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9"/>
  </p:notesMasterIdLst>
  <p:sldIdLst>
    <p:sldId id="257" r:id="rId5"/>
    <p:sldId id="370" r:id="rId6"/>
    <p:sldId id="262" r:id="rId7"/>
    <p:sldId id="373" r:id="rId8"/>
    <p:sldId id="371" r:id="rId9"/>
    <p:sldId id="411" r:id="rId10"/>
    <p:sldId id="412" r:id="rId11"/>
    <p:sldId id="413" r:id="rId12"/>
    <p:sldId id="414" r:id="rId13"/>
    <p:sldId id="418" r:id="rId14"/>
    <p:sldId id="415" r:id="rId15"/>
    <p:sldId id="416" r:id="rId16"/>
    <p:sldId id="417" r:id="rId17"/>
    <p:sldId id="419" r:id="rId18"/>
    <p:sldId id="410" r:id="rId19"/>
    <p:sldId id="420" r:id="rId20"/>
    <p:sldId id="421" r:id="rId21"/>
    <p:sldId id="376" r:id="rId22"/>
    <p:sldId id="383" r:id="rId23"/>
    <p:sldId id="375" r:id="rId24"/>
    <p:sldId id="404" r:id="rId25"/>
    <p:sldId id="408" r:id="rId26"/>
    <p:sldId id="422" r:id="rId27"/>
    <p:sldId id="409" r:id="rId28"/>
    <p:sldId id="378" r:id="rId29"/>
    <p:sldId id="379" r:id="rId30"/>
    <p:sldId id="380" r:id="rId31"/>
    <p:sldId id="381" r:id="rId32"/>
    <p:sldId id="384" r:id="rId33"/>
    <p:sldId id="385" r:id="rId34"/>
    <p:sldId id="407" r:id="rId35"/>
    <p:sldId id="386" r:id="rId36"/>
    <p:sldId id="387" r:id="rId37"/>
    <p:sldId id="388" r:id="rId38"/>
    <p:sldId id="389" r:id="rId39"/>
    <p:sldId id="390" r:id="rId40"/>
    <p:sldId id="391" r:id="rId41"/>
    <p:sldId id="392" r:id="rId42"/>
    <p:sldId id="393" r:id="rId43"/>
    <p:sldId id="394" r:id="rId44"/>
    <p:sldId id="405" r:id="rId45"/>
    <p:sldId id="395" r:id="rId46"/>
    <p:sldId id="396" r:id="rId47"/>
    <p:sldId id="397" r:id="rId48"/>
    <p:sldId id="406" r:id="rId49"/>
    <p:sldId id="398" r:id="rId50"/>
    <p:sldId id="399" r:id="rId51"/>
    <p:sldId id="400" r:id="rId52"/>
    <p:sldId id="401" r:id="rId53"/>
    <p:sldId id="402" r:id="rId54"/>
    <p:sldId id="403" r:id="rId55"/>
    <p:sldId id="321" r:id="rId56"/>
    <p:sldId id="295" r:id="rId57"/>
    <p:sldId id="29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391DA-BB90-49FC-9CDF-704EEEA14A4B}" v="32" dt="2023-08-12T15:37:27.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2" autoAdjust="0"/>
    <p:restoredTop sz="89804" autoAdjust="0"/>
  </p:normalViewPr>
  <p:slideViewPr>
    <p:cSldViewPr snapToGrid="0">
      <p:cViewPr varScale="1">
        <p:scale>
          <a:sx n="70" d="100"/>
          <a:sy n="70" d="100"/>
        </p:scale>
        <p:origin x="1046" y="62"/>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Vadekkedhil" userId="a514bb6bf6a728f1" providerId="LiveId" clId="{76FFC176-ABF8-4648-9599-8EF117862467}"/>
    <pc:docChg chg="undo custSel addSld modSld">
      <pc:chgData name="Arun Vadekkedhil" userId="a514bb6bf6a728f1" providerId="LiveId" clId="{76FFC176-ABF8-4648-9599-8EF117862467}" dt="2022-05-29T03:01:42.477" v="134" actId="13926"/>
      <pc:docMkLst>
        <pc:docMk/>
      </pc:docMkLst>
      <pc:sldChg chg="addSp delSp modSp mod">
        <pc:chgData name="Arun Vadekkedhil" userId="a514bb6bf6a728f1" providerId="LiveId" clId="{76FFC176-ABF8-4648-9599-8EF117862467}" dt="2022-05-29T02:49:44.385" v="66" actId="2710"/>
        <pc:sldMkLst>
          <pc:docMk/>
          <pc:sldMk cId="2631727859" sldId="375"/>
        </pc:sldMkLst>
        <pc:spChg chg="add del mod">
          <ac:chgData name="Arun Vadekkedhil" userId="a514bb6bf6a728f1" providerId="LiveId" clId="{76FFC176-ABF8-4648-9599-8EF117862467}" dt="2022-05-29T02:48:22.628" v="21" actId="22"/>
          <ac:spMkLst>
            <pc:docMk/>
            <pc:sldMk cId="2631727859" sldId="375"/>
            <ac:spMk id="3" creationId="{85569AAE-7B7B-EA11-454E-B7B2EAE9EB6D}"/>
          </ac:spMkLst>
        </pc:spChg>
        <pc:spChg chg="add mod">
          <ac:chgData name="Arun Vadekkedhil" userId="a514bb6bf6a728f1" providerId="LiveId" clId="{76FFC176-ABF8-4648-9599-8EF117862467}" dt="2022-05-29T02:49:44.385" v="66" actId="2710"/>
          <ac:spMkLst>
            <pc:docMk/>
            <pc:sldMk cId="2631727859" sldId="375"/>
            <ac:spMk id="11" creationId="{4D7F8493-217D-B285-1BEC-33B82724EB1B}"/>
          </ac:spMkLst>
        </pc:spChg>
        <pc:spChg chg="del">
          <ac:chgData name="Arun Vadekkedhil" userId="a514bb6bf6a728f1" providerId="LiveId" clId="{76FFC176-ABF8-4648-9599-8EF117862467}" dt="2022-05-29T02:48:35.484" v="23" actId="478"/>
          <ac:spMkLst>
            <pc:docMk/>
            <pc:sldMk cId="2631727859" sldId="375"/>
            <ac:spMk id="14" creationId="{815EFB9E-B2E8-47C5-298F-66CE4CC773C5}"/>
          </ac:spMkLst>
        </pc:spChg>
        <pc:graphicFrameChg chg="del mod">
          <ac:chgData name="Arun Vadekkedhil" userId="a514bb6bf6a728f1" providerId="LiveId" clId="{76FFC176-ABF8-4648-9599-8EF117862467}" dt="2022-05-29T02:47:30.646" v="18" actId="478"/>
          <ac:graphicFrameMkLst>
            <pc:docMk/>
            <pc:sldMk cId="2631727859" sldId="375"/>
            <ac:graphicFrameMk id="2052" creationId="{086B63A2-1280-1C04-5CF8-D0E535735B9D}"/>
          </ac:graphicFrameMkLst>
        </pc:graphicFrameChg>
        <pc:picChg chg="add mod ord">
          <ac:chgData name="Arun Vadekkedhil" userId="a514bb6bf6a728f1" providerId="LiveId" clId="{76FFC176-ABF8-4648-9599-8EF117862467}" dt="2022-05-29T02:49:16.995" v="62" actId="1035"/>
          <ac:picMkLst>
            <pc:docMk/>
            <pc:sldMk cId="2631727859" sldId="375"/>
            <ac:picMk id="5" creationId="{4871AC47-C24B-EDD4-FD08-D0CF622CE0E2}"/>
          </ac:picMkLst>
        </pc:picChg>
        <pc:picChg chg="del mod">
          <ac:chgData name="Arun Vadekkedhil" userId="a514bb6bf6a728f1" providerId="LiveId" clId="{76FFC176-ABF8-4648-9599-8EF117862467}" dt="2022-05-29T02:47:35.217" v="20" actId="478"/>
          <ac:picMkLst>
            <pc:docMk/>
            <pc:sldMk cId="2631727859" sldId="375"/>
            <ac:picMk id="2050" creationId="{2F56235D-2AD2-3818-5754-CFE2A9232A32}"/>
          </ac:picMkLst>
        </pc:picChg>
      </pc:sldChg>
      <pc:sldChg chg="modSp mod">
        <pc:chgData name="Arun Vadekkedhil" userId="a514bb6bf6a728f1" providerId="LiveId" clId="{76FFC176-ABF8-4648-9599-8EF117862467}" dt="2022-05-29T02:45:52.571" v="15" actId="13926"/>
        <pc:sldMkLst>
          <pc:docMk/>
          <pc:sldMk cId="1692374383" sldId="376"/>
        </pc:sldMkLst>
        <pc:spChg chg="mod">
          <ac:chgData name="Arun Vadekkedhil" userId="a514bb6bf6a728f1" providerId="LiveId" clId="{76FFC176-ABF8-4648-9599-8EF117862467}" dt="2022-05-29T02:45:52.571" v="15" actId="13926"/>
          <ac:spMkLst>
            <pc:docMk/>
            <pc:sldMk cId="1692374383" sldId="376"/>
            <ac:spMk id="4" creationId="{5BC501FA-D50E-2E50-8D76-ABD4AC7691C2}"/>
          </ac:spMkLst>
        </pc:spChg>
      </pc:sldChg>
      <pc:sldChg chg="modSp mod">
        <pc:chgData name="Arun Vadekkedhil" userId="a514bb6bf6a728f1" providerId="LiveId" clId="{76FFC176-ABF8-4648-9599-8EF117862467}" dt="2022-05-29T02:43:19.299" v="1" actId="14100"/>
        <pc:sldMkLst>
          <pc:docMk/>
          <pc:sldMk cId="2187081063" sldId="381"/>
        </pc:sldMkLst>
        <pc:graphicFrameChg chg="mod">
          <ac:chgData name="Arun Vadekkedhil" userId="a514bb6bf6a728f1" providerId="LiveId" clId="{76FFC176-ABF8-4648-9599-8EF117862467}" dt="2022-05-29T02:43:19.299" v="1" actId="14100"/>
          <ac:graphicFrameMkLst>
            <pc:docMk/>
            <pc:sldMk cId="2187081063" sldId="381"/>
            <ac:graphicFrameMk id="6" creationId="{98CC1F50-8818-5041-0C4D-49A7CB0FFD64}"/>
          </ac:graphicFrameMkLst>
        </pc:graphicFrameChg>
      </pc:sldChg>
      <pc:sldChg chg="modSp mod">
        <pc:chgData name="Arun Vadekkedhil" userId="a514bb6bf6a728f1" providerId="LiveId" clId="{76FFC176-ABF8-4648-9599-8EF117862467}" dt="2022-05-29T02:42:17.600" v="0" actId="2710"/>
        <pc:sldMkLst>
          <pc:docMk/>
          <pc:sldMk cId="2953331159" sldId="383"/>
        </pc:sldMkLst>
        <pc:spChg chg="mod">
          <ac:chgData name="Arun Vadekkedhil" userId="a514bb6bf6a728f1" providerId="LiveId" clId="{76FFC176-ABF8-4648-9599-8EF117862467}" dt="2022-05-29T02:42:17.600" v="0" actId="2710"/>
          <ac:spMkLst>
            <pc:docMk/>
            <pc:sldMk cId="2953331159" sldId="383"/>
            <ac:spMk id="4" creationId="{5BC501FA-D50E-2E50-8D76-ABD4AC7691C2}"/>
          </ac:spMkLst>
        </pc:spChg>
      </pc:sldChg>
      <pc:sldChg chg="addSp delSp modSp mod">
        <pc:chgData name="Arun Vadekkedhil" userId="a514bb6bf6a728f1" providerId="LiveId" clId="{76FFC176-ABF8-4648-9599-8EF117862467}" dt="2022-05-29T02:58:12.213" v="115" actId="14100"/>
        <pc:sldMkLst>
          <pc:docMk/>
          <pc:sldMk cId="1206066615" sldId="396"/>
        </pc:sldMkLst>
        <pc:spChg chg="mod">
          <ac:chgData name="Arun Vadekkedhil" userId="a514bb6bf6a728f1" providerId="LiveId" clId="{76FFC176-ABF8-4648-9599-8EF117862467}" dt="2022-05-29T02:58:12.213" v="115" actId="14100"/>
          <ac:spMkLst>
            <pc:docMk/>
            <pc:sldMk cId="1206066615" sldId="396"/>
            <ac:spMk id="4" creationId="{41FB53AF-87CD-4406-E511-81453216ADA0}"/>
          </ac:spMkLst>
        </pc:spChg>
        <pc:spChg chg="mod">
          <ac:chgData name="Arun Vadekkedhil" userId="a514bb6bf6a728f1" providerId="LiveId" clId="{76FFC176-ABF8-4648-9599-8EF117862467}" dt="2022-05-29T02:57:03.532" v="103" actId="20577"/>
          <ac:spMkLst>
            <pc:docMk/>
            <pc:sldMk cId="1206066615" sldId="396"/>
            <ac:spMk id="7" creationId="{4EDB9DFF-EE30-2DAF-FB3B-700952AE99F3}"/>
          </ac:spMkLst>
        </pc:spChg>
        <pc:picChg chg="del">
          <ac:chgData name="Arun Vadekkedhil" userId="a514bb6bf6a728f1" providerId="LiveId" clId="{76FFC176-ABF8-4648-9599-8EF117862467}" dt="2022-05-29T02:56:39.761" v="90" actId="478"/>
          <ac:picMkLst>
            <pc:docMk/>
            <pc:sldMk cId="1206066615" sldId="396"/>
            <ac:picMk id="3" creationId="{E44932D1-F03C-875F-471D-45C05729A388}"/>
          </ac:picMkLst>
        </pc:picChg>
        <pc:picChg chg="add mod">
          <ac:chgData name="Arun Vadekkedhil" userId="a514bb6bf6a728f1" providerId="LiveId" clId="{76FFC176-ABF8-4648-9599-8EF117862467}" dt="2022-05-29T02:57:00.395" v="97" actId="1076"/>
          <ac:picMkLst>
            <pc:docMk/>
            <pc:sldMk cId="1206066615" sldId="396"/>
            <ac:picMk id="5" creationId="{7C18E86B-E77B-0A2B-F743-7A5E0F33ECAB}"/>
          </ac:picMkLst>
        </pc:picChg>
      </pc:sldChg>
      <pc:sldChg chg="modSp mod">
        <pc:chgData name="Arun Vadekkedhil" userId="a514bb6bf6a728f1" providerId="LiveId" clId="{76FFC176-ABF8-4648-9599-8EF117862467}" dt="2022-05-29T03:00:47.419" v="131" actId="14100"/>
        <pc:sldMkLst>
          <pc:docMk/>
          <pc:sldMk cId="3313273771" sldId="398"/>
        </pc:sldMkLst>
        <pc:picChg chg="mod">
          <ac:chgData name="Arun Vadekkedhil" userId="a514bb6bf6a728f1" providerId="LiveId" clId="{76FFC176-ABF8-4648-9599-8EF117862467}" dt="2022-05-29T03:00:47.419" v="131" actId="14100"/>
          <ac:picMkLst>
            <pc:docMk/>
            <pc:sldMk cId="3313273771" sldId="398"/>
            <ac:picMk id="5" creationId="{74838A07-93E4-BF29-09D2-8E5BB164A7A4}"/>
          </ac:picMkLst>
        </pc:picChg>
      </pc:sldChg>
      <pc:sldChg chg="modSp mod">
        <pc:chgData name="Arun Vadekkedhil" userId="a514bb6bf6a728f1" providerId="LiveId" clId="{76FFC176-ABF8-4648-9599-8EF117862467}" dt="2022-05-29T03:01:42.477" v="134" actId="13926"/>
        <pc:sldMkLst>
          <pc:docMk/>
          <pc:sldMk cId="2144248193" sldId="402"/>
        </pc:sldMkLst>
        <pc:spChg chg="mod">
          <ac:chgData name="Arun Vadekkedhil" userId="a514bb6bf6a728f1" providerId="LiveId" clId="{76FFC176-ABF8-4648-9599-8EF117862467}" dt="2022-05-29T03:01:42.477" v="134" actId="13926"/>
          <ac:spMkLst>
            <pc:docMk/>
            <pc:sldMk cId="2144248193" sldId="402"/>
            <ac:spMk id="6" creationId="{08350410-B48A-1E1D-AA4E-44AF15298474}"/>
          </ac:spMkLst>
        </pc:spChg>
      </pc:sldChg>
      <pc:sldChg chg="add">
        <pc:chgData name="Arun Vadekkedhil" userId="a514bb6bf6a728f1" providerId="LiveId" clId="{76FFC176-ABF8-4648-9599-8EF117862467}" dt="2022-05-29T02:47:22.275" v="16" actId="2890"/>
        <pc:sldMkLst>
          <pc:docMk/>
          <pc:sldMk cId="719539922" sldId="404"/>
        </pc:sldMkLst>
      </pc:sldChg>
      <pc:sldChg chg="addSp delSp modSp add mod">
        <pc:chgData name="Arun Vadekkedhil" userId="a514bb6bf6a728f1" providerId="LiveId" clId="{76FFC176-ABF8-4648-9599-8EF117862467}" dt="2022-05-29T02:56:03.330" v="89" actId="13926"/>
        <pc:sldMkLst>
          <pc:docMk/>
          <pc:sldMk cId="201872435" sldId="405"/>
        </pc:sldMkLst>
        <pc:spChg chg="mod">
          <ac:chgData name="Arun Vadekkedhil" userId="a514bb6bf6a728f1" providerId="LiveId" clId="{76FFC176-ABF8-4648-9599-8EF117862467}" dt="2022-05-29T02:56:03.330" v="89" actId="13926"/>
          <ac:spMkLst>
            <pc:docMk/>
            <pc:sldMk cId="201872435" sldId="405"/>
            <ac:spMk id="4" creationId="{41FB53AF-87CD-4406-E511-81453216ADA0}"/>
          </ac:spMkLst>
        </pc:spChg>
        <pc:picChg chg="add mod">
          <ac:chgData name="Arun Vadekkedhil" userId="a514bb6bf6a728f1" providerId="LiveId" clId="{76FFC176-ABF8-4648-9599-8EF117862467}" dt="2022-05-29T02:55:05.371" v="82" actId="1076"/>
          <ac:picMkLst>
            <pc:docMk/>
            <pc:sldMk cId="201872435" sldId="405"/>
            <ac:picMk id="3" creationId="{5955A775-9EB4-17C9-CD9E-41A27AAF49F2}"/>
          </ac:picMkLst>
        </pc:picChg>
        <pc:picChg chg="del">
          <ac:chgData name="Arun Vadekkedhil" userId="a514bb6bf6a728f1" providerId="LiveId" clId="{76FFC176-ABF8-4648-9599-8EF117862467}" dt="2022-05-29T02:53:54.946" v="68" actId="478"/>
          <ac:picMkLst>
            <pc:docMk/>
            <pc:sldMk cId="201872435" sldId="405"/>
            <ac:picMk id="5" creationId="{6056A1FF-AA7C-CFA6-9BCD-B0BAC399DB85}"/>
          </ac:picMkLst>
        </pc:picChg>
      </pc:sldChg>
      <pc:sldChg chg="addSp delSp modSp add mod modClrScheme chgLayout">
        <pc:chgData name="Arun Vadekkedhil" userId="a514bb6bf6a728f1" providerId="LiveId" clId="{76FFC176-ABF8-4648-9599-8EF117862467}" dt="2022-05-29T03:00:35.300" v="130" actId="14100"/>
        <pc:sldMkLst>
          <pc:docMk/>
          <pc:sldMk cId="2571318750" sldId="406"/>
        </pc:sldMkLst>
        <pc:spChg chg="add del mod">
          <ac:chgData name="Arun Vadekkedhil" userId="a514bb6bf6a728f1" providerId="LiveId" clId="{76FFC176-ABF8-4648-9599-8EF117862467}" dt="2022-05-29T02:59:12.199" v="125" actId="22"/>
          <ac:spMkLst>
            <pc:docMk/>
            <pc:sldMk cId="2571318750" sldId="406"/>
            <ac:spMk id="3" creationId="{BEC1F55B-4451-0146-99B2-9D3065539D26}"/>
          </ac:spMkLst>
        </pc:spChg>
        <pc:spChg chg="del">
          <ac:chgData name="Arun Vadekkedhil" userId="a514bb6bf6a728f1" providerId="LiveId" clId="{76FFC176-ABF8-4648-9599-8EF117862467}" dt="2022-05-29T02:58:48.789" v="124" actId="478"/>
          <ac:spMkLst>
            <pc:docMk/>
            <pc:sldMk cId="2571318750" sldId="406"/>
            <ac:spMk id="4" creationId="{41FB53AF-87CD-4406-E511-81453216ADA0}"/>
          </ac:spMkLst>
        </pc:spChg>
        <pc:spChg chg="mod ord">
          <ac:chgData name="Arun Vadekkedhil" userId="a514bb6bf6a728f1" providerId="LiveId" clId="{76FFC176-ABF8-4648-9599-8EF117862467}" dt="2022-05-29T03:00:02.097" v="127" actId="700"/>
          <ac:spMkLst>
            <pc:docMk/>
            <pc:sldMk cId="2571318750" sldId="406"/>
            <ac:spMk id="7" creationId="{4EDB9DFF-EE30-2DAF-FB3B-700952AE99F3}"/>
          </ac:spMkLst>
        </pc:spChg>
        <pc:spChg chg="add del mod ord">
          <ac:chgData name="Arun Vadekkedhil" userId="a514bb6bf6a728f1" providerId="LiveId" clId="{76FFC176-ABF8-4648-9599-8EF117862467}" dt="2022-05-29T03:00:02.097" v="127" actId="700"/>
          <ac:spMkLst>
            <pc:docMk/>
            <pc:sldMk cId="2571318750" sldId="406"/>
            <ac:spMk id="8" creationId="{364DF5B3-D160-7453-923B-99352286E582}"/>
          </ac:spMkLst>
        </pc:spChg>
        <pc:spChg chg="add del mod">
          <ac:chgData name="Arun Vadekkedhil" userId="a514bb6bf6a728f1" providerId="LiveId" clId="{76FFC176-ABF8-4648-9599-8EF117862467}" dt="2022-05-29T03:00:31.254" v="129" actId="22"/>
          <ac:spMkLst>
            <pc:docMk/>
            <pc:sldMk cId="2571318750" sldId="406"/>
            <ac:spMk id="10" creationId="{DC924061-894D-19BF-6215-7C840D12FB8F}"/>
          </ac:spMkLst>
        </pc:spChg>
        <pc:picChg chg="add del mod ord">
          <ac:chgData name="Arun Vadekkedhil" userId="a514bb6bf6a728f1" providerId="LiveId" clId="{76FFC176-ABF8-4648-9599-8EF117862467}" dt="2022-05-29T03:00:29.387" v="128" actId="478"/>
          <ac:picMkLst>
            <pc:docMk/>
            <pc:sldMk cId="2571318750" sldId="406"/>
            <ac:picMk id="6" creationId="{46CA4634-69F6-633E-0AF1-71C8F01B93F5}"/>
          </ac:picMkLst>
        </pc:picChg>
        <pc:picChg chg="add mod ord">
          <ac:chgData name="Arun Vadekkedhil" userId="a514bb6bf6a728f1" providerId="LiveId" clId="{76FFC176-ABF8-4648-9599-8EF117862467}" dt="2022-05-29T03:00:35.300" v="130" actId="14100"/>
          <ac:picMkLst>
            <pc:docMk/>
            <pc:sldMk cId="2571318750" sldId="406"/>
            <ac:picMk id="12" creationId="{4B17BEC2-9959-5C19-A487-F4F4412E8847}"/>
          </ac:picMkLst>
        </pc:picChg>
      </pc:sldChg>
    </pc:docChg>
  </pc:docChgLst>
  <pc:docChgLst>
    <pc:chgData name="Arun Vadekkedhil" userId="a514bb6bf6a728f1" providerId="LiveId" clId="{B64E06DE-774B-4AB7-A0E5-848648BFF478}"/>
    <pc:docChg chg="undo custSel addSld modSld sldOrd">
      <pc:chgData name="Arun Vadekkedhil" userId="a514bb6bf6a728f1" providerId="LiveId" clId="{B64E06DE-774B-4AB7-A0E5-848648BFF478}" dt="2023-02-12T11:45:00.059" v="1523" actId="1076"/>
      <pc:docMkLst>
        <pc:docMk/>
      </pc:docMkLst>
      <pc:sldChg chg="addSp delSp modSp mod modNotesTx">
        <pc:chgData name="Arun Vadekkedhil" userId="a514bb6bf6a728f1" providerId="LiveId" clId="{B64E06DE-774B-4AB7-A0E5-848648BFF478}" dt="2023-02-09T07:30:20.657" v="46"/>
        <pc:sldMkLst>
          <pc:docMk/>
          <pc:sldMk cId="2026518370" sldId="371"/>
        </pc:sldMkLst>
        <pc:spChg chg="mod">
          <ac:chgData name="Arun Vadekkedhil" userId="a514bb6bf6a728f1" providerId="LiveId" clId="{B64E06DE-774B-4AB7-A0E5-848648BFF478}" dt="2023-02-09T07:29:25.489" v="24" actId="20577"/>
          <ac:spMkLst>
            <pc:docMk/>
            <pc:sldMk cId="2026518370" sldId="371"/>
            <ac:spMk id="2" creationId="{00000000-0000-0000-0000-000000000000}"/>
          </ac:spMkLst>
        </pc:spChg>
        <pc:picChg chg="add mod">
          <ac:chgData name="Arun Vadekkedhil" userId="a514bb6bf6a728f1" providerId="LiveId" clId="{B64E06DE-774B-4AB7-A0E5-848648BFF478}" dt="2023-02-09T07:30:00.810" v="30" actId="14100"/>
          <ac:picMkLst>
            <pc:docMk/>
            <pc:sldMk cId="2026518370" sldId="371"/>
            <ac:picMk id="3" creationId="{EE95EFF3-0FBA-C92F-EE05-5F67BC0C5CFE}"/>
          </ac:picMkLst>
        </pc:picChg>
        <pc:picChg chg="del">
          <ac:chgData name="Arun Vadekkedhil" userId="a514bb6bf6a728f1" providerId="LiveId" clId="{B64E06DE-774B-4AB7-A0E5-848648BFF478}" dt="2023-02-09T07:29:49.830" v="25" actId="478"/>
          <ac:picMkLst>
            <pc:docMk/>
            <pc:sldMk cId="2026518370" sldId="371"/>
            <ac:picMk id="1026" creationId="{62C6F142-4A1C-B29F-80D9-0C1C94B70177}"/>
          </ac:picMkLst>
        </pc:picChg>
      </pc:sldChg>
      <pc:sldChg chg="addSp modSp mod ord">
        <pc:chgData name="Arun Vadekkedhil" userId="a514bb6bf6a728f1" providerId="LiveId" clId="{B64E06DE-774B-4AB7-A0E5-848648BFF478}" dt="2023-02-12T09:43:34.937" v="1408"/>
        <pc:sldMkLst>
          <pc:docMk/>
          <pc:sldMk cId="2631727859" sldId="375"/>
        </pc:sldMkLst>
        <pc:spChg chg="add mod">
          <ac:chgData name="Arun Vadekkedhil" userId="a514bb6bf6a728f1" providerId="LiveId" clId="{B64E06DE-774B-4AB7-A0E5-848648BFF478}" dt="2023-02-12T09:43:12.033" v="1404" actId="113"/>
          <ac:spMkLst>
            <pc:docMk/>
            <pc:sldMk cId="2631727859" sldId="375"/>
            <ac:spMk id="3" creationId="{D3661BC9-0FAE-31AA-F3E1-AAC3DC3D4829}"/>
          </ac:spMkLst>
        </pc:spChg>
        <pc:spChg chg="mod">
          <ac:chgData name="Arun Vadekkedhil" userId="a514bb6bf6a728f1" providerId="LiveId" clId="{B64E06DE-774B-4AB7-A0E5-848648BFF478}" dt="2023-02-12T04:44:14.015" v="1213" actId="20577"/>
          <ac:spMkLst>
            <pc:docMk/>
            <pc:sldMk cId="2631727859" sldId="375"/>
            <ac:spMk id="7" creationId="{4EDB9DFF-EE30-2DAF-FB3B-700952AE99F3}"/>
          </ac:spMkLst>
        </pc:spChg>
        <pc:spChg chg="mod">
          <ac:chgData name="Arun Vadekkedhil" userId="a514bb6bf6a728f1" providerId="LiveId" clId="{B64E06DE-774B-4AB7-A0E5-848648BFF478}" dt="2023-02-12T09:41:22.648" v="1314" actId="1037"/>
          <ac:spMkLst>
            <pc:docMk/>
            <pc:sldMk cId="2631727859" sldId="375"/>
            <ac:spMk id="11" creationId="{4D7F8493-217D-B285-1BEC-33B82724EB1B}"/>
          </ac:spMkLst>
        </pc:spChg>
        <pc:picChg chg="mod">
          <ac:chgData name="Arun Vadekkedhil" userId="a514bb6bf6a728f1" providerId="LiveId" clId="{B64E06DE-774B-4AB7-A0E5-848648BFF478}" dt="2023-02-12T09:42:25.176" v="1385" actId="1076"/>
          <ac:picMkLst>
            <pc:docMk/>
            <pc:sldMk cId="2631727859" sldId="375"/>
            <ac:picMk id="5" creationId="{4871AC47-C24B-EDD4-FD08-D0CF622CE0E2}"/>
          </ac:picMkLst>
        </pc:picChg>
      </pc:sldChg>
      <pc:sldChg chg="modSp ord">
        <pc:chgData name="Arun Vadekkedhil" userId="a514bb6bf6a728f1" providerId="LiveId" clId="{B64E06DE-774B-4AB7-A0E5-848648BFF478}" dt="2023-02-12T11:45:00.059" v="1523" actId="1076"/>
        <pc:sldMkLst>
          <pc:docMk/>
          <pc:sldMk cId="1692374383" sldId="376"/>
        </pc:sldMkLst>
        <pc:picChg chg="mod">
          <ac:chgData name="Arun Vadekkedhil" userId="a514bb6bf6a728f1" providerId="LiveId" clId="{B64E06DE-774B-4AB7-A0E5-848648BFF478}" dt="2023-02-12T11:45:00.059" v="1523" actId="1076"/>
          <ac:picMkLst>
            <pc:docMk/>
            <pc:sldMk cId="1692374383" sldId="376"/>
            <ac:picMk id="3074" creationId="{C78BFABC-3C9F-1F6D-87AD-725D127C794A}"/>
          </ac:picMkLst>
        </pc:picChg>
      </pc:sldChg>
      <pc:sldChg chg="modSp">
        <pc:chgData name="Arun Vadekkedhil" userId="a514bb6bf6a728f1" providerId="LiveId" clId="{B64E06DE-774B-4AB7-A0E5-848648BFF478}" dt="2023-02-12T04:52:32.940" v="1248" actId="14100"/>
        <pc:sldMkLst>
          <pc:docMk/>
          <pc:sldMk cId="2125028225" sldId="380"/>
        </pc:sldMkLst>
        <pc:picChg chg="mod">
          <ac:chgData name="Arun Vadekkedhil" userId="a514bb6bf6a728f1" providerId="LiveId" clId="{B64E06DE-774B-4AB7-A0E5-848648BFF478}" dt="2023-02-12T04:52:32.940" v="1248" actId="14100"/>
          <ac:picMkLst>
            <pc:docMk/>
            <pc:sldMk cId="2125028225" sldId="380"/>
            <ac:picMk id="5122" creationId="{79172E29-87E9-7F2D-E6CB-B344E3C4CFF7}"/>
          </ac:picMkLst>
        </pc:picChg>
      </pc:sldChg>
      <pc:sldChg chg="ord">
        <pc:chgData name="Arun Vadekkedhil" userId="a514bb6bf6a728f1" providerId="LiveId" clId="{B64E06DE-774B-4AB7-A0E5-848648BFF478}" dt="2023-02-12T04:44:23.448" v="1215"/>
        <pc:sldMkLst>
          <pc:docMk/>
          <pc:sldMk cId="2953331159" sldId="383"/>
        </pc:sldMkLst>
      </pc:sldChg>
      <pc:sldChg chg="modSp mod">
        <pc:chgData name="Arun Vadekkedhil" userId="a514bb6bf6a728f1" providerId="LiveId" clId="{B64E06DE-774B-4AB7-A0E5-848648BFF478}" dt="2023-02-12T09:56:04.777" v="1421" actId="20577"/>
        <pc:sldMkLst>
          <pc:docMk/>
          <pc:sldMk cId="1804131062" sldId="386"/>
        </pc:sldMkLst>
        <pc:spChg chg="mod">
          <ac:chgData name="Arun Vadekkedhil" userId="a514bb6bf6a728f1" providerId="LiveId" clId="{B64E06DE-774B-4AB7-A0E5-848648BFF478}" dt="2023-02-12T09:56:04.777" v="1421" actId="20577"/>
          <ac:spMkLst>
            <pc:docMk/>
            <pc:sldMk cId="1804131062" sldId="386"/>
            <ac:spMk id="4" creationId="{41FB53AF-87CD-4406-E511-81453216ADA0}"/>
          </ac:spMkLst>
        </pc:spChg>
      </pc:sldChg>
      <pc:sldChg chg="addSp modSp mod">
        <pc:chgData name="Arun Vadekkedhil" userId="a514bb6bf6a728f1" providerId="LiveId" clId="{B64E06DE-774B-4AB7-A0E5-848648BFF478}" dt="2023-02-12T09:58:55.478" v="1520" actId="2710"/>
        <pc:sldMkLst>
          <pc:docMk/>
          <pc:sldMk cId="3875699370" sldId="393"/>
        </pc:sldMkLst>
        <pc:spChg chg="add mod">
          <ac:chgData name="Arun Vadekkedhil" userId="a514bb6bf6a728f1" providerId="LiveId" clId="{B64E06DE-774B-4AB7-A0E5-848648BFF478}" dt="2023-02-12T09:58:55.478" v="1520" actId="2710"/>
          <ac:spMkLst>
            <pc:docMk/>
            <pc:sldMk cId="3875699370" sldId="393"/>
            <ac:spMk id="3" creationId="{74A69555-F96A-8CAD-A405-CA43A54C0478}"/>
          </ac:spMkLst>
        </pc:spChg>
      </pc:sldChg>
      <pc:sldChg chg="ord">
        <pc:chgData name="Arun Vadekkedhil" userId="a514bb6bf6a728f1" providerId="LiveId" clId="{B64E06DE-774B-4AB7-A0E5-848648BFF478}" dt="2023-02-12T10:00:49.748" v="1522"/>
        <pc:sldMkLst>
          <pc:docMk/>
          <pc:sldMk cId="3248059421" sldId="395"/>
        </pc:sldMkLst>
      </pc:sldChg>
      <pc:sldChg chg="modSp mod ord">
        <pc:chgData name="Arun Vadekkedhil" userId="a514bb6bf6a728f1" providerId="LiveId" clId="{B64E06DE-774B-4AB7-A0E5-848648BFF478}" dt="2023-02-12T04:52:01.622" v="1247" actId="403"/>
        <pc:sldMkLst>
          <pc:docMk/>
          <pc:sldMk cId="2454232693" sldId="409"/>
        </pc:sldMkLst>
        <pc:spChg chg="mod">
          <ac:chgData name="Arun Vadekkedhil" userId="a514bb6bf6a728f1" providerId="LiveId" clId="{B64E06DE-774B-4AB7-A0E5-848648BFF478}" dt="2023-02-12T04:52:01.622" v="1247" actId="403"/>
          <ac:spMkLst>
            <pc:docMk/>
            <pc:sldMk cId="2454232693" sldId="409"/>
            <ac:spMk id="3" creationId="{ADB56CE0-25B1-2E57-9107-E051A42E89E6}"/>
          </ac:spMkLst>
        </pc:spChg>
      </pc:sldChg>
      <pc:sldChg chg="add">
        <pc:chgData name="Arun Vadekkedhil" userId="a514bb6bf6a728f1" providerId="LiveId" clId="{B64E06DE-774B-4AB7-A0E5-848648BFF478}" dt="2023-02-09T07:29:16.076" v="0" actId="2890"/>
        <pc:sldMkLst>
          <pc:docMk/>
          <pc:sldMk cId="1047270528" sldId="410"/>
        </pc:sldMkLst>
      </pc:sldChg>
      <pc:sldChg chg="delSp modSp add mod ord modNotesTx">
        <pc:chgData name="Arun Vadekkedhil" userId="a514bb6bf6a728f1" providerId="LiveId" clId="{B64E06DE-774B-4AB7-A0E5-848648BFF478}" dt="2023-02-09T12:14:55.015" v="558"/>
        <pc:sldMkLst>
          <pc:docMk/>
          <pc:sldMk cId="4050760666" sldId="411"/>
        </pc:sldMkLst>
        <pc:spChg chg="mod">
          <ac:chgData name="Arun Vadekkedhil" userId="a514bb6bf6a728f1" providerId="LiveId" clId="{B64E06DE-774B-4AB7-A0E5-848648BFF478}" dt="2023-02-09T07:35:43.117" v="86" actId="14100"/>
          <ac:spMkLst>
            <pc:docMk/>
            <pc:sldMk cId="4050760666" sldId="411"/>
            <ac:spMk id="2" creationId="{6E3AA24B-56BC-280A-4562-D6DE61E9F884}"/>
          </ac:spMkLst>
        </pc:spChg>
        <pc:spChg chg="mod">
          <ac:chgData name="Arun Vadekkedhil" userId="a514bb6bf6a728f1" providerId="LiveId" clId="{B64E06DE-774B-4AB7-A0E5-848648BFF478}" dt="2023-02-09T07:33:40.330" v="59" actId="20577"/>
          <ac:spMkLst>
            <pc:docMk/>
            <pc:sldMk cId="4050760666" sldId="411"/>
            <ac:spMk id="7" creationId="{4EDB9DFF-EE30-2DAF-FB3B-700952AE99F3}"/>
          </ac:spMkLst>
        </pc:spChg>
        <pc:spChg chg="del">
          <ac:chgData name="Arun Vadekkedhil" userId="a514bb6bf6a728f1" providerId="LiveId" clId="{B64E06DE-774B-4AB7-A0E5-848648BFF478}" dt="2023-02-09T07:34:14.625" v="61" actId="478"/>
          <ac:spMkLst>
            <pc:docMk/>
            <pc:sldMk cId="4050760666" sldId="411"/>
            <ac:spMk id="13" creationId="{5B22BBC0-0BCC-F862-9343-7A12751E22AC}"/>
          </ac:spMkLst>
        </pc:spChg>
        <pc:graphicFrameChg chg="mod modGraphic">
          <ac:chgData name="Arun Vadekkedhil" userId="a514bb6bf6a728f1" providerId="LiveId" clId="{B64E06DE-774B-4AB7-A0E5-848648BFF478}" dt="2023-02-09T09:06:48.297" v="98" actId="26606"/>
          <ac:graphicFrameMkLst>
            <pc:docMk/>
            <pc:sldMk cId="4050760666" sldId="411"/>
            <ac:graphicFrameMk id="15" creationId="{EDEA3670-BB46-FAC2-26E9-AEF334309FD4}"/>
          </ac:graphicFrameMkLst>
        </pc:graphicFrameChg>
        <pc:picChg chg="mod">
          <ac:chgData name="Arun Vadekkedhil" userId="a514bb6bf6a728f1" providerId="LiveId" clId="{B64E06DE-774B-4AB7-A0E5-848648BFF478}" dt="2023-02-09T09:03:17.851" v="90" actId="1076"/>
          <ac:picMkLst>
            <pc:docMk/>
            <pc:sldMk cId="4050760666" sldId="411"/>
            <ac:picMk id="8" creationId="{9151EB7F-A1BD-BDB5-1DF9-E29ABFB650D6}"/>
          </ac:picMkLst>
        </pc:picChg>
      </pc:sldChg>
      <pc:sldChg chg="addSp delSp modSp add mod modNotesTx">
        <pc:chgData name="Arun Vadekkedhil" userId="a514bb6bf6a728f1" providerId="LiveId" clId="{B64E06DE-774B-4AB7-A0E5-848648BFF478}" dt="2023-02-09T12:14:52.382" v="557"/>
        <pc:sldMkLst>
          <pc:docMk/>
          <pc:sldMk cId="3608764244" sldId="412"/>
        </pc:sldMkLst>
        <pc:spChg chg="del">
          <ac:chgData name="Arun Vadekkedhil" userId="a514bb6bf6a728f1" providerId="LiveId" clId="{B64E06DE-774B-4AB7-A0E5-848648BFF478}" dt="2023-02-09T09:50:12.921" v="100" actId="478"/>
          <ac:spMkLst>
            <pc:docMk/>
            <pc:sldMk cId="3608764244" sldId="412"/>
            <ac:spMk id="2" creationId="{6E3AA24B-56BC-280A-4562-D6DE61E9F884}"/>
          </ac:spMkLst>
        </pc:spChg>
        <pc:spChg chg="add del mod">
          <ac:chgData name="Arun Vadekkedhil" userId="a514bb6bf6a728f1" providerId="LiveId" clId="{B64E06DE-774B-4AB7-A0E5-848648BFF478}" dt="2023-02-09T09:50:52.549" v="129" actId="26606"/>
          <ac:spMkLst>
            <pc:docMk/>
            <pc:sldMk cId="3608764244" sldId="412"/>
            <ac:spMk id="4" creationId="{F6C0C098-AAC8-FCC7-455F-CDC80B6DC820}"/>
          </ac:spMkLst>
        </pc:spChg>
        <pc:spChg chg="add mod">
          <ac:chgData name="Arun Vadekkedhil" userId="a514bb6bf6a728f1" providerId="LiveId" clId="{B64E06DE-774B-4AB7-A0E5-848648BFF478}" dt="2023-02-09T09:57:39.196" v="298" actId="14100"/>
          <ac:spMkLst>
            <pc:docMk/>
            <pc:sldMk cId="3608764244" sldId="412"/>
            <ac:spMk id="6" creationId="{85314C44-CFA8-BF72-7D6A-114F98FCFA80}"/>
          </ac:spMkLst>
        </pc:spChg>
        <pc:spChg chg="mod">
          <ac:chgData name="Arun Vadekkedhil" userId="a514bb6bf6a728f1" providerId="LiveId" clId="{B64E06DE-774B-4AB7-A0E5-848648BFF478}" dt="2023-02-09T09:50:21.062" v="118" actId="20577"/>
          <ac:spMkLst>
            <pc:docMk/>
            <pc:sldMk cId="3608764244" sldId="412"/>
            <ac:spMk id="7" creationId="{4EDB9DFF-EE30-2DAF-FB3B-700952AE99F3}"/>
          </ac:spMkLst>
        </pc:spChg>
        <pc:graphicFrameChg chg="add mod">
          <ac:chgData name="Arun Vadekkedhil" userId="a514bb6bf6a728f1" providerId="LiveId" clId="{B64E06DE-774B-4AB7-A0E5-848648BFF478}" dt="2023-02-09T09:54:06.021" v="291" actId="113"/>
          <ac:graphicFrameMkLst>
            <pc:docMk/>
            <pc:sldMk cId="3608764244" sldId="412"/>
            <ac:graphicFrameMk id="10" creationId="{53708617-9A8A-73BF-65FA-0EB03D16FDC6}"/>
          </ac:graphicFrameMkLst>
        </pc:graphicFrameChg>
        <pc:graphicFrameChg chg="del mod">
          <ac:chgData name="Arun Vadekkedhil" userId="a514bb6bf6a728f1" providerId="LiveId" clId="{B64E06DE-774B-4AB7-A0E5-848648BFF478}" dt="2023-02-09T09:50:25.726" v="120" actId="478"/>
          <ac:graphicFrameMkLst>
            <pc:docMk/>
            <pc:sldMk cId="3608764244" sldId="412"/>
            <ac:graphicFrameMk id="15" creationId="{EDEA3670-BB46-FAC2-26E9-AEF334309FD4}"/>
          </ac:graphicFrameMkLst>
        </pc:graphicFrameChg>
        <pc:picChg chg="add mod">
          <ac:chgData name="Arun Vadekkedhil" userId="a514bb6bf6a728f1" providerId="LiveId" clId="{B64E06DE-774B-4AB7-A0E5-848648BFF478}" dt="2023-02-09T09:57:43.196" v="299" actId="1076"/>
          <ac:picMkLst>
            <pc:docMk/>
            <pc:sldMk cId="3608764244" sldId="412"/>
            <ac:picMk id="2050" creationId="{B24D406B-717E-CB38-DE4E-79272968B479}"/>
          </ac:picMkLst>
        </pc:picChg>
      </pc:sldChg>
      <pc:sldChg chg="addSp delSp modSp add mod modNotesTx">
        <pc:chgData name="Arun Vadekkedhil" userId="a514bb6bf6a728f1" providerId="LiveId" clId="{B64E06DE-774B-4AB7-A0E5-848648BFF478}" dt="2023-02-09T12:14:48.858" v="556"/>
        <pc:sldMkLst>
          <pc:docMk/>
          <pc:sldMk cId="803872746" sldId="413"/>
        </pc:sldMkLst>
        <pc:spChg chg="add mod">
          <ac:chgData name="Arun Vadekkedhil" userId="a514bb6bf6a728f1" providerId="LiveId" clId="{B64E06DE-774B-4AB7-A0E5-848648BFF478}" dt="2023-02-09T11:28:15.146" v="510" actId="27636"/>
          <ac:spMkLst>
            <pc:docMk/>
            <pc:sldMk cId="803872746" sldId="413"/>
            <ac:spMk id="3" creationId="{8ED920BC-5A7A-F44B-D722-A7067CC1673C}"/>
          </ac:spMkLst>
        </pc:spChg>
        <pc:spChg chg="del">
          <ac:chgData name="Arun Vadekkedhil" userId="a514bb6bf6a728f1" providerId="LiveId" clId="{B64E06DE-774B-4AB7-A0E5-848648BFF478}" dt="2023-02-09T11:11:26.936" v="305" actId="478"/>
          <ac:spMkLst>
            <pc:docMk/>
            <pc:sldMk cId="803872746" sldId="413"/>
            <ac:spMk id="6" creationId="{85314C44-CFA8-BF72-7D6A-114F98FCFA80}"/>
          </ac:spMkLst>
        </pc:spChg>
        <pc:spChg chg="mod">
          <ac:chgData name="Arun Vadekkedhil" userId="a514bb6bf6a728f1" providerId="LiveId" clId="{B64E06DE-774B-4AB7-A0E5-848648BFF478}" dt="2023-02-09T11:11:34.321" v="312" actId="20577"/>
          <ac:spMkLst>
            <pc:docMk/>
            <pc:sldMk cId="803872746" sldId="413"/>
            <ac:spMk id="7" creationId="{4EDB9DFF-EE30-2DAF-FB3B-700952AE99F3}"/>
          </ac:spMkLst>
        </pc:spChg>
        <pc:graphicFrameChg chg="del">
          <ac:chgData name="Arun Vadekkedhil" userId="a514bb6bf6a728f1" providerId="LiveId" clId="{B64E06DE-774B-4AB7-A0E5-848648BFF478}" dt="2023-02-09T11:11:10.475" v="301" actId="478"/>
          <ac:graphicFrameMkLst>
            <pc:docMk/>
            <pc:sldMk cId="803872746" sldId="413"/>
            <ac:graphicFrameMk id="10" creationId="{53708617-9A8A-73BF-65FA-0EB03D16FDC6}"/>
          </ac:graphicFrameMkLst>
        </pc:graphicFrameChg>
        <pc:picChg chg="del">
          <ac:chgData name="Arun Vadekkedhil" userId="a514bb6bf6a728f1" providerId="LiveId" clId="{B64E06DE-774B-4AB7-A0E5-848648BFF478}" dt="2023-02-09T11:12:39.669" v="326" actId="478"/>
          <ac:picMkLst>
            <pc:docMk/>
            <pc:sldMk cId="803872746" sldId="413"/>
            <ac:picMk id="8" creationId="{9151EB7F-A1BD-BDB5-1DF9-E29ABFB650D6}"/>
          </ac:picMkLst>
        </pc:picChg>
        <pc:picChg chg="del">
          <ac:chgData name="Arun Vadekkedhil" userId="a514bb6bf6a728f1" providerId="LiveId" clId="{B64E06DE-774B-4AB7-A0E5-848648BFF478}" dt="2023-02-09T11:11:17.546" v="302" actId="478"/>
          <ac:picMkLst>
            <pc:docMk/>
            <pc:sldMk cId="803872746" sldId="413"/>
            <ac:picMk id="2050" creationId="{B24D406B-717E-CB38-DE4E-79272968B479}"/>
          </ac:picMkLst>
        </pc:picChg>
        <pc:picChg chg="add mod">
          <ac:chgData name="Arun Vadekkedhil" userId="a514bb6bf6a728f1" providerId="LiveId" clId="{B64E06DE-774B-4AB7-A0E5-848648BFF478}" dt="2023-02-09T11:28:25.097" v="514" actId="1076"/>
          <ac:picMkLst>
            <pc:docMk/>
            <pc:sldMk cId="803872746" sldId="413"/>
            <ac:picMk id="3074" creationId="{7653FD90-25BE-B275-2077-8FF487854EF3}"/>
          </ac:picMkLst>
        </pc:picChg>
        <pc:picChg chg="add mod">
          <ac:chgData name="Arun Vadekkedhil" userId="a514bb6bf6a728f1" providerId="LiveId" clId="{B64E06DE-774B-4AB7-A0E5-848648BFF478}" dt="2023-02-09T11:28:23.911" v="513" actId="14100"/>
          <ac:picMkLst>
            <pc:docMk/>
            <pc:sldMk cId="803872746" sldId="413"/>
            <ac:picMk id="3076" creationId="{033A081A-98D1-446F-6ADA-2CB3FA393A66}"/>
          </ac:picMkLst>
        </pc:picChg>
      </pc:sldChg>
      <pc:sldChg chg="addSp delSp modSp add mod modNotesTx">
        <pc:chgData name="Arun Vadekkedhil" userId="a514bb6bf6a728f1" providerId="LiveId" clId="{B64E06DE-774B-4AB7-A0E5-848648BFF478}" dt="2023-02-12T04:34:48.235" v="1100" actId="13926"/>
        <pc:sldMkLst>
          <pc:docMk/>
          <pc:sldMk cId="1068331014" sldId="414"/>
        </pc:sldMkLst>
        <pc:spChg chg="mod">
          <ac:chgData name="Arun Vadekkedhil" userId="a514bb6bf6a728f1" providerId="LiveId" clId="{B64E06DE-774B-4AB7-A0E5-848648BFF478}" dt="2023-02-12T04:34:48.235" v="1100" actId="13926"/>
          <ac:spMkLst>
            <pc:docMk/>
            <pc:sldMk cId="1068331014" sldId="414"/>
            <ac:spMk id="3" creationId="{8ED920BC-5A7A-F44B-D722-A7067CC1673C}"/>
          </ac:spMkLst>
        </pc:spChg>
        <pc:spChg chg="add del mod">
          <ac:chgData name="Arun Vadekkedhil" userId="a514bb6bf6a728f1" providerId="LiveId" clId="{B64E06DE-774B-4AB7-A0E5-848648BFF478}" dt="2023-02-09T11:27:12.290" v="485" actId="478"/>
          <ac:spMkLst>
            <pc:docMk/>
            <pc:sldMk cId="1068331014" sldId="414"/>
            <ac:spMk id="4" creationId="{3F9F0C20-9A4E-B425-E71C-B37C54120E0A}"/>
          </ac:spMkLst>
        </pc:spChg>
        <pc:spChg chg="mod">
          <ac:chgData name="Arun Vadekkedhil" userId="a514bb6bf6a728f1" providerId="LiveId" clId="{B64E06DE-774B-4AB7-A0E5-848648BFF478}" dt="2023-02-09T11:27:38.471" v="495" actId="6549"/>
          <ac:spMkLst>
            <pc:docMk/>
            <pc:sldMk cId="1068331014" sldId="414"/>
            <ac:spMk id="7" creationId="{4EDB9DFF-EE30-2DAF-FB3B-700952AE99F3}"/>
          </ac:spMkLst>
        </pc:spChg>
        <pc:picChg chg="del mod">
          <ac:chgData name="Arun Vadekkedhil" userId="a514bb6bf6a728f1" providerId="LiveId" clId="{B64E06DE-774B-4AB7-A0E5-848648BFF478}" dt="2023-02-09T11:14:55.877" v="347" actId="478"/>
          <ac:picMkLst>
            <pc:docMk/>
            <pc:sldMk cId="1068331014" sldId="414"/>
            <ac:picMk id="3074" creationId="{7653FD90-25BE-B275-2077-8FF487854EF3}"/>
          </ac:picMkLst>
        </pc:picChg>
        <pc:picChg chg="del">
          <ac:chgData name="Arun Vadekkedhil" userId="a514bb6bf6a728f1" providerId="LiveId" clId="{B64E06DE-774B-4AB7-A0E5-848648BFF478}" dt="2023-02-09T11:14:33.138" v="342" actId="478"/>
          <ac:picMkLst>
            <pc:docMk/>
            <pc:sldMk cId="1068331014" sldId="414"/>
            <ac:picMk id="3076" creationId="{033A081A-98D1-446F-6ADA-2CB3FA393A66}"/>
          </ac:picMkLst>
        </pc:picChg>
      </pc:sldChg>
      <pc:sldChg chg="addSp delSp modSp add mod ord modNotesTx">
        <pc:chgData name="Arun Vadekkedhil" userId="a514bb6bf6a728f1" providerId="LiveId" clId="{B64E06DE-774B-4AB7-A0E5-848648BFF478}" dt="2023-02-12T04:32:02.472" v="1088" actId="13926"/>
        <pc:sldMkLst>
          <pc:docMk/>
          <pc:sldMk cId="2998335661" sldId="415"/>
        </pc:sldMkLst>
        <pc:spChg chg="mod">
          <ac:chgData name="Arun Vadekkedhil" userId="a514bb6bf6a728f1" providerId="LiveId" clId="{B64E06DE-774B-4AB7-A0E5-848648BFF478}" dt="2023-02-12T04:30:56.784" v="1082" actId="13926"/>
          <ac:spMkLst>
            <pc:docMk/>
            <pc:sldMk cId="2998335661" sldId="415"/>
            <ac:spMk id="3" creationId="{8ED920BC-5A7A-F44B-D722-A7067CC1673C}"/>
          </ac:spMkLst>
        </pc:spChg>
        <pc:spChg chg="add mod">
          <ac:chgData name="Arun Vadekkedhil" userId="a514bb6bf6a728f1" providerId="LiveId" clId="{B64E06DE-774B-4AB7-A0E5-848648BFF478}" dt="2023-02-12T04:32:02.472" v="1088" actId="13926"/>
          <ac:spMkLst>
            <pc:docMk/>
            <pc:sldMk cId="2998335661" sldId="415"/>
            <ac:spMk id="4" creationId="{2C6EFD39-BFC7-F9B1-BF59-19CB192FF00F}"/>
          </ac:spMkLst>
        </pc:spChg>
        <pc:spChg chg="mod">
          <ac:chgData name="Arun Vadekkedhil" userId="a514bb6bf6a728f1" providerId="LiveId" clId="{B64E06DE-774B-4AB7-A0E5-848648BFF478}" dt="2023-02-09T11:18:32.166" v="358" actId="20577"/>
          <ac:spMkLst>
            <pc:docMk/>
            <pc:sldMk cId="2998335661" sldId="415"/>
            <ac:spMk id="7" creationId="{4EDB9DFF-EE30-2DAF-FB3B-700952AE99F3}"/>
          </ac:spMkLst>
        </pc:spChg>
        <pc:picChg chg="del">
          <ac:chgData name="Arun Vadekkedhil" userId="a514bb6bf6a728f1" providerId="LiveId" clId="{B64E06DE-774B-4AB7-A0E5-848648BFF478}" dt="2023-02-09T11:18:54.118" v="367" actId="478"/>
          <ac:picMkLst>
            <pc:docMk/>
            <pc:sldMk cId="2998335661" sldId="415"/>
            <ac:picMk id="3074" creationId="{7653FD90-25BE-B275-2077-8FF487854EF3}"/>
          </ac:picMkLst>
        </pc:picChg>
        <pc:picChg chg="del">
          <ac:chgData name="Arun Vadekkedhil" userId="a514bb6bf6a728f1" providerId="LiveId" clId="{B64E06DE-774B-4AB7-A0E5-848648BFF478}" dt="2023-02-09T11:18:56.137" v="368" actId="478"/>
          <ac:picMkLst>
            <pc:docMk/>
            <pc:sldMk cId="2998335661" sldId="415"/>
            <ac:picMk id="3076" creationId="{033A081A-98D1-446F-6ADA-2CB3FA393A66}"/>
          </ac:picMkLst>
        </pc:picChg>
        <pc:picChg chg="add mod">
          <ac:chgData name="Arun Vadekkedhil" userId="a514bb6bf6a728f1" providerId="LiveId" clId="{B64E06DE-774B-4AB7-A0E5-848648BFF478}" dt="2023-02-09T11:23:16.027" v="444" actId="1037"/>
          <ac:picMkLst>
            <pc:docMk/>
            <pc:sldMk cId="2998335661" sldId="415"/>
            <ac:picMk id="4098" creationId="{EADD83E4-5AB6-18F1-3DB6-93AD06D0C0A4}"/>
          </ac:picMkLst>
        </pc:picChg>
        <pc:picChg chg="add mod">
          <ac:chgData name="Arun Vadekkedhil" userId="a514bb6bf6a728f1" providerId="LiveId" clId="{B64E06DE-774B-4AB7-A0E5-848648BFF478}" dt="2023-02-09T11:23:10.154" v="417" actId="14100"/>
          <ac:picMkLst>
            <pc:docMk/>
            <pc:sldMk cId="2998335661" sldId="415"/>
            <ac:picMk id="4100" creationId="{E1E01E22-FE56-F0E1-AE8C-7FBF03DEC08B}"/>
          </ac:picMkLst>
        </pc:picChg>
      </pc:sldChg>
      <pc:sldChg chg="addSp delSp modSp add mod ord modNotesTx">
        <pc:chgData name="Arun Vadekkedhil" userId="a514bb6bf6a728f1" providerId="LiveId" clId="{B64E06DE-774B-4AB7-A0E5-848648BFF478}" dt="2023-02-12T04:32:27.109" v="1091" actId="13926"/>
        <pc:sldMkLst>
          <pc:docMk/>
          <pc:sldMk cId="4094366718" sldId="416"/>
        </pc:sldMkLst>
        <pc:spChg chg="add del mod">
          <ac:chgData name="Arun Vadekkedhil" userId="a514bb6bf6a728f1" providerId="LiveId" clId="{B64E06DE-774B-4AB7-A0E5-848648BFF478}" dt="2023-02-12T04:32:27.109" v="1091" actId="13926"/>
          <ac:spMkLst>
            <pc:docMk/>
            <pc:sldMk cId="4094366718" sldId="416"/>
            <ac:spMk id="3" creationId="{8ED920BC-5A7A-F44B-D722-A7067CC1673C}"/>
          </ac:spMkLst>
        </pc:spChg>
        <pc:spChg chg="del mod">
          <ac:chgData name="Arun Vadekkedhil" userId="a514bb6bf6a728f1" providerId="LiveId" clId="{B64E06DE-774B-4AB7-A0E5-848648BFF478}" dt="2023-02-09T11:24:55.214" v="459" actId="478"/>
          <ac:spMkLst>
            <pc:docMk/>
            <pc:sldMk cId="4094366718" sldId="416"/>
            <ac:spMk id="4" creationId="{3F9F0C20-9A4E-B425-E71C-B37C54120E0A}"/>
          </ac:spMkLst>
        </pc:spChg>
        <pc:spChg chg="mod">
          <ac:chgData name="Arun Vadekkedhil" userId="a514bb6bf6a728f1" providerId="LiveId" clId="{B64E06DE-774B-4AB7-A0E5-848648BFF478}" dt="2023-02-09T11:25:16.307" v="468" actId="20577"/>
          <ac:spMkLst>
            <pc:docMk/>
            <pc:sldMk cId="4094366718" sldId="416"/>
            <ac:spMk id="7" creationId="{4EDB9DFF-EE30-2DAF-FB3B-700952AE99F3}"/>
          </ac:spMkLst>
        </pc:spChg>
        <pc:graphicFrameChg chg="add del">
          <ac:chgData name="Arun Vadekkedhil" userId="a514bb6bf6a728f1" providerId="LiveId" clId="{B64E06DE-774B-4AB7-A0E5-848648BFF478}" dt="2023-02-09T11:25:38.684" v="470" actId="26606"/>
          <ac:graphicFrameMkLst>
            <pc:docMk/>
            <pc:sldMk cId="4094366718" sldId="416"/>
            <ac:graphicFrameMk id="9" creationId="{038AA510-3992-64D4-E744-749082C22D6C}"/>
          </ac:graphicFrameMkLst>
        </pc:graphicFrameChg>
      </pc:sldChg>
      <pc:sldChg chg="addSp delSp modSp add mod modNotesTx">
        <pc:chgData name="Arun Vadekkedhil" userId="a514bb6bf6a728f1" providerId="LiveId" clId="{B64E06DE-774B-4AB7-A0E5-848648BFF478}" dt="2023-02-12T04:34:00.467" v="1094" actId="207"/>
        <pc:sldMkLst>
          <pc:docMk/>
          <pc:sldMk cId="3693868808" sldId="417"/>
        </pc:sldMkLst>
        <pc:spChg chg="del mod">
          <ac:chgData name="Arun Vadekkedhil" userId="a514bb6bf6a728f1" providerId="LiveId" clId="{B64E06DE-774B-4AB7-A0E5-848648BFF478}" dt="2023-02-09T11:24:48.341" v="457" actId="478"/>
          <ac:spMkLst>
            <pc:docMk/>
            <pc:sldMk cId="3693868808" sldId="417"/>
            <ac:spMk id="3" creationId="{8ED920BC-5A7A-F44B-D722-A7067CC1673C}"/>
          </ac:spMkLst>
        </pc:spChg>
        <pc:spChg chg="mod">
          <ac:chgData name="Arun Vadekkedhil" userId="a514bb6bf6a728f1" providerId="LiveId" clId="{B64E06DE-774B-4AB7-A0E5-848648BFF478}" dt="2023-02-12T04:34:00.467" v="1094" actId="207"/>
          <ac:spMkLst>
            <pc:docMk/>
            <pc:sldMk cId="3693868808" sldId="417"/>
            <ac:spMk id="4" creationId="{3F9F0C20-9A4E-B425-E71C-B37C54120E0A}"/>
          </ac:spMkLst>
        </pc:spChg>
        <pc:spChg chg="add del mod">
          <ac:chgData name="Arun Vadekkedhil" userId="a514bb6bf6a728f1" providerId="LiveId" clId="{B64E06DE-774B-4AB7-A0E5-848648BFF478}" dt="2023-02-09T11:24:51.149" v="458" actId="478"/>
          <ac:spMkLst>
            <pc:docMk/>
            <pc:sldMk cId="3693868808" sldId="417"/>
            <ac:spMk id="5" creationId="{B7865C27-ED2A-D9B9-4D72-4DE0FE8D3D58}"/>
          </ac:spMkLst>
        </pc:spChg>
        <pc:spChg chg="mod">
          <ac:chgData name="Arun Vadekkedhil" userId="a514bb6bf6a728f1" providerId="LiveId" clId="{B64E06DE-774B-4AB7-A0E5-848648BFF478}" dt="2023-02-09T11:26:56.194" v="483" actId="20577"/>
          <ac:spMkLst>
            <pc:docMk/>
            <pc:sldMk cId="3693868808" sldId="417"/>
            <ac:spMk id="7" creationId="{4EDB9DFF-EE30-2DAF-FB3B-700952AE99F3}"/>
          </ac:spMkLst>
        </pc:spChg>
      </pc:sldChg>
      <pc:sldChg chg="addSp delSp modSp add mod modNotesTx">
        <pc:chgData name="Arun Vadekkedhil" userId="a514bb6bf6a728f1" providerId="LiveId" clId="{B64E06DE-774B-4AB7-A0E5-848648BFF478}" dt="2023-02-12T04:34:18.008" v="1097" actId="13926"/>
        <pc:sldMkLst>
          <pc:docMk/>
          <pc:sldMk cId="483582954" sldId="418"/>
        </pc:sldMkLst>
        <pc:spChg chg="del">
          <ac:chgData name="Arun Vadekkedhil" userId="a514bb6bf6a728f1" providerId="LiveId" clId="{B64E06DE-774B-4AB7-A0E5-848648BFF478}" dt="2023-02-09T11:27:48.370" v="503" actId="478"/>
          <ac:spMkLst>
            <pc:docMk/>
            <pc:sldMk cId="483582954" sldId="418"/>
            <ac:spMk id="3" creationId="{8ED920BC-5A7A-F44B-D722-A7067CC1673C}"/>
          </ac:spMkLst>
        </pc:spChg>
        <pc:spChg chg="mod">
          <ac:chgData name="Arun Vadekkedhil" userId="a514bb6bf6a728f1" providerId="LiveId" clId="{B64E06DE-774B-4AB7-A0E5-848648BFF478}" dt="2023-02-12T04:34:18.008" v="1097" actId="13926"/>
          <ac:spMkLst>
            <pc:docMk/>
            <pc:sldMk cId="483582954" sldId="418"/>
            <ac:spMk id="4" creationId="{3F9F0C20-9A4E-B425-E71C-B37C54120E0A}"/>
          </ac:spMkLst>
        </pc:spChg>
        <pc:spChg chg="add del mod">
          <ac:chgData name="Arun Vadekkedhil" userId="a514bb6bf6a728f1" providerId="LiveId" clId="{B64E06DE-774B-4AB7-A0E5-848648BFF478}" dt="2023-02-09T11:27:50.195" v="504" actId="478"/>
          <ac:spMkLst>
            <pc:docMk/>
            <pc:sldMk cId="483582954" sldId="418"/>
            <ac:spMk id="5" creationId="{C4CF0412-483C-8D05-C089-7384DBFE80B0}"/>
          </ac:spMkLst>
        </pc:spChg>
        <pc:spChg chg="mod">
          <ac:chgData name="Arun Vadekkedhil" userId="a514bb6bf6a728f1" providerId="LiveId" clId="{B64E06DE-774B-4AB7-A0E5-848648BFF478}" dt="2023-02-09T11:27:45.715" v="502" actId="20577"/>
          <ac:spMkLst>
            <pc:docMk/>
            <pc:sldMk cId="483582954" sldId="418"/>
            <ac:spMk id="7" creationId="{4EDB9DFF-EE30-2DAF-FB3B-700952AE99F3}"/>
          </ac:spMkLst>
        </pc:spChg>
      </pc:sldChg>
      <pc:sldChg chg="addSp delSp modSp add mod modAnim">
        <pc:chgData name="Arun Vadekkedhil" userId="a514bb6bf6a728f1" providerId="LiveId" clId="{B64E06DE-774B-4AB7-A0E5-848648BFF478}" dt="2023-02-11T12:05:38.633" v="1078"/>
        <pc:sldMkLst>
          <pc:docMk/>
          <pc:sldMk cId="3384974763" sldId="419"/>
        </pc:sldMkLst>
        <pc:spChg chg="del">
          <ac:chgData name="Arun Vadekkedhil" userId="a514bb6bf6a728f1" providerId="LiveId" clId="{B64E06DE-774B-4AB7-A0E5-848648BFF478}" dt="2023-02-09T12:17:03.317" v="560" actId="478"/>
          <ac:spMkLst>
            <pc:docMk/>
            <pc:sldMk cId="3384974763" sldId="419"/>
            <ac:spMk id="4" creationId="{3F9F0C20-9A4E-B425-E71C-B37C54120E0A}"/>
          </ac:spMkLst>
        </pc:spChg>
        <pc:spChg chg="mod">
          <ac:chgData name="Arun Vadekkedhil" userId="a514bb6bf6a728f1" providerId="LiveId" clId="{B64E06DE-774B-4AB7-A0E5-848648BFF478}" dt="2023-02-09T12:17:46.946" v="586" actId="20577"/>
          <ac:spMkLst>
            <pc:docMk/>
            <pc:sldMk cId="3384974763" sldId="419"/>
            <ac:spMk id="7" creationId="{4EDB9DFF-EE30-2DAF-FB3B-700952AE99F3}"/>
          </ac:spMkLst>
        </pc:spChg>
        <pc:spChg chg="add mod">
          <ac:chgData name="Arun Vadekkedhil" userId="a514bb6bf6a728f1" providerId="LiveId" clId="{B64E06DE-774B-4AB7-A0E5-848648BFF478}" dt="2023-02-09T12:20:30.028" v="794" actId="1035"/>
          <ac:spMkLst>
            <pc:docMk/>
            <pc:sldMk cId="3384974763" sldId="419"/>
            <ac:spMk id="9" creationId="{7BE80A43-9B34-0A5D-024D-9CE3A182C192}"/>
          </ac:spMkLst>
        </pc:spChg>
        <pc:spChg chg="add mod">
          <ac:chgData name="Arun Vadekkedhil" userId="a514bb6bf6a728f1" providerId="LiveId" clId="{B64E06DE-774B-4AB7-A0E5-848648BFF478}" dt="2023-02-09T12:20:52.344" v="824" actId="1036"/>
          <ac:spMkLst>
            <pc:docMk/>
            <pc:sldMk cId="3384974763" sldId="419"/>
            <ac:spMk id="10" creationId="{20164104-CDCF-5331-5B54-8AB4A3B93BF0}"/>
          </ac:spMkLst>
        </pc:spChg>
        <pc:spChg chg="add mod">
          <ac:chgData name="Arun Vadekkedhil" userId="a514bb6bf6a728f1" providerId="LiveId" clId="{B64E06DE-774B-4AB7-A0E5-848648BFF478}" dt="2023-02-09T12:21:10.569" v="877" actId="20577"/>
          <ac:spMkLst>
            <pc:docMk/>
            <pc:sldMk cId="3384974763" sldId="419"/>
            <ac:spMk id="11" creationId="{FE8F2F79-8657-1ECC-9597-1C949E811E2E}"/>
          </ac:spMkLst>
        </pc:spChg>
        <pc:spChg chg="add mod">
          <ac:chgData name="Arun Vadekkedhil" userId="a514bb6bf6a728f1" providerId="LiveId" clId="{B64E06DE-774B-4AB7-A0E5-848648BFF478}" dt="2023-02-09T12:21:47.915" v="953" actId="20577"/>
          <ac:spMkLst>
            <pc:docMk/>
            <pc:sldMk cId="3384974763" sldId="419"/>
            <ac:spMk id="12" creationId="{327F78B9-3785-8014-C56F-F67514CCDB79}"/>
          </ac:spMkLst>
        </pc:spChg>
        <pc:spChg chg="add mod">
          <ac:chgData name="Arun Vadekkedhil" userId="a514bb6bf6a728f1" providerId="LiveId" clId="{B64E06DE-774B-4AB7-A0E5-848648BFF478}" dt="2023-02-09T12:23:08.063" v="1067" actId="14100"/>
          <ac:spMkLst>
            <pc:docMk/>
            <pc:sldMk cId="3384974763" sldId="419"/>
            <ac:spMk id="13" creationId="{2CD039A3-42B7-9A6C-DE20-D8B75A23D327}"/>
          </ac:spMkLst>
        </pc:spChg>
        <pc:spChg chg="add mod">
          <ac:chgData name="Arun Vadekkedhil" userId="a514bb6bf6a728f1" providerId="LiveId" clId="{B64E06DE-774B-4AB7-A0E5-848648BFF478}" dt="2023-02-09T12:22:46.948" v="1037" actId="20577"/>
          <ac:spMkLst>
            <pc:docMk/>
            <pc:sldMk cId="3384974763" sldId="419"/>
            <ac:spMk id="14" creationId="{0112653A-C997-C196-6826-9D636279D9B8}"/>
          </ac:spMkLst>
        </pc:spChg>
        <pc:picChg chg="add mod">
          <ac:chgData name="Arun Vadekkedhil" userId="a514bb6bf6a728f1" providerId="LiveId" clId="{B64E06DE-774B-4AB7-A0E5-848648BFF478}" dt="2023-02-09T12:17:56.004" v="600" actId="1037"/>
          <ac:picMkLst>
            <pc:docMk/>
            <pc:sldMk cId="3384974763" sldId="419"/>
            <ac:picMk id="2" creationId="{8F25BBFF-3705-4E22-AE2E-9CA395FA6C9D}"/>
          </ac:picMkLst>
        </pc:picChg>
        <pc:picChg chg="add mod">
          <ac:chgData name="Arun Vadekkedhil" userId="a514bb6bf6a728f1" providerId="LiveId" clId="{B64E06DE-774B-4AB7-A0E5-848648BFF478}" dt="2023-02-09T12:17:33.612" v="569" actId="1076"/>
          <ac:picMkLst>
            <pc:docMk/>
            <pc:sldMk cId="3384974763" sldId="419"/>
            <ac:picMk id="3" creationId="{F5EC1D6B-803E-C70A-BD15-C9A8142CBB48}"/>
          </ac:picMkLst>
        </pc:picChg>
        <pc:picChg chg="add mod">
          <ac:chgData name="Arun Vadekkedhil" userId="a514bb6bf6a728f1" providerId="LiveId" clId="{B64E06DE-774B-4AB7-A0E5-848648BFF478}" dt="2023-02-09T12:18:01.581" v="608" actId="1038"/>
          <ac:picMkLst>
            <pc:docMk/>
            <pc:sldMk cId="3384974763" sldId="419"/>
            <ac:picMk id="5" creationId="{83400D69-A46F-C6B1-F18F-982C0874DA75}"/>
          </ac:picMkLst>
        </pc:picChg>
        <pc:picChg chg="add mod">
          <ac:chgData name="Arun Vadekkedhil" userId="a514bb6bf6a728f1" providerId="LiveId" clId="{B64E06DE-774B-4AB7-A0E5-848648BFF478}" dt="2023-02-09T12:17:36.826" v="570" actId="1076"/>
          <ac:picMkLst>
            <pc:docMk/>
            <pc:sldMk cId="3384974763" sldId="419"/>
            <ac:picMk id="6" creationId="{0DD88B2F-9CD9-D775-54C3-B296EA3BAFBD}"/>
          </ac:picMkLst>
        </pc:picChg>
      </pc:sldChg>
      <pc:sldChg chg="addSp delSp modSp add mod ord">
        <pc:chgData name="Arun Vadekkedhil" userId="a514bb6bf6a728f1" providerId="LiveId" clId="{B64E06DE-774B-4AB7-A0E5-848648BFF478}" dt="2023-02-12T04:43:42.935" v="1172" actId="6549"/>
        <pc:sldMkLst>
          <pc:docMk/>
          <pc:sldMk cId="2774954388" sldId="420"/>
        </pc:sldMkLst>
        <pc:spChg chg="add del mod">
          <ac:chgData name="Arun Vadekkedhil" userId="a514bb6bf6a728f1" providerId="LiveId" clId="{B64E06DE-774B-4AB7-A0E5-848648BFF478}" dt="2023-02-12T04:41:49.556" v="1138" actId="478"/>
          <ac:spMkLst>
            <pc:docMk/>
            <pc:sldMk cId="2774954388" sldId="420"/>
            <ac:spMk id="3" creationId="{E52E35FB-94E1-C3EB-D575-AA02318AAD83}"/>
          </ac:spMkLst>
        </pc:spChg>
        <pc:spChg chg="del">
          <ac:chgData name="Arun Vadekkedhil" userId="a514bb6bf6a728f1" providerId="LiveId" clId="{B64E06DE-774B-4AB7-A0E5-848648BFF478}" dt="2023-02-12T04:38:44.105" v="1104" actId="478"/>
          <ac:spMkLst>
            <pc:docMk/>
            <pc:sldMk cId="2774954388" sldId="420"/>
            <ac:spMk id="4" creationId="{5BC501FA-D50E-2E50-8D76-ABD4AC7691C2}"/>
          </ac:spMkLst>
        </pc:spChg>
        <pc:spChg chg="add del mod">
          <ac:chgData name="Arun Vadekkedhil" userId="a514bb6bf6a728f1" providerId="LiveId" clId="{B64E06DE-774B-4AB7-A0E5-848648BFF478}" dt="2023-02-12T04:41:52.541" v="1140"/>
          <ac:spMkLst>
            <pc:docMk/>
            <pc:sldMk cId="2774954388" sldId="420"/>
            <ac:spMk id="6" creationId="{EBA6005A-6F30-2EDD-B5A9-644788168D74}"/>
          </ac:spMkLst>
        </pc:spChg>
        <pc:spChg chg="mod">
          <ac:chgData name="Arun Vadekkedhil" userId="a514bb6bf6a728f1" providerId="LiveId" clId="{B64E06DE-774B-4AB7-A0E5-848648BFF478}" dt="2023-02-12T04:43:42.935" v="1172" actId="6549"/>
          <ac:spMkLst>
            <pc:docMk/>
            <pc:sldMk cId="2774954388" sldId="420"/>
            <ac:spMk id="7" creationId="{4EDB9DFF-EE30-2DAF-FB3B-700952AE99F3}"/>
          </ac:spMkLst>
        </pc:spChg>
        <pc:spChg chg="del">
          <ac:chgData name="Arun Vadekkedhil" userId="a514bb6bf6a728f1" providerId="LiveId" clId="{B64E06DE-774B-4AB7-A0E5-848648BFF478}" dt="2023-02-12T04:38:57.502" v="1108" actId="478"/>
          <ac:spMkLst>
            <pc:docMk/>
            <pc:sldMk cId="2774954388" sldId="420"/>
            <ac:spMk id="14" creationId="{2FF65093-6B38-FD13-F605-418A4BC3DA94}"/>
          </ac:spMkLst>
        </pc:spChg>
        <pc:picChg chg="add mod">
          <ac:chgData name="Arun Vadekkedhil" userId="a514bb6bf6a728f1" providerId="LiveId" clId="{B64E06DE-774B-4AB7-A0E5-848648BFF478}" dt="2023-02-12T04:42:01.183" v="1143" actId="14100"/>
          <ac:picMkLst>
            <pc:docMk/>
            <pc:sldMk cId="2774954388" sldId="420"/>
            <ac:picMk id="8" creationId="{625C3F39-6436-1D35-1B8B-92BF1E742A04}"/>
          </ac:picMkLst>
        </pc:picChg>
        <pc:picChg chg="del mod">
          <ac:chgData name="Arun Vadekkedhil" userId="a514bb6bf6a728f1" providerId="LiveId" clId="{B64E06DE-774B-4AB7-A0E5-848648BFF478}" dt="2023-02-12T04:41:51.716" v="1139" actId="21"/>
          <ac:picMkLst>
            <pc:docMk/>
            <pc:sldMk cId="2774954388" sldId="420"/>
            <ac:picMk id="3074" creationId="{C78BFABC-3C9F-1F6D-87AD-725D127C794A}"/>
          </ac:picMkLst>
        </pc:picChg>
        <pc:picChg chg="del">
          <ac:chgData name="Arun Vadekkedhil" userId="a514bb6bf6a728f1" providerId="LiveId" clId="{B64E06DE-774B-4AB7-A0E5-848648BFF478}" dt="2023-02-12T04:41:01.557" v="1131" actId="478"/>
          <ac:picMkLst>
            <pc:docMk/>
            <pc:sldMk cId="2774954388" sldId="420"/>
            <ac:picMk id="3080" creationId="{605A64FB-C590-2A98-729D-BE4294339476}"/>
          </ac:picMkLst>
        </pc:picChg>
      </pc:sldChg>
      <pc:sldChg chg="modSp add mod">
        <pc:chgData name="Arun Vadekkedhil" userId="a514bb6bf6a728f1" providerId="LiveId" clId="{B64E06DE-774B-4AB7-A0E5-848648BFF478}" dt="2023-02-12T04:43:51.589" v="1189" actId="20577"/>
        <pc:sldMkLst>
          <pc:docMk/>
          <pc:sldMk cId="1793585831" sldId="421"/>
        </pc:sldMkLst>
        <pc:spChg chg="mod">
          <ac:chgData name="Arun Vadekkedhil" userId="a514bb6bf6a728f1" providerId="LiveId" clId="{B64E06DE-774B-4AB7-A0E5-848648BFF478}" dt="2023-02-12T04:43:11.692" v="1171" actId="13926"/>
          <ac:spMkLst>
            <pc:docMk/>
            <pc:sldMk cId="1793585831" sldId="421"/>
            <ac:spMk id="3" creationId="{E52E35FB-94E1-C3EB-D575-AA02318AAD83}"/>
          </ac:spMkLst>
        </pc:spChg>
        <pc:spChg chg="mod">
          <ac:chgData name="Arun Vadekkedhil" userId="a514bb6bf6a728f1" providerId="LiveId" clId="{B64E06DE-774B-4AB7-A0E5-848648BFF478}" dt="2023-02-12T04:43:51.589" v="1189" actId="20577"/>
          <ac:spMkLst>
            <pc:docMk/>
            <pc:sldMk cId="1793585831" sldId="421"/>
            <ac:spMk id="7" creationId="{4EDB9DFF-EE30-2DAF-FB3B-700952AE99F3}"/>
          </ac:spMkLst>
        </pc:spChg>
      </pc:sldChg>
      <pc:sldChg chg="modSp add mod ord">
        <pc:chgData name="Arun Vadekkedhil" userId="a514bb6bf6a728f1" providerId="LiveId" clId="{B64E06DE-774B-4AB7-A0E5-848648BFF478}" dt="2023-02-12T04:51:56.406" v="1245" actId="403"/>
        <pc:sldMkLst>
          <pc:docMk/>
          <pc:sldMk cId="1115586126" sldId="422"/>
        </pc:sldMkLst>
        <pc:spChg chg="mod">
          <ac:chgData name="Arun Vadekkedhil" userId="a514bb6bf6a728f1" providerId="LiveId" clId="{B64E06DE-774B-4AB7-A0E5-848648BFF478}" dt="2023-02-12T04:51:56.406" v="1245" actId="403"/>
          <ac:spMkLst>
            <pc:docMk/>
            <pc:sldMk cId="1115586126" sldId="422"/>
            <ac:spMk id="3" creationId="{ADB56CE0-25B1-2E57-9107-E051A42E89E6}"/>
          </ac:spMkLst>
        </pc:spChg>
      </pc:sldChg>
    </pc:docChg>
  </pc:docChgLst>
  <pc:docChgLst>
    <pc:chgData name="Arun Vadekkedhil" userId="a514bb6bf6a728f1" providerId="LiveId" clId="{B9088E73-29A7-44D5-A0B5-A8EDF4A2F9AB}"/>
    <pc:docChg chg="custSel addSld modSld sldOrd">
      <pc:chgData name="Arun Vadekkedhil" userId="a514bb6bf6a728f1" providerId="LiveId" clId="{B9088E73-29A7-44D5-A0B5-A8EDF4A2F9AB}" dt="2022-11-12T02:08:04.131" v="37"/>
      <pc:docMkLst>
        <pc:docMk/>
      </pc:docMkLst>
      <pc:sldChg chg="ord modNotes">
        <pc:chgData name="Arun Vadekkedhil" userId="a514bb6bf6a728f1" providerId="LiveId" clId="{B9088E73-29A7-44D5-A0B5-A8EDF4A2F9AB}" dt="2022-11-12T02:08:04.131" v="37"/>
        <pc:sldMkLst>
          <pc:docMk/>
          <pc:sldMk cId="1717471106" sldId="385"/>
        </pc:sldMkLst>
      </pc:sldChg>
      <pc:sldChg chg="addSp delSp modSp add mod ord">
        <pc:chgData name="Arun Vadekkedhil" userId="a514bb6bf6a728f1" providerId="LiveId" clId="{B9088E73-29A7-44D5-A0B5-A8EDF4A2F9AB}" dt="2022-11-12T01:46:39.006" v="25"/>
        <pc:sldMkLst>
          <pc:docMk/>
          <pc:sldMk cId="1495101634" sldId="407"/>
        </pc:sldMkLst>
        <pc:spChg chg="add mod">
          <ac:chgData name="Arun Vadekkedhil" userId="a514bb6bf6a728f1" providerId="LiveId" clId="{B9088E73-29A7-44D5-A0B5-A8EDF4A2F9AB}" dt="2022-11-12T01:46:06.358" v="23" actId="14100"/>
          <ac:spMkLst>
            <pc:docMk/>
            <pc:sldMk cId="1495101634" sldId="407"/>
            <ac:spMk id="4" creationId="{8ABB3960-5579-70B3-F8AF-6C49D1901DF0}"/>
          </ac:spMkLst>
        </pc:spChg>
        <pc:graphicFrameChg chg="del mod">
          <ac:chgData name="Arun Vadekkedhil" userId="a514bb6bf6a728f1" providerId="LiveId" clId="{B9088E73-29A7-44D5-A0B5-A8EDF4A2F9AB}" dt="2022-11-12T01:43:46.551" v="3" actId="478"/>
          <ac:graphicFrameMkLst>
            <pc:docMk/>
            <pc:sldMk cId="1495101634" sldId="407"/>
            <ac:graphicFrameMk id="2" creationId="{02A7C5BA-6AC5-F513-5511-5040CCD40EEF}"/>
          </ac:graphicFrameMkLst>
        </pc:graphicFrameChg>
        <pc:picChg chg="add mod">
          <ac:chgData name="Arun Vadekkedhil" userId="a514bb6bf6a728f1" providerId="LiveId" clId="{B9088E73-29A7-44D5-A0B5-A8EDF4A2F9AB}" dt="2022-11-12T01:46:02.581" v="22" actId="1076"/>
          <ac:picMkLst>
            <pc:docMk/>
            <pc:sldMk cId="1495101634" sldId="407"/>
            <ac:picMk id="6" creationId="{AC742CA9-7D7B-E9A3-9EF7-F9DC20CF3389}"/>
          </ac:picMkLst>
        </pc:picChg>
        <pc:picChg chg="del">
          <ac:chgData name="Arun Vadekkedhil" userId="a514bb6bf6a728f1" providerId="LiveId" clId="{B9088E73-29A7-44D5-A0B5-A8EDF4A2F9AB}" dt="2022-11-12T01:44:34.793" v="6" actId="478"/>
          <ac:picMkLst>
            <pc:docMk/>
            <pc:sldMk cId="1495101634" sldId="407"/>
            <ac:picMk id="9218" creationId="{8450AA0A-588E-02C5-DDDD-3BAA771CBF37}"/>
          </ac:picMkLst>
        </pc:picChg>
      </pc:sldChg>
    </pc:docChg>
  </pc:docChgLst>
  <pc:docChgLst>
    <pc:chgData name="Arun" userId="a514bb6bf6a728f1" providerId="LiveId" clId="{1AC391DA-BB90-49FC-9CDF-704EEEA14A4B}"/>
    <pc:docChg chg="custSel modSld">
      <pc:chgData name="Arun" userId="a514bb6bf6a728f1" providerId="LiveId" clId="{1AC391DA-BB90-49FC-9CDF-704EEEA14A4B}" dt="2023-08-12T16:38:00.736" v="291" actId="1035"/>
      <pc:docMkLst>
        <pc:docMk/>
      </pc:docMkLst>
      <pc:sldChg chg="addSp modSp mod">
        <pc:chgData name="Arun" userId="a514bb6bf6a728f1" providerId="LiveId" clId="{1AC391DA-BB90-49FC-9CDF-704EEEA14A4B}" dt="2023-08-12T16:34:15.045" v="120" actId="13926"/>
        <pc:sldMkLst>
          <pc:docMk/>
          <pc:sldMk cId="1804131062" sldId="386"/>
        </pc:sldMkLst>
        <pc:spChg chg="add mod">
          <ac:chgData name="Arun" userId="a514bb6bf6a728f1" providerId="LiveId" clId="{1AC391DA-BB90-49FC-9CDF-704EEEA14A4B}" dt="2023-08-12T16:34:15.045" v="120" actId="13926"/>
          <ac:spMkLst>
            <pc:docMk/>
            <pc:sldMk cId="1804131062" sldId="386"/>
            <ac:spMk id="3" creationId="{8D10C343-C678-7E6D-F48B-BA00CED71B60}"/>
          </ac:spMkLst>
        </pc:spChg>
      </pc:sldChg>
      <pc:sldChg chg="addSp modSp mod">
        <pc:chgData name="Arun" userId="a514bb6bf6a728f1" providerId="LiveId" clId="{1AC391DA-BB90-49FC-9CDF-704EEEA14A4B}" dt="2023-08-12T16:38:00.736" v="291" actId="1035"/>
        <pc:sldMkLst>
          <pc:docMk/>
          <pc:sldMk cId="1047211775" sldId="394"/>
        </pc:sldMkLst>
        <pc:spChg chg="add mod">
          <ac:chgData name="Arun" userId="a514bb6bf6a728f1" providerId="LiveId" clId="{1AC391DA-BB90-49FC-9CDF-704EEEA14A4B}" dt="2023-08-12T16:38:00.736" v="291" actId="1035"/>
          <ac:spMkLst>
            <pc:docMk/>
            <pc:sldMk cId="1047211775" sldId="394"/>
            <ac:spMk id="3" creationId="{3754E052-103B-B33B-FD47-EA23456797D6}"/>
          </ac:spMkLst>
        </pc:spChg>
      </pc:sldChg>
      <pc:sldChg chg="addSp modSp mod">
        <pc:chgData name="Arun" userId="a514bb6bf6a728f1" providerId="LiveId" clId="{1AC391DA-BB90-49FC-9CDF-704EEEA14A4B}" dt="2023-08-12T15:37:33.274" v="38" actId="14100"/>
        <pc:sldMkLst>
          <pc:docMk/>
          <pc:sldMk cId="2774954388" sldId="420"/>
        </pc:sldMkLst>
        <pc:spChg chg="add mod">
          <ac:chgData name="Arun" userId="a514bb6bf6a728f1" providerId="LiveId" clId="{1AC391DA-BB90-49FC-9CDF-704EEEA14A4B}" dt="2023-08-12T15:37:33.274" v="38" actId="14100"/>
          <ac:spMkLst>
            <pc:docMk/>
            <pc:sldMk cId="2774954388" sldId="420"/>
            <ac:spMk id="3" creationId="{E7A411DF-6B6D-CDE3-0C37-F4C77E7E2D63}"/>
          </ac:spMkLst>
        </pc:spChg>
        <pc:picChg chg="mod">
          <ac:chgData name="Arun" userId="a514bb6bf6a728f1" providerId="LiveId" clId="{1AC391DA-BB90-49FC-9CDF-704EEEA14A4B}" dt="2023-08-12T15:37:27.549" v="37" actId="1037"/>
          <ac:picMkLst>
            <pc:docMk/>
            <pc:sldMk cId="2774954388" sldId="420"/>
            <ac:picMk id="8" creationId="{625C3F39-6436-1D35-1B8B-92BF1E742A04}"/>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4.png"/><Relationship Id="rId7"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5.svg"/></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xml.rels><?xml version="1.0" encoding="UTF-8" standalone="yes"?>
<Relationships xmlns="http://schemas.openxmlformats.org/package/2006/relationships"><Relationship Id="rId2" Type="http://schemas.openxmlformats.org/officeDocument/2006/relationships/hyperlink" Target="https://phoenixnap.com/kb/single-vs-dual-processors-server" TargetMode="External"/><Relationship Id="rId1" Type="http://schemas.openxmlformats.org/officeDocument/2006/relationships/hyperlink" Target="https://phoenixnap.com/glossary/what-is-hardware"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4.png"/><Relationship Id="rId7"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2" Type="http://schemas.openxmlformats.org/officeDocument/2006/relationships/hyperlink" Target="https://phoenixnap.com/kb/single-vs-dual-processors-server" TargetMode="External"/><Relationship Id="rId1" Type="http://schemas.openxmlformats.org/officeDocument/2006/relationships/hyperlink" Target="https://phoenixnap.com/glossary/what-is-hardwar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4AEEB-38FB-4BF4-ACB7-54A9376AE4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83234D3-AEF3-4EAF-9424-EE648509EEC1}">
      <dgm:prSet/>
      <dgm:spPr/>
      <dgm:t>
        <a:bodyPr/>
        <a:lstStyle/>
        <a:p>
          <a:pPr>
            <a:lnSpc>
              <a:spcPct val="100000"/>
            </a:lnSpc>
          </a:pPr>
          <a:r>
            <a:rPr lang="en-US"/>
            <a:t>Virtualization is a </a:t>
          </a:r>
          <a:r>
            <a:rPr lang="en-US" u="sng"/>
            <a:t>computer architecture </a:t>
          </a:r>
          <a:r>
            <a:rPr lang="en-US"/>
            <a:t>technology by which </a:t>
          </a:r>
          <a:r>
            <a:rPr lang="en-US" u="sng"/>
            <a:t>multiple virtual machines</a:t>
          </a:r>
          <a:r>
            <a:rPr lang="en-US"/>
            <a:t> (VMs) are </a:t>
          </a:r>
          <a:r>
            <a:rPr lang="en-US" u="sng"/>
            <a:t>multiplexed</a:t>
          </a:r>
          <a:r>
            <a:rPr lang="en-US"/>
            <a:t> in the same hardware machine.</a:t>
          </a:r>
        </a:p>
      </dgm:t>
    </dgm:pt>
    <dgm:pt modelId="{124DA50E-8F7A-4013-9EC0-8ED4894ED3F3}" type="parTrans" cxnId="{3BCFE467-820B-402B-9BBA-1CD11FF70321}">
      <dgm:prSet/>
      <dgm:spPr/>
      <dgm:t>
        <a:bodyPr/>
        <a:lstStyle/>
        <a:p>
          <a:endParaRPr lang="en-US"/>
        </a:p>
      </dgm:t>
    </dgm:pt>
    <dgm:pt modelId="{D234A785-41D2-455C-85B4-968490054574}" type="sibTrans" cxnId="{3BCFE467-820B-402B-9BBA-1CD11FF70321}">
      <dgm:prSet/>
      <dgm:spPr/>
      <dgm:t>
        <a:bodyPr/>
        <a:lstStyle/>
        <a:p>
          <a:endParaRPr lang="en-US"/>
        </a:p>
      </dgm:t>
    </dgm:pt>
    <dgm:pt modelId="{65D07281-56E4-4248-8F03-E178BC09954B}">
      <dgm:prSet/>
      <dgm:spPr/>
      <dgm:t>
        <a:bodyPr/>
        <a:lstStyle/>
        <a:p>
          <a:pPr>
            <a:lnSpc>
              <a:spcPct val="100000"/>
            </a:lnSpc>
          </a:pPr>
          <a:r>
            <a:rPr lang="en-US"/>
            <a:t>Virtualization allows multiple operating system instances to run concurrently on a single computer</a:t>
          </a:r>
        </a:p>
      </dgm:t>
    </dgm:pt>
    <dgm:pt modelId="{E9E68CE9-D798-4244-BBC3-C4355DCCFFCB}" type="parTrans" cxnId="{5E8B8B0D-BF19-4FF7-A22A-B8472F4FCA0B}">
      <dgm:prSet/>
      <dgm:spPr/>
      <dgm:t>
        <a:bodyPr/>
        <a:lstStyle/>
        <a:p>
          <a:endParaRPr lang="en-US"/>
        </a:p>
      </dgm:t>
    </dgm:pt>
    <dgm:pt modelId="{7274B92B-D3E7-4A66-9120-CB3A23269A4F}" type="sibTrans" cxnId="{5E8B8B0D-BF19-4FF7-A22A-B8472F4FCA0B}">
      <dgm:prSet/>
      <dgm:spPr/>
      <dgm:t>
        <a:bodyPr/>
        <a:lstStyle/>
        <a:p>
          <a:endParaRPr lang="en-US"/>
        </a:p>
      </dgm:t>
    </dgm:pt>
    <dgm:pt modelId="{658CB31F-E24B-4B2B-B332-CE48D0EB550E}">
      <dgm:prSet/>
      <dgm:spPr/>
      <dgm:t>
        <a:bodyPr/>
        <a:lstStyle/>
        <a:p>
          <a:pPr>
            <a:lnSpc>
              <a:spcPct val="100000"/>
            </a:lnSpc>
          </a:pPr>
          <a:r>
            <a:rPr lang="en-US"/>
            <a:t>Instead of purchasing and maintaining an entire computer for one application, each application can be given its own operating system, and all those operating systems can reside on a single piece of hardware.</a:t>
          </a:r>
        </a:p>
      </dgm:t>
    </dgm:pt>
    <dgm:pt modelId="{441BC659-C221-4119-B114-0D3F3BC377F7}" type="parTrans" cxnId="{8CB11CB5-74A7-4658-A9DF-E1690DEBA08E}">
      <dgm:prSet/>
      <dgm:spPr/>
      <dgm:t>
        <a:bodyPr/>
        <a:lstStyle/>
        <a:p>
          <a:endParaRPr lang="en-US"/>
        </a:p>
      </dgm:t>
    </dgm:pt>
    <dgm:pt modelId="{ED018CE1-079C-4A3E-AAFB-604FE91A0EF1}" type="sibTrans" cxnId="{8CB11CB5-74A7-4658-A9DF-E1690DEBA08E}">
      <dgm:prSet/>
      <dgm:spPr/>
      <dgm:t>
        <a:bodyPr/>
        <a:lstStyle/>
        <a:p>
          <a:endParaRPr lang="en-US"/>
        </a:p>
      </dgm:t>
    </dgm:pt>
    <dgm:pt modelId="{94C825BB-0B95-419F-8E23-1AE1C043E2FF}">
      <dgm:prSet/>
      <dgm:spPr/>
      <dgm:t>
        <a:bodyPr/>
        <a:lstStyle/>
        <a:p>
          <a:pPr>
            <a:lnSpc>
              <a:spcPct val="100000"/>
            </a:lnSpc>
          </a:pPr>
          <a:r>
            <a:rPr lang="en-US"/>
            <a:t>Virtualization allows an operator to control a guest operating system’s use of CPU, memory, storage, and other resources, so each guest receives only the resources that it needs.</a:t>
          </a:r>
        </a:p>
      </dgm:t>
    </dgm:pt>
    <dgm:pt modelId="{3240F87F-FA5C-4186-9624-240ADED7CD38}" type="parTrans" cxnId="{343D7721-B204-4301-990C-8B4D83866EB2}">
      <dgm:prSet/>
      <dgm:spPr/>
      <dgm:t>
        <a:bodyPr/>
        <a:lstStyle/>
        <a:p>
          <a:endParaRPr lang="en-US"/>
        </a:p>
      </dgm:t>
    </dgm:pt>
    <dgm:pt modelId="{FC6B4035-7E52-4E77-B6BB-C837FDAA1FCE}" type="sibTrans" cxnId="{343D7721-B204-4301-990C-8B4D83866EB2}">
      <dgm:prSet/>
      <dgm:spPr/>
      <dgm:t>
        <a:bodyPr/>
        <a:lstStyle/>
        <a:p>
          <a:endParaRPr lang="en-US"/>
        </a:p>
      </dgm:t>
    </dgm:pt>
    <dgm:pt modelId="{FC1F4A8D-985A-4841-B772-411AFC4DF199}" type="pres">
      <dgm:prSet presAssocID="{8F14AEEB-38FB-4BF4-ACB7-54A9376AE4BF}" presName="root" presStyleCnt="0">
        <dgm:presLayoutVars>
          <dgm:dir/>
          <dgm:resizeHandles val="exact"/>
        </dgm:presLayoutVars>
      </dgm:prSet>
      <dgm:spPr/>
    </dgm:pt>
    <dgm:pt modelId="{EAA4E1DA-5465-49F8-8B5C-249C58984BA7}" type="pres">
      <dgm:prSet presAssocID="{983234D3-AEF3-4EAF-9424-EE648509EEC1}" presName="compNode" presStyleCnt="0"/>
      <dgm:spPr/>
    </dgm:pt>
    <dgm:pt modelId="{831AB9A7-0EF3-4A67-ABF7-AAF336745AC9}" type="pres">
      <dgm:prSet presAssocID="{983234D3-AEF3-4EAF-9424-EE648509EEC1}" presName="bgRect" presStyleLbl="bgShp" presStyleIdx="0" presStyleCnt="4"/>
      <dgm:spPr/>
    </dgm:pt>
    <dgm:pt modelId="{46127BB4-4436-45A5-8D0D-8B3A2251DD8A}" type="pres">
      <dgm:prSet presAssocID="{983234D3-AEF3-4EAF-9424-EE648509EE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59D10B52-7E8D-4416-B5A3-63B4CF31ED9E}" type="pres">
      <dgm:prSet presAssocID="{983234D3-AEF3-4EAF-9424-EE648509EEC1}" presName="spaceRect" presStyleCnt="0"/>
      <dgm:spPr/>
    </dgm:pt>
    <dgm:pt modelId="{D33AD272-9324-48DA-BB81-90841C6DC4F4}" type="pres">
      <dgm:prSet presAssocID="{983234D3-AEF3-4EAF-9424-EE648509EEC1}" presName="parTx" presStyleLbl="revTx" presStyleIdx="0" presStyleCnt="4">
        <dgm:presLayoutVars>
          <dgm:chMax val="0"/>
          <dgm:chPref val="0"/>
        </dgm:presLayoutVars>
      </dgm:prSet>
      <dgm:spPr/>
    </dgm:pt>
    <dgm:pt modelId="{0D6FD065-8599-48B9-8B35-DB0040EE1A86}" type="pres">
      <dgm:prSet presAssocID="{D234A785-41D2-455C-85B4-968490054574}" presName="sibTrans" presStyleCnt="0"/>
      <dgm:spPr/>
    </dgm:pt>
    <dgm:pt modelId="{84A07058-5385-40A8-A260-3C57150C7D12}" type="pres">
      <dgm:prSet presAssocID="{65D07281-56E4-4248-8F03-E178BC09954B}" presName="compNode" presStyleCnt="0"/>
      <dgm:spPr/>
    </dgm:pt>
    <dgm:pt modelId="{3D0CD15D-F31F-4C09-9CBC-FA2ED6AF37FC}" type="pres">
      <dgm:prSet presAssocID="{65D07281-56E4-4248-8F03-E178BC09954B}" presName="bgRect" presStyleLbl="bgShp" presStyleIdx="1" presStyleCnt="4"/>
      <dgm:spPr/>
    </dgm:pt>
    <dgm:pt modelId="{69E0B587-06F0-4983-9EB3-448E1F39CB9C}" type="pres">
      <dgm:prSet presAssocID="{65D07281-56E4-4248-8F03-E178BC0995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EEBD27A1-CFAE-4475-B0B4-99001124F710}" type="pres">
      <dgm:prSet presAssocID="{65D07281-56E4-4248-8F03-E178BC09954B}" presName="spaceRect" presStyleCnt="0"/>
      <dgm:spPr/>
    </dgm:pt>
    <dgm:pt modelId="{573066C2-6F8B-4FE7-ACDE-ABC9483B5C6D}" type="pres">
      <dgm:prSet presAssocID="{65D07281-56E4-4248-8F03-E178BC09954B}" presName="parTx" presStyleLbl="revTx" presStyleIdx="1" presStyleCnt="4">
        <dgm:presLayoutVars>
          <dgm:chMax val="0"/>
          <dgm:chPref val="0"/>
        </dgm:presLayoutVars>
      </dgm:prSet>
      <dgm:spPr/>
    </dgm:pt>
    <dgm:pt modelId="{15E4E334-6FF6-4078-8CFA-F6F66FB530B3}" type="pres">
      <dgm:prSet presAssocID="{7274B92B-D3E7-4A66-9120-CB3A23269A4F}" presName="sibTrans" presStyleCnt="0"/>
      <dgm:spPr/>
    </dgm:pt>
    <dgm:pt modelId="{6B73A05D-F05A-4BA5-B06C-77B806784162}" type="pres">
      <dgm:prSet presAssocID="{658CB31F-E24B-4B2B-B332-CE48D0EB550E}" presName="compNode" presStyleCnt="0"/>
      <dgm:spPr/>
    </dgm:pt>
    <dgm:pt modelId="{B406D2D3-2E6B-4C8C-9022-22587E25C0FB}" type="pres">
      <dgm:prSet presAssocID="{658CB31F-E24B-4B2B-B332-CE48D0EB550E}" presName="bgRect" presStyleLbl="bgShp" presStyleIdx="2" presStyleCnt="4"/>
      <dgm:spPr/>
    </dgm:pt>
    <dgm:pt modelId="{6152D4EF-39ED-434A-8F51-5E7EBF0EC630}" type="pres">
      <dgm:prSet presAssocID="{658CB31F-E24B-4B2B-B332-CE48D0EB55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C5247EE6-F09D-41A0-9919-36509A30D9ED}" type="pres">
      <dgm:prSet presAssocID="{658CB31F-E24B-4B2B-B332-CE48D0EB550E}" presName="spaceRect" presStyleCnt="0"/>
      <dgm:spPr/>
    </dgm:pt>
    <dgm:pt modelId="{1F4274D9-D7FF-44B0-9BA0-6B439F195AE5}" type="pres">
      <dgm:prSet presAssocID="{658CB31F-E24B-4B2B-B332-CE48D0EB550E}" presName="parTx" presStyleLbl="revTx" presStyleIdx="2" presStyleCnt="4">
        <dgm:presLayoutVars>
          <dgm:chMax val="0"/>
          <dgm:chPref val="0"/>
        </dgm:presLayoutVars>
      </dgm:prSet>
      <dgm:spPr/>
    </dgm:pt>
    <dgm:pt modelId="{323F5616-247D-4868-8558-54DD8E1D1BC0}" type="pres">
      <dgm:prSet presAssocID="{ED018CE1-079C-4A3E-AAFB-604FE91A0EF1}" presName="sibTrans" presStyleCnt="0"/>
      <dgm:spPr/>
    </dgm:pt>
    <dgm:pt modelId="{1AC8E576-E5FB-4E43-89BF-013787E8BD95}" type="pres">
      <dgm:prSet presAssocID="{94C825BB-0B95-419F-8E23-1AE1C043E2FF}" presName="compNode" presStyleCnt="0"/>
      <dgm:spPr/>
    </dgm:pt>
    <dgm:pt modelId="{CF96BAE4-8FCF-4E86-A63E-FF9E7F6C1DA8}" type="pres">
      <dgm:prSet presAssocID="{94C825BB-0B95-419F-8E23-1AE1C043E2FF}" presName="bgRect" presStyleLbl="bgShp" presStyleIdx="3" presStyleCnt="4"/>
      <dgm:spPr/>
    </dgm:pt>
    <dgm:pt modelId="{7EB3A904-D34B-4EF2-A156-352DE07709FC}" type="pres">
      <dgm:prSet presAssocID="{94C825BB-0B95-419F-8E23-1AE1C043E2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AC4E8127-DF8E-437A-B4A1-B176D3F1BD46}" type="pres">
      <dgm:prSet presAssocID="{94C825BB-0B95-419F-8E23-1AE1C043E2FF}" presName="spaceRect" presStyleCnt="0"/>
      <dgm:spPr/>
    </dgm:pt>
    <dgm:pt modelId="{5C2C1306-7EFB-455C-BBD6-B06998BBCF6F}" type="pres">
      <dgm:prSet presAssocID="{94C825BB-0B95-419F-8E23-1AE1C043E2FF}" presName="parTx" presStyleLbl="revTx" presStyleIdx="3" presStyleCnt="4">
        <dgm:presLayoutVars>
          <dgm:chMax val="0"/>
          <dgm:chPref val="0"/>
        </dgm:presLayoutVars>
      </dgm:prSet>
      <dgm:spPr/>
    </dgm:pt>
  </dgm:ptLst>
  <dgm:cxnLst>
    <dgm:cxn modelId="{5E8B8B0D-BF19-4FF7-A22A-B8472F4FCA0B}" srcId="{8F14AEEB-38FB-4BF4-ACB7-54A9376AE4BF}" destId="{65D07281-56E4-4248-8F03-E178BC09954B}" srcOrd="1" destOrd="0" parTransId="{E9E68CE9-D798-4244-BBC3-C4355DCCFFCB}" sibTransId="{7274B92B-D3E7-4A66-9120-CB3A23269A4F}"/>
    <dgm:cxn modelId="{343D7721-B204-4301-990C-8B4D83866EB2}" srcId="{8F14AEEB-38FB-4BF4-ACB7-54A9376AE4BF}" destId="{94C825BB-0B95-419F-8E23-1AE1C043E2FF}" srcOrd="3" destOrd="0" parTransId="{3240F87F-FA5C-4186-9624-240ADED7CD38}" sibTransId="{FC6B4035-7E52-4E77-B6BB-C837FDAA1FCE}"/>
    <dgm:cxn modelId="{7CAC7D24-3C41-4F1D-8073-E1A0D3996B54}" type="presOf" srcId="{8F14AEEB-38FB-4BF4-ACB7-54A9376AE4BF}" destId="{FC1F4A8D-985A-4841-B772-411AFC4DF199}" srcOrd="0" destOrd="0" presId="urn:microsoft.com/office/officeart/2018/2/layout/IconVerticalSolidList"/>
    <dgm:cxn modelId="{3BCFE467-820B-402B-9BBA-1CD11FF70321}" srcId="{8F14AEEB-38FB-4BF4-ACB7-54A9376AE4BF}" destId="{983234D3-AEF3-4EAF-9424-EE648509EEC1}" srcOrd="0" destOrd="0" parTransId="{124DA50E-8F7A-4013-9EC0-8ED4894ED3F3}" sibTransId="{D234A785-41D2-455C-85B4-968490054574}"/>
    <dgm:cxn modelId="{B81D2A8B-CCC6-4C2D-8345-FCB6429C64E6}" type="presOf" srcId="{658CB31F-E24B-4B2B-B332-CE48D0EB550E}" destId="{1F4274D9-D7FF-44B0-9BA0-6B439F195AE5}" srcOrd="0" destOrd="0" presId="urn:microsoft.com/office/officeart/2018/2/layout/IconVerticalSolidList"/>
    <dgm:cxn modelId="{EC1078A3-8781-4C83-A290-9C97FD6DBE3E}" type="presOf" srcId="{983234D3-AEF3-4EAF-9424-EE648509EEC1}" destId="{D33AD272-9324-48DA-BB81-90841C6DC4F4}" srcOrd="0" destOrd="0" presId="urn:microsoft.com/office/officeart/2018/2/layout/IconVerticalSolidList"/>
    <dgm:cxn modelId="{8CB11CB5-74A7-4658-A9DF-E1690DEBA08E}" srcId="{8F14AEEB-38FB-4BF4-ACB7-54A9376AE4BF}" destId="{658CB31F-E24B-4B2B-B332-CE48D0EB550E}" srcOrd="2" destOrd="0" parTransId="{441BC659-C221-4119-B114-0D3F3BC377F7}" sibTransId="{ED018CE1-079C-4A3E-AAFB-604FE91A0EF1}"/>
    <dgm:cxn modelId="{5B0421BA-C377-4511-871C-F9464B4799E9}" type="presOf" srcId="{94C825BB-0B95-419F-8E23-1AE1C043E2FF}" destId="{5C2C1306-7EFB-455C-BBD6-B06998BBCF6F}" srcOrd="0" destOrd="0" presId="urn:microsoft.com/office/officeart/2018/2/layout/IconVerticalSolidList"/>
    <dgm:cxn modelId="{AA9279C0-D936-4E76-88AC-0EEDDE94D2EE}" type="presOf" srcId="{65D07281-56E4-4248-8F03-E178BC09954B}" destId="{573066C2-6F8B-4FE7-ACDE-ABC9483B5C6D}" srcOrd="0" destOrd="0" presId="urn:microsoft.com/office/officeart/2018/2/layout/IconVerticalSolidList"/>
    <dgm:cxn modelId="{75F96F6F-FD66-40E8-9337-943FBBAA9FC0}" type="presParOf" srcId="{FC1F4A8D-985A-4841-B772-411AFC4DF199}" destId="{EAA4E1DA-5465-49F8-8B5C-249C58984BA7}" srcOrd="0" destOrd="0" presId="urn:microsoft.com/office/officeart/2018/2/layout/IconVerticalSolidList"/>
    <dgm:cxn modelId="{2C827CB0-296E-4B5E-AFCE-89DA661EF0D0}" type="presParOf" srcId="{EAA4E1DA-5465-49F8-8B5C-249C58984BA7}" destId="{831AB9A7-0EF3-4A67-ABF7-AAF336745AC9}" srcOrd="0" destOrd="0" presId="urn:microsoft.com/office/officeart/2018/2/layout/IconVerticalSolidList"/>
    <dgm:cxn modelId="{94ACB419-FAB3-453B-B9E3-E0600CC70BCE}" type="presParOf" srcId="{EAA4E1DA-5465-49F8-8B5C-249C58984BA7}" destId="{46127BB4-4436-45A5-8D0D-8B3A2251DD8A}" srcOrd="1" destOrd="0" presId="urn:microsoft.com/office/officeart/2018/2/layout/IconVerticalSolidList"/>
    <dgm:cxn modelId="{DC3E16BE-54B3-4AEF-867E-3A968FB39AF9}" type="presParOf" srcId="{EAA4E1DA-5465-49F8-8B5C-249C58984BA7}" destId="{59D10B52-7E8D-4416-B5A3-63B4CF31ED9E}" srcOrd="2" destOrd="0" presId="urn:microsoft.com/office/officeart/2018/2/layout/IconVerticalSolidList"/>
    <dgm:cxn modelId="{B5FB7AF7-4F87-4AAF-A0CC-153A454F7202}" type="presParOf" srcId="{EAA4E1DA-5465-49F8-8B5C-249C58984BA7}" destId="{D33AD272-9324-48DA-BB81-90841C6DC4F4}" srcOrd="3" destOrd="0" presId="urn:microsoft.com/office/officeart/2018/2/layout/IconVerticalSolidList"/>
    <dgm:cxn modelId="{B55D419B-097A-4D7D-854A-F1E2D7179103}" type="presParOf" srcId="{FC1F4A8D-985A-4841-B772-411AFC4DF199}" destId="{0D6FD065-8599-48B9-8B35-DB0040EE1A86}" srcOrd="1" destOrd="0" presId="urn:microsoft.com/office/officeart/2018/2/layout/IconVerticalSolidList"/>
    <dgm:cxn modelId="{B0A937BD-A7EE-4E6F-B73C-A622DAAD2CB2}" type="presParOf" srcId="{FC1F4A8D-985A-4841-B772-411AFC4DF199}" destId="{84A07058-5385-40A8-A260-3C57150C7D12}" srcOrd="2" destOrd="0" presId="urn:microsoft.com/office/officeart/2018/2/layout/IconVerticalSolidList"/>
    <dgm:cxn modelId="{07D8E6C0-9D97-4841-A203-DA1436F3643A}" type="presParOf" srcId="{84A07058-5385-40A8-A260-3C57150C7D12}" destId="{3D0CD15D-F31F-4C09-9CBC-FA2ED6AF37FC}" srcOrd="0" destOrd="0" presId="urn:microsoft.com/office/officeart/2018/2/layout/IconVerticalSolidList"/>
    <dgm:cxn modelId="{AD3C390D-31B5-42D0-8C38-6052F3B02277}" type="presParOf" srcId="{84A07058-5385-40A8-A260-3C57150C7D12}" destId="{69E0B587-06F0-4983-9EB3-448E1F39CB9C}" srcOrd="1" destOrd="0" presId="urn:microsoft.com/office/officeart/2018/2/layout/IconVerticalSolidList"/>
    <dgm:cxn modelId="{4D0023CC-22EC-4C0B-BDCF-4AD759B1EF26}" type="presParOf" srcId="{84A07058-5385-40A8-A260-3C57150C7D12}" destId="{EEBD27A1-CFAE-4475-B0B4-99001124F710}" srcOrd="2" destOrd="0" presId="urn:microsoft.com/office/officeart/2018/2/layout/IconVerticalSolidList"/>
    <dgm:cxn modelId="{81D45210-0FFF-4B8C-A405-A6418B65E5CA}" type="presParOf" srcId="{84A07058-5385-40A8-A260-3C57150C7D12}" destId="{573066C2-6F8B-4FE7-ACDE-ABC9483B5C6D}" srcOrd="3" destOrd="0" presId="urn:microsoft.com/office/officeart/2018/2/layout/IconVerticalSolidList"/>
    <dgm:cxn modelId="{1D34F18B-5BBB-4067-9D73-7018645A8D65}" type="presParOf" srcId="{FC1F4A8D-985A-4841-B772-411AFC4DF199}" destId="{15E4E334-6FF6-4078-8CFA-F6F66FB530B3}" srcOrd="3" destOrd="0" presId="urn:microsoft.com/office/officeart/2018/2/layout/IconVerticalSolidList"/>
    <dgm:cxn modelId="{4905B330-AE78-41C0-9D62-52493605C88B}" type="presParOf" srcId="{FC1F4A8D-985A-4841-B772-411AFC4DF199}" destId="{6B73A05D-F05A-4BA5-B06C-77B806784162}" srcOrd="4" destOrd="0" presId="urn:microsoft.com/office/officeart/2018/2/layout/IconVerticalSolidList"/>
    <dgm:cxn modelId="{B3AD0C15-6C5E-4959-B54C-0C9217DCDACB}" type="presParOf" srcId="{6B73A05D-F05A-4BA5-B06C-77B806784162}" destId="{B406D2D3-2E6B-4C8C-9022-22587E25C0FB}" srcOrd="0" destOrd="0" presId="urn:microsoft.com/office/officeart/2018/2/layout/IconVerticalSolidList"/>
    <dgm:cxn modelId="{C57543BA-AA85-493C-8EF6-32B754B0AA5D}" type="presParOf" srcId="{6B73A05D-F05A-4BA5-B06C-77B806784162}" destId="{6152D4EF-39ED-434A-8F51-5E7EBF0EC630}" srcOrd="1" destOrd="0" presId="urn:microsoft.com/office/officeart/2018/2/layout/IconVerticalSolidList"/>
    <dgm:cxn modelId="{741BC17F-9C06-4DED-9BF7-882976C6A874}" type="presParOf" srcId="{6B73A05D-F05A-4BA5-B06C-77B806784162}" destId="{C5247EE6-F09D-41A0-9919-36509A30D9ED}" srcOrd="2" destOrd="0" presId="urn:microsoft.com/office/officeart/2018/2/layout/IconVerticalSolidList"/>
    <dgm:cxn modelId="{CCE6ED07-6E29-43C0-AA3E-FFF10EDEF3B1}" type="presParOf" srcId="{6B73A05D-F05A-4BA5-B06C-77B806784162}" destId="{1F4274D9-D7FF-44B0-9BA0-6B439F195AE5}" srcOrd="3" destOrd="0" presId="urn:microsoft.com/office/officeart/2018/2/layout/IconVerticalSolidList"/>
    <dgm:cxn modelId="{9967AD5A-6995-44DF-97A8-26EBC5796B6F}" type="presParOf" srcId="{FC1F4A8D-985A-4841-B772-411AFC4DF199}" destId="{323F5616-247D-4868-8558-54DD8E1D1BC0}" srcOrd="5" destOrd="0" presId="urn:microsoft.com/office/officeart/2018/2/layout/IconVerticalSolidList"/>
    <dgm:cxn modelId="{E54D7B10-D686-4921-8952-C47053CEC797}" type="presParOf" srcId="{FC1F4A8D-985A-4841-B772-411AFC4DF199}" destId="{1AC8E576-E5FB-4E43-89BF-013787E8BD95}" srcOrd="6" destOrd="0" presId="urn:microsoft.com/office/officeart/2018/2/layout/IconVerticalSolidList"/>
    <dgm:cxn modelId="{53BDB578-9778-475B-8B0F-AA5899639BA6}" type="presParOf" srcId="{1AC8E576-E5FB-4E43-89BF-013787E8BD95}" destId="{CF96BAE4-8FCF-4E86-A63E-FF9E7F6C1DA8}" srcOrd="0" destOrd="0" presId="urn:microsoft.com/office/officeart/2018/2/layout/IconVerticalSolidList"/>
    <dgm:cxn modelId="{E2C74E3E-DCCA-459D-8424-58A34E007946}" type="presParOf" srcId="{1AC8E576-E5FB-4E43-89BF-013787E8BD95}" destId="{7EB3A904-D34B-4EF2-A156-352DE07709FC}" srcOrd="1" destOrd="0" presId="urn:microsoft.com/office/officeart/2018/2/layout/IconVerticalSolidList"/>
    <dgm:cxn modelId="{7E857F9D-43CB-469F-8AF4-33887D8B097B}" type="presParOf" srcId="{1AC8E576-E5FB-4E43-89BF-013787E8BD95}" destId="{AC4E8127-DF8E-437A-B4A1-B176D3F1BD46}" srcOrd="2" destOrd="0" presId="urn:microsoft.com/office/officeart/2018/2/layout/IconVerticalSolidList"/>
    <dgm:cxn modelId="{D49A8922-5453-4557-9474-FE9F0F7F7F79}" type="presParOf" srcId="{1AC8E576-E5FB-4E43-89BF-013787E8BD95}" destId="{5C2C1306-7EFB-455C-BBD6-B06998BBCF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E78368-0662-48B3-9FD6-F52092DB060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C67E8D2-305D-4A2D-863B-CEA5945C4BAF}">
      <dgm:prSet/>
      <dgm:spPr/>
      <dgm:t>
        <a:bodyPr/>
        <a:lstStyle/>
        <a:p>
          <a:pPr>
            <a:lnSpc>
              <a:spcPct val="100000"/>
            </a:lnSpc>
          </a:pPr>
          <a:r>
            <a:rPr lang="en-US" b="0" i="0"/>
            <a:t>Abstracts the physical machine on which the software and operating system is running on and provides an illusion that the software is running on a virtual machine.  ​</a:t>
          </a:r>
          <a:endParaRPr lang="en-US"/>
        </a:p>
      </dgm:t>
    </dgm:pt>
    <dgm:pt modelId="{B802C265-72D0-4660-A9BB-AD63B157DD60}" type="parTrans" cxnId="{EB3169A2-E995-49CD-B284-82DEF8756179}">
      <dgm:prSet/>
      <dgm:spPr/>
      <dgm:t>
        <a:bodyPr/>
        <a:lstStyle/>
        <a:p>
          <a:endParaRPr lang="en-US"/>
        </a:p>
      </dgm:t>
    </dgm:pt>
    <dgm:pt modelId="{91C93094-492D-482B-837B-C9391400204B}" type="sibTrans" cxnId="{EB3169A2-E995-49CD-B284-82DEF8756179}">
      <dgm:prSet/>
      <dgm:spPr/>
      <dgm:t>
        <a:bodyPr/>
        <a:lstStyle/>
        <a:p>
          <a:endParaRPr lang="en-US"/>
        </a:p>
      </dgm:t>
    </dgm:pt>
    <dgm:pt modelId="{E5C4C47D-356B-4920-AD0F-2BB7947EF560}">
      <dgm:prSet/>
      <dgm:spPr/>
      <dgm:t>
        <a:bodyPr/>
        <a:lstStyle/>
        <a:p>
          <a:pPr>
            <a:lnSpc>
              <a:spcPct val="100000"/>
            </a:lnSpc>
          </a:pPr>
          <a:r>
            <a:rPr lang="en-US" b="0" i="0"/>
            <a:t>Enables Infrastructure as a service model. ​</a:t>
          </a:r>
          <a:endParaRPr lang="en-US"/>
        </a:p>
      </dgm:t>
    </dgm:pt>
    <dgm:pt modelId="{CC204FAC-33E0-41AF-AB93-A25027597E20}" type="parTrans" cxnId="{34B2ACD4-44BE-4A20-BC6D-BF8B85D1FE7E}">
      <dgm:prSet/>
      <dgm:spPr/>
      <dgm:t>
        <a:bodyPr/>
        <a:lstStyle/>
        <a:p>
          <a:endParaRPr lang="en-US"/>
        </a:p>
      </dgm:t>
    </dgm:pt>
    <dgm:pt modelId="{8739FB47-2D6B-4220-8B4F-2A795B73CD26}" type="sibTrans" cxnId="{34B2ACD4-44BE-4A20-BC6D-BF8B85D1FE7E}">
      <dgm:prSet/>
      <dgm:spPr/>
      <dgm:t>
        <a:bodyPr/>
        <a:lstStyle/>
        <a:p>
          <a:endParaRPr lang="en-US"/>
        </a:p>
      </dgm:t>
    </dgm:pt>
    <dgm:pt modelId="{2501895A-E405-4A61-9BE1-E2D34A88A4DB}">
      <dgm:prSet/>
      <dgm:spPr/>
      <dgm:t>
        <a:bodyPr/>
        <a:lstStyle/>
        <a:p>
          <a:pPr>
            <a:lnSpc>
              <a:spcPct val="100000"/>
            </a:lnSpc>
          </a:pPr>
          <a:r>
            <a:rPr lang="en-US" b="0" i="0"/>
            <a:t>A single physical machine can be used to create several VMs that can run several operating systems independently and simultaneously. VMs are stored as files, so restoring a failed system can be as simple as copying its file onto a new machine.​</a:t>
          </a:r>
          <a:endParaRPr lang="en-US"/>
        </a:p>
      </dgm:t>
    </dgm:pt>
    <dgm:pt modelId="{5C0B5AE0-A8B7-47C3-8A48-1FA3C9EF5698}" type="parTrans" cxnId="{8223E85F-D86D-4F25-B232-1123A80E5ED4}">
      <dgm:prSet/>
      <dgm:spPr/>
      <dgm:t>
        <a:bodyPr/>
        <a:lstStyle/>
        <a:p>
          <a:endParaRPr lang="en-US"/>
        </a:p>
      </dgm:t>
    </dgm:pt>
    <dgm:pt modelId="{9C2D6F9C-6EE3-4DAC-A8BA-FDBFF4677995}" type="sibTrans" cxnId="{8223E85F-D86D-4F25-B232-1123A80E5ED4}">
      <dgm:prSet/>
      <dgm:spPr/>
      <dgm:t>
        <a:bodyPr/>
        <a:lstStyle/>
        <a:p>
          <a:endParaRPr lang="en-US"/>
        </a:p>
      </dgm:t>
    </dgm:pt>
    <dgm:pt modelId="{9CBB6633-C2F5-47DE-A854-1AB44B6E0E5C}">
      <dgm:prSet/>
      <dgm:spPr/>
      <dgm:t>
        <a:bodyPr/>
        <a:lstStyle/>
        <a:p>
          <a:pPr>
            <a:lnSpc>
              <a:spcPct val="100000"/>
            </a:lnSpc>
          </a:pPr>
          <a:r>
            <a:rPr lang="en-US" b="0" i="0"/>
            <a:t>The hypervisor software enables the creation of a virtual machine (VM) that emulates a physical computer by creating a separate OS environment that is logically isolated from the host server.​</a:t>
          </a:r>
          <a:endParaRPr lang="en-US"/>
        </a:p>
      </dgm:t>
    </dgm:pt>
    <dgm:pt modelId="{7AC0B1AE-8B8D-485C-827D-DFEEC00F9EC3}" type="parTrans" cxnId="{0EE8FAC1-96B5-4B7B-90B8-C7FC95A97330}">
      <dgm:prSet/>
      <dgm:spPr/>
      <dgm:t>
        <a:bodyPr/>
        <a:lstStyle/>
        <a:p>
          <a:endParaRPr lang="en-US"/>
        </a:p>
      </dgm:t>
    </dgm:pt>
    <dgm:pt modelId="{AFB6DB3C-D12A-4DA6-8E55-2F14162946C3}" type="sibTrans" cxnId="{0EE8FAC1-96B5-4B7B-90B8-C7FC95A97330}">
      <dgm:prSet/>
      <dgm:spPr/>
      <dgm:t>
        <a:bodyPr/>
        <a:lstStyle/>
        <a:p>
          <a:endParaRPr lang="en-US"/>
        </a:p>
      </dgm:t>
    </dgm:pt>
    <dgm:pt modelId="{6578A07F-1CCA-4D6D-AA6C-7534BE1875A8}" type="pres">
      <dgm:prSet presAssocID="{38E78368-0662-48B3-9FD6-F52092DB0607}" presName="root" presStyleCnt="0">
        <dgm:presLayoutVars>
          <dgm:dir/>
          <dgm:resizeHandles val="exact"/>
        </dgm:presLayoutVars>
      </dgm:prSet>
      <dgm:spPr/>
    </dgm:pt>
    <dgm:pt modelId="{E349661E-52E1-41D7-8EB7-C1B8F60996E5}" type="pres">
      <dgm:prSet presAssocID="{3C67E8D2-305D-4A2D-863B-CEA5945C4BAF}" presName="compNode" presStyleCnt="0"/>
      <dgm:spPr/>
    </dgm:pt>
    <dgm:pt modelId="{81F4238D-B44C-45BA-A2BD-6758264214BF}" type="pres">
      <dgm:prSet presAssocID="{3C67E8D2-305D-4A2D-863B-CEA5945C4BAF}" presName="bgRect" presStyleLbl="bgShp" presStyleIdx="0" presStyleCnt="4"/>
      <dgm:spPr/>
    </dgm:pt>
    <dgm:pt modelId="{7DBAED7F-4F9C-4303-83E4-DDF15078D01D}" type="pres">
      <dgm:prSet presAssocID="{3C67E8D2-305D-4A2D-863B-CEA5945C4B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275F08E-DA66-4D1C-A5F7-11D6C9C0F9A4}" type="pres">
      <dgm:prSet presAssocID="{3C67E8D2-305D-4A2D-863B-CEA5945C4BAF}" presName="spaceRect" presStyleCnt="0"/>
      <dgm:spPr/>
    </dgm:pt>
    <dgm:pt modelId="{2DBCEDC9-CA6F-4B6F-8F42-C1277DE7B242}" type="pres">
      <dgm:prSet presAssocID="{3C67E8D2-305D-4A2D-863B-CEA5945C4BAF}" presName="parTx" presStyleLbl="revTx" presStyleIdx="0" presStyleCnt="4">
        <dgm:presLayoutVars>
          <dgm:chMax val="0"/>
          <dgm:chPref val="0"/>
        </dgm:presLayoutVars>
      </dgm:prSet>
      <dgm:spPr/>
    </dgm:pt>
    <dgm:pt modelId="{9612E575-2F87-4B6C-BBFF-A1338C9728F2}" type="pres">
      <dgm:prSet presAssocID="{91C93094-492D-482B-837B-C9391400204B}" presName="sibTrans" presStyleCnt="0"/>
      <dgm:spPr/>
    </dgm:pt>
    <dgm:pt modelId="{BB9E497C-4BCF-42CE-98FA-D714E13832CF}" type="pres">
      <dgm:prSet presAssocID="{E5C4C47D-356B-4920-AD0F-2BB7947EF560}" presName="compNode" presStyleCnt="0"/>
      <dgm:spPr/>
    </dgm:pt>
    <dgm:pt modelId="{D399A744-4D0F-4C09-B845-764B4FD48A7D}" type="pres">
      <dgm:prSet presAssocID="{E5C4C47D-356B-4920-AD0F-2BB7947EF560}" presName="bgRect" presStyleLbl="bgShp" presStyleIdx="1" presStyleCnt="4"/>
      <dgm:spPr/>
    </dgm:pt>
    <dgm:pt modelId="{A716AD6B-CB10-416E-87EF-B5BA13A063FA}" type="pres">
      <dgm:prSet presAssocID="{E5C4C47D-356B-4920-AD0F-2BB7947EF5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1E9818E6-B58B-488F-9A85-0966DCA3FE12}" type="pres">
      <dgm:prSet presAssocID="{E5C4C47D-356B-4920-AD0F-2BB7947EF560}" presName="spaceRect" presStyleCnt="0"/>
      <dgm:spPr/>
    </dgm:pt>
    <dgm:pt modelId="{80923F4A-52E0-4A95-B65B-485A2745F9C8}" type="pres">
      <dgm:prSet presAssocID="{E5C4C47D-356B-4920-AD0F-2BB7947EF560}" presName="parTx" presStyleLbl="revTx" presStyleIdx="1" presStyleCnt="4">
        <dgm:presLayoutVars>
          <dgm:chMax val="0"/>
          <dgm:chPref val="0"/>
        </dgm:presLayoutVars>
      </dgm:prSet>
      <dgm:spPr/>
    </dgm:pt>
    <dgm:pt modelId="{14049E95-8AF9-491B-B714-1D35CC3AF3C8}" type="pres">
      <dgm:prSet presAssocID="{8739FB47-2D6B-4220-8B4F-2A795B73CD26}" presName="sibTrans" presStyleCnt="0"/>
      <dgm:spPr/>
    </dgm:pt>
    <dgm:pt modelId="{CC1E10F8-DFB2-4334-B4E1-3EFBB21C39A1}" type="pres">
      <dgm:prSet presAssocID="{2501895A-E405-4A61-9BE1-E2D34A88A4DB}" presName="compNode" presStyleCnt="0"/>
      <dgm:spPr/>
    </dgm:pt>
    <dgm:pt modelId="{20849C3F-ACAE-4118-8B69-F165A9AA37C6}" type="pres">
      <dgm:prSet presAssocID="{2501895A-E405-4A61-9BE1-E2D34A88A4DB}" presName="bgRect" presStyleLbl="bgShp" presStyleIdx="2" presStyleCnt="4"/>
      <dgm:spPr/>
    </dgm:pt>
    <dgm:pt modelId="{5CB306A6-316A-426D-85B1-93969D23AED8}" type="pres">
      <dgm:prSet presAssocID="{2501895A-E405-4A61-9BE1-E2D34A88A4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E16047DE-5F8A-40A2-81D7-2EBA376FB5B7}" type="pres">
      <dgm:prSet presAssocID="{2501895A-E405-4A61-9BE1-E2D34A88A4DB}" presName="spaceRect" presStyleCnt="0"/>
      <dgm:spPr/>
    </dgm:pt>
    <dgm:pt modelId="{6706C152-DE20-4E2C-9F35-90802659C6DE}" type="pres">
      <dgm:prSet presAssocID="{2501895A-E405-4A61-9BE1-E2D34A88A4DB}" presName="parTx" presStyleLbl="revTx" presStyleIdx="2" presStyleCnt="4">
        <dgm:presLayoutVars>
          <dgm:chMax val="0"/>
          <dgm:chPref val="0"/>
        </dgm:presLayoutVars>
      </dgm:prSet>
      <dgm:spPr/>
    </dgm:pt>
    <dgm:pt modelId="{55D074AE-41B8-477A-A2BC-2A3B1A89F79A}" type="pres">
      <dgm:prSet presAssocID="{9C2D6F9C-6EE3-4DAC-A8BA-FDBFF4677995}" presName="sibTrans" presStyleCnt="0"/>
      <dgm:spPr/>
    </dgm:pt>
    <dgm:pt modelId="{B9647067-2DE0-47A1-9298-AD9654F30061}" type="pres">
      <dgm:prSet presAssocID="{9CBB6633-C2F5-47DE-A854-1AB44B6E0E5C}" presName="compNode" presStyleCnt="0"/>
      <dgm:spPr/>
    </dgm:pt>
    <dgm:pt modelId="{A51776DA-BDDC-475B-9262-90BE388E2C1E}" type="pres">
      <dgm:prSet presAssocID="{9CBB6633-C2F5-47DE-A854-1AB44B6E0E5C}" presName="bgRect" presStyleLbl="bgShp" presStyleIdx="3" presStyleCnt="4"/>
      <dgm:spPr/>
    </dgm:pt>
    <dgm:pt modelId="{6B4CD7D5-9269-4A7E-91EE-543F8A2EBD53}" type="pres">
      <dgm:prSet presAssocID="{9CBB6633-C2F5-47DE-A854-1AB44B6E0E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88726877-6B55-46FD-8223-BA166BDD6112}" type="pres">
      <dgm:prSet presAssocID="{9CBB6633-C2F5-47DE-A854-1AB44B6E0E5C}" presName="spaceRect" presStyleCnt="0"/>
      <dgm:spPr/>
    </dgm:pt>
    <dgm:pt modelId="{9AF3C498-EDA5-4EB4-97F0-55B8E0C4347F}" type="pres">
      <dgm:prSet presAssocID="{9CBB6633-C2F5-47DE-A854-1AB44B6E0E5C}" presName="parTx" presStyleLbl="revTx" presStyleIdx="3" presStyleCnt="4">
        <dgm:presLayoutVars>
          <dgm:chMax val="0"/>
          <dgm:chPref val="0"/>
        </dgm:presLayoutVars>
      </dgm:prSet>
      <dgm:spPr/>
    </dgm:pt>
  </dgm:ptLst>
  <dgm:cxnLst>
    <dgm:cxn modelId="{9468B802-A9F9-4D13-BE3B-8BEFFD76A9E9}" type="presOf" srcId="{3C67E8D2-305D-4A2D-863B-CEA5945C4BAF}" destId="{2DBCEDC9-CA6F-4B6F-8F42-C1277DE7B242}" srcOrd="0" destOrd="0" presId="urn:microsoft.com/office/officeart/2018/2/layout/IconVerticalSolidList"/>
    <dgm:cxn modelId="{50A4AB5F-FD37-430A-9BE2-945A7238404C}" type="presOf" srcId="{38E78368-0662-48B3-9FD6-F52092DB0607}" destId="{6578A07F-1CCA-4D6D-AA6C-7534BE1875A8}" srcOrd="0" destOrd="0" presId="urn:microsoft.com/office/officeart/2018/2/layout/IconVerticalSolidList"/>
    <dgm:cxn modelId="{8223E85F-D86D-4F25-B232-1123A80E5ED4}" srcId="{38E78368-0662-48B3-9FD6-F52092DB0607}" destId="{2501895A-E405-4A61-9BE1-E2D34A88A4DB}" srcOrd="2" destOrd="0" parTransId="{5C0B5AE0-A8B7-47C3-8A48-1FA3C9EF5698}" sibTransId="{9C2D6F9C-6EE3-4DAC-A8BA-FDBFF4677995}"/>
    <dgm:cxn modelId="{AB966A58-EC8A-4818-9337-760A99021E53}" type="presOf" srcId="{E5C4C47D-356B-4920-AD0F-2BB7947EF560}" destId="{80923F4A-52E0-4A95-B65B-485A2745F9C8}" srcOrd="0" destOrd="0" presId="urn:microsoft.com/office/officeart/2018/2/layout/IconVerticalSolidList"/>
    <dgm:cxn modelId="{EB3169A2-E995-49CD-B284-82DEF8756179}" srcId="{38E78368-0662-48B3-9FD6-F52092DB0607}" destId="{3C67E8D2-305D-4A2D-863B-CEA5945C4BAF}" srcOrd="0" destOrd="0" parTransId="{B802C265-72D0-4660-A9BB-AD63B157DD60}" sibTransId="{91C93094-492D-482B-837B-C9391400204B}"/>
    <dgm:cxn modelId="{A742C8B9-2DDE-49BA-A24C-800604990E5D}" type="presOf" srcId="{9CBB6633-C2F5-47DE-A854-1AB44B6E0E5C}" destId="{9AF3C498-EDA5-4EB4-97F0-55B8E0C4347F}" srcOrd="0" destOrd="0" presId="urn:microsoft.com/office/officeart/2018/2/layout/IconVerticalSolidList"/>
    <dgm:cxn modelId="{0EE8FAC1-96B5-4B7B-90B8-C7FC95A97330}" srcId="{38E78368-0662-48B3-9FD6-F52092DB0607}" destId="{9CBB6633-C2F5-47DE-A854-1AB44B6E0E5C}" srcOrd="3" destOrd="0" parTransId="{7AC0B1AE-8B8D-485C-827D-DFEEC00F9EC3}" sibTransId="{AFB6DB3C-D12A-4DA6-8E55-2F14162946C3}"/>
    <dgm:cxn modelId="{34B2ACD4-44BE-4A20-BC6D-BF8B85D1FE7E}" srcId="{38E78368-0662-48B3-9FD6-F52092DB0607}" destId="{E5C4C47D-356B-4920-AD0F-2BB7947EF560}" srcOrd="1" destOrd="0" parTransId="{CC204FAC-33E0-41AF-AB93-A25027597E20}" sibTransId="{8739FB47-2D6B-4220-8B4F-2A795B73CD26}"/>
    <dgm:cxn modelId="{579FCBDB-56D5-42BE-9B59-2120CAED2502}" type="presOf" srcId="{2501895A-E405-4A61-9BE1-E2D34A88A4DB}" destId="{6706C152-DE20-4E2C-9F35-90802659C6DE}" srcOrd="0" destOrd="0" presId="urn:microsoft.com/office/officeart/2018/2/layout/IconVerticalSolidList"/>
    <dgm:cxn modelId="{48E1C712-8B6B-4D85-B579-17F08208A6B7}" type="presParOf" srcId="{6578A07F-1CCA-4D6D-AA6C-7534BE1875A8}" destId="{E349661E-52E1-41D7-8EB7-C1B8F60996E5}" srcOrd="0" destOrd="0" presId="urn:microsoft.com/office/officeart/2018/2/layout/IconVerticalSolidList"/>
    <dgm:cxn modelId="{E100AAC2-67AB-410A-B221-E22B603AAABD}" type="presParOf" srcId="{E349661E-52E1-41D7-8EB7-C1B8F60996E5}" destId="{81F4238D-B44C-45BA-A2BD-6758264214BF}" srcOrd="0" destOrd="0" presId="urn:microsoft.com/office/officeart/2018/2/layout/IconVerticalSolidList"/>
    <dgm:cxn modelId="{91B75A0E-0545-49E3-99D1-A2872BAFFEB8}" type="presParOf" srcId="{E349661E-52E1-41D7-8EB7-C1B8F60996E5}" destId="{7DBAED7F-4F9C-4303-83E4-DDF15078D01D}" srcOrd="1" destOrd="0" presId="urn:microsoft.com/office/officeart/2018/2/layout/IconVerticalSolidList"/>
    <dgm:cxn modelId="{ADB65230-292D-4487-9249-7F1B0B630733}" type="presParOf" srcId="{E349661E-52E1-41D7-8EB7-C1B8F60996E5}" destId="{9275F08E-DA66-4D1C-A5F7-11D6C9C0F9A4}" srcOrd="2" destOrd="0" presId="urn:microsoft.com/office/officeart/2018/2/layout/IconVerticalSolidList"/>
    <dgm:cxn modelId="{C8A60B24-438B-4103-BBA4-796E90CAECB9}" type="presParOf" srcId="{E349661E-52E1-41D7-8EB7-C1B8F60996E5}" destId="{2DBCEDC9-CA6F-4B6F-8F42-C1277DE7B242}" srcOrd="3" destOrd="0" presId="urn:microsoft.com/office/officeart/2018/2/layout/IconVerticalSolidList"/>
    <dgm:cxn modelId="{A7A472DF-8572-4007-9674-E16ABD048504}" type="presParOf" srcId="{6578A07F-1CCA-4D6D-AA6C-7534BE1875A8}" destId="{9612E575-2F87-4B6C-BBFF-A1338C9728F2}" srcOrd="1" destOrd="0" presId="urn:microsoft.com/office/officeart/2018/2/layout/IconVerticalSolidList"/>
    <dgm:cxn modelId="{06C5E19F-05AE-450F-9915-1EDC588DA7C0}" type="presParOf" srcId="{6578A07F-1CCA-4D6D-AA6C-7534BE1875A8}" destId="{BB9E497C-4BCF-42CE-98FA-D714E13832CF}" srcOrd="2" destOrd="0" presId="urn:microsoft.com/office/officeart/2018/2/layout/IconVerticalSolidList"/>
    <dgm:cxn modelId="{73A976E8-0C32-468B-8BCE-40123D38DE3A}" type="presParOf" srcId="{BB9E497C-4BCF-42CE-98FA-D714E13832CF}" destId="{D399A744-4D0F-4C09-B845-764B4FD48A7D}" srcOrd="0" destOrd="0" presId="urn:microsoft.com/office/officeart/2018/2/layout/IconVerticalSolidList"/>
    <dgm:cxn modelId="{B2C16BA2-9335-406E-9D99-928AD2EF3761}" type="presParOf" srcId="{BB9E497C-4BCF-42CE-98FA-D714E13832CF}" destId="{A716AD6B-CB10-416E-87EF-B5BA13A063FA}" srcOrd="1" destOrd="0" presId="urn:microsoft.com/office/officeart/2018/2/layout/IconVerticalSolidList"/>
    <dgm:cxn modelId="{ADCBCFF0-F269-494E-9BE2-E023D67FA9EE}" type="presParOf" srcId="{BB9E497C-4BCF-42CE-98FA-D714E13832CF}" destId="{1E9818E6-B58B-488F-9A85-0966DCA3FE12}" srcOrd="2" destOrd="0" presId="urn:microsoft.com/office/officeart/2018/2/layout/IconVerticalSolidList"/>
    <dgm:cxn modelId="{DCB7CBB9-D606-4E86-B5D0-7E80DBE0AE86}" type="presParOf" srcId="{BB9E497C-4BCF-42CE-98FA-D714E13832CF}" destId="{80923F4A-52E0-4A95-B65B-485A2745F9C8}" srcOrd="3" destOrd="0" presId="urn:microsoft.com/office/officeart/2018/2/layout/IconVerticalSolidList"/>
    <dgm:cxn modelId="{B0933709-CE26-4424-B00C-032BDFD40E81}" type="presParOf" srcId="{6578A07F-1CCA-4D6D-AA6C-7534BE1875A8}" destId="{14049E95-8AF9-491B-B714-1D35CC3AF3C8}" srcOrd="3" destOrd="0" presId="urn:microsoft.com/office/officeart/2018/2/layout/IconVerticalSolidList"/>
    <dgm:cxn modelId="{6150D221-A836-4732-A15F-2D36A44F8328}" type="presParOf" srcId="{6578A07F-1CCA-4D6D-AA6C-7534BE1875A8}" destId="{CC1E10F8-DFB2-4334-B4E1-3EFBB21C39A1}" srcOrd="4" destOrd="0" presId="urn:microsoft.com/office/officeart/2018/2/layout/IconVerticalSolidList"/>
    <dgm:cxn modelId="{AF75137B-5CFD-449B-BBFA-0F1DD4291233}" type="presParOf" srcId="{CC1E10F8-DFB2-4334-B4E1-3EFBB21C39A1}" destId="{20849C3F-ACAE-4118-8B69-F165A9AA37C6}" srcOrd="0" destOrd="0" presId="urn:microsoft.com/office/officeart/2018/2/layout/IconVerticalSolidList"/>
    <dgm:cxn modelId="{D77541F6-3DC3-4DBF-A821-C01B41D6F86A}" type="presParOf" srcId="{CC1E10F8-DFB2-4334-B4E1-3EFBB21C39A1}" destId="{5CB306A6-316A-426D-85B1-93969D23AED8}" srcOrd="1" destOrd="0" presId="urn:microsoft.com/office/officeart/2018/2/layout/IconVerticalSolidList"/>
    <dgm:cxn modelId="{24FD2524-754B-42BF-A867-78710C839946}" type="presParOf" srcId="{CC1E10F8-DFB2-4334-B4E1-3EFBB21C39A1}" destId="{E16047DE-5F8A-40A2-81D7-2EBA376FB5B7}" srcOrd="2" destOrd="0" presId="urn:microsoft.com/office/officeart/2018/2/layout/IconVerticalSolidList"/>
    <dgm:cxn modelId="{5235D4F3-5519-46CD-BF65-F7787EDBF962}" type="presParOf" srcId="{CC1E10F8-DFB2-4334-B4E1-3EFBB21C39A1}" destId="{6706C152-DE20-4E2C-9F35-90802659C6DE}" srcOrd="3" destOrd="0" presId="urn:microsoft.com/office/officeart/2018/2/layout/IconVerticalSolidList"/>
    <dgm:cxn modelId="{12253D9D-43C2-4CF1-906A-BE24DBC7E7C0}" type="presParOf" srcId="{6578A07F-1CCA-4D6D-AA6C-7534BE1875A8}" destId="{55D074AE-41B8-477A-A2BC-2A3B1A89F79A}" srcOrd="5" destOrd="0" presId="urn:microsoft.com/office/officeart/2018/2/layout/IconVerticalSolidList"/>
    <dgm:cxn modelId="{E86153C8-B69B-4339-A6B9-2E60B1A381E4}" type="presParOf" srcId="{6578A07F-1CCA-4D6D-AA6C-7534BE1875A8}" destId="{B9647067-2DE0-47A1-9298-AD9654F30061}" srcOrd="6" destOrd="0" presId="urn:microsoft.com/office/officeart/2018/2/layout/IconVerticalSolidList"/>
    <dgm:cxn modelId="{33B29297-66E7-4B49-920B-42FBAA966F63}" type="presParOf" srcId="{B9647067-2DE0-47A1-9298-AD9654F30061}" destId="{A51776DA-BDDC-475B-9262-90BE388E2C1E}" srcOrd="0" destOrd="0" presId="urn:microsoft.com/office/officeart/2018/2/layout/IconVerticalSolidList"/>
    <dgm:cxn modelId="{1647304D-9671-4C76-9DBE-7F2C45955EE0}" type="presParOf" srcId="{B9647067-2DE0-47A1-9298-AD9654F30061}" destId="{6B4CD7D5-9269-4A7E-91EE-543F8A2EBD53}" srcOrd="1" destOrd="0" presId="urn:microsoft.com/office/officeart/2018/2/layout/IconVerticalSolidList"/>
    <dgm:cxn modelId="{AF67CCCC-609C-4583-8103-AE033FBFD7BC}" type="presParOf" srcId="{B9647067-2DE0-47A1-9298-AD9654F30061}" destId="{88726877-6B55-46FD-8223-BA166BDD6112}" srcOrd="2" destOrd="0" presId="urn:microsoft.com/office/officeart/2018/2/layout/IconVerticalSolidList"/>
    <dgm:cxn modelId="{05BCBD64-C2D8-43B5-9BBC-A70D99CACF5D}" type="presParOf" srcId="{B9647067-2DE0-47A1-9298-AD9654F30061}" destId="{9AF3C498-EDA5-4EB4-97F0-55B8E0C434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520A5A-52AB-458B-B431-24FC29E87E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9BEBC06-5A6F-41CA-B004-2AD53DD6B666}">
      <dgm:prSet/>
      <dgm:spPr/>
      <dgm:t>
        <a:bodyPr/>
        <a:lstStyle/>
        <a:p>
          <a:pPr>
            <a:lnSpc>
              <a:spcPct val="100000"/>
            </a:lnSpc>
          </a:pPr>
          <a:r>
            <a:rPr lang="en-US" b="1" i="0"/>
            <a:t>Partitioning</a:t>
          </a:r>
          <a:r>
            <a:rPr lang="en-US" b="0" i="0"/>
            <a:t>​</a:t>
          </a:r>
          <a:endParaRPr lang="en-US"/>
        </a:p>
      </dgm:t>
    </dgm:pt>
    <dgm:pt modelId="{81AB811E-417C-4463-886E-67EE418F0ED2}" type="parTrans" cxnId="{11D56C5F-A771-4163-8A2A-3B462B661483}">
      <dgm:prSet/>
      <dgm:spPr/>
      <dgm:t>
        <a:bodyPr/>
        <a:lstStyle/>
        <a:p>
          <a:endParaRPr lang="en-US"/>
        </a:p>
      </dgm:t>
    </dgm:pt>
    <dgm:pt modelId="{0DEEBA1B-B4CE-40B9-B380-99677B83120A}" type="sibTrans" cxnId="{11D56C5F-A771-4163-8A2A-3B462B661483}">
      <dgm:prSet/>
      <dgm:spPr/>
      <dgm:t>
        <a:bodyPr/>
        <a:lstStyle/>
        <a:p>
          <a:endParaRPr lang="en-US"/>
        </a:p>
      </dgm:t>
    </dgm:pt>
    <dgm:pt modelId="{0AC71D08-6EE4-42A3-9A66-200D82B9D9F4}">
      <dgm:prSet/>
      <dgm:spPr/>
      <dgm:t>
        <a:bodyPr/>
        <a:lstStyle/>
        <a:p>
          <a:pPr>
            <a:lnSpc>
              <a:spcPct val="100000"/>
            </a:lnSpc>
          </a:pPr>
          <a:r>
            <a:rPr lang="en-US" b="0" i="0"/>
            <a:t>Run multiple operating systems on one physical machine.​</a:t>
          </a:r>
          <a:endParaRPr lang="en-US"/>
        </a:p>
      </dgm:t>
    </dgm:pt>
    <dgm:pt modelId="{A83724F2-633D-4C25-9158-19BE6A5378A1}" type="parTrans" cxnId="{DDE2105E-9123-419F-95FA-D5B430074E61}">
      <dgm:prSet/>
      <dgm:spPr/>
      <dgm:t>
        <a:bodyPr/>
        <a:lstStyle/>
        <a:p>
          <a:endParaRPr lang="en-US"/>
        </a:p>
      </dgm:t>
    </dgm:pt>
    <dgm:pt modelId="{D7BAA3FF-3298-4C5D-B3B2-4FC507CE59EB}" type="sibTrans" cxnId="{DDE2105E-9123-419F-95FA-D5B430074E61}">
      <dgm:prSet/>
      <dgm:spPr/>
      <dgm:t>
        <a:bodyPr/>
        <a:lstStyle/>
        <a:p>
          <a:endParaRPr lang="en-US"/>
        </a:p>
      </dgm:t>
    </dgm:pt>
    <dgm:pt modelId="{D4140423-910B-430B-B5B1-90CBCA1793FD}">
      <dgm:prSet/>
      <dgm:spPr/>
      <dgm:t>
        <a:bodyPr/>
        <a:lstStyle/>
        <a:p>
          <a:pPr>
            <a:lnSpc>
              <a:spcPct val="100000"/>
            </a:lnSpc>
          </a:pPr>
          <a:r>
            <a:rPr lang="en-US" b="0" i="0"/>
            <a:t>Divide the physical system resources among virtual machines.​</a:t>
          </a:r>
          <a:endParaRPr lang="en-US"/>
        </a:p>
      </dgm:t>
    </dgm:pt>
    <dgm:pt modelId="{FF9513EB-1604-47B2-8593-CFAAB076BB1F}" type="parTrans" cxnId="{9B6550FC-0144-486E-A063-6E54410444CD}">
      <dgm:prSet/>
      <dgm:spPr/>
      <dgm:t>
        <a:bodyPr/>
        <a:lstStyle/>
        <a:p>
          <a:endParaRPr lang="en-US"/>
        </a:p>
      </dgm:t>
    </dgm:pt>
    <dgm:pt modelId="{53537EC1-B3B2-46F5-99D1-8FD9D0E72737}" type="sibTrans" cxnId="{9B6550FC-0144-486E-A063-6E54410444CD}">
      <dgm:prSet/>
      <dgm:spPr/>
      <dgm:t>
        <a:bodyPr/>
        <a:lstStyle/>
        <a:p>
          <a:endParaRPr lang="en-US"/>
        </a:p>
      </dgm:t>
    </dgm:pt>
    <dgm:pt modelId="{1DF30DCB-ACC0-4AFD-86A7-F35DAD2B810E}">
      <dgm:prSet/>
      <dgm:spPr/>
      <dgm:t>
        <a:bodyPr/>
        <a:lstStyle/>
        <a:p>
          <a:pPr>
            <a:lnSpc>
              <a:spcPct val="100000"/>
            </a:lnSpc>
          </a:pPr>
          <a:r>
            <a:rPr lang="en-US" b="0" i="0"/>
            <a:t>One VM does not know the presence of the other.​</a:t>
          </a:r>
          <a:endParaRPr lang="en-US"/>
        </a:p>
      </dgm:t>
    </dgm:pt>
    <dgm:pt modelId="{3B47D3B0-68BF-41B0-BF31-98DD376D77B9}" type="parTrans" cxnId="{C26C30AC-EE2E-46D7-AA16-2C74141DDA56}">
      <dgm:prSet/>
      <dgm:spPr/>
      <dgm:t>
        <a:bodyPr/>
        <a:lstStyle/>
        <a:p>
          <a:endParaRPr lang="en-US"/>
        </a:p>
      </dgm:t>
    </dgm:pt>
    <dgm:pt modelId="{E00829CF-AC36-4B3A-A42D-B61035C11810}" type="sibTrans" cxnId="{C26C30AC-EE2E-46D7-AA16-2C74141DDA56}">
      <dgm:prSet/>
      <dgm:spPr/>
      <dgm:t>
        <a:bodyPr/>
        <a:lstStyle/>
        <a:p>
          <a:endParaRPr lang="en-US"/>
        </a:p>
      </dgm:t>
    </dgm:pt>
    <dgm:pt modelId="{C0C1B3B4-955F-4781-8664-7F715D07430B}">
      <dgm:prSet/>
      <dgm:spPr/>
      <dgm:t>
        <a:bodyPr/>
        <a:lstStyle/>
        <a:p>
          <a:pPr>
            <a:lnSpc>
              <a:spcPct val="100000"/>
            </a:lnSpc>
          </a:pPr>
          <a:r>
            <a:rPr lang="en-US" b="1" i="0"/>
            <a:t>Management</a:t>
          </a:r>
          <a:r>
            <a:rPr lang="en-US" b="0" i="0"/>
            <a:t>​</a:t>
          </a:r>
          <a:endParaRPr lang="en-US"/>
        </a:p>
      </dgm:t>
    </dgm:pt>
    <dgm:pt modelId="{51402CEC-3097-4937-9700-A8504B35D320}" type="parTrans" cxnId="{F1DF7E6D-68AC-4DE5-88C9-04A6EAD01824}">
      <dgm:prSet/>
      <dgm:spPr/>
      <dgm:t>
        <a:bodyPr/>
        <a:lstStyle/>
        <a:p>
          <a:endParaRPr lang="en-US"/>
        </a:p>
      </dgm:t>
    </dgm:pt>
    <dgm:pt modelId="{83C98BEE-8DE8-47D6-AC38-7181784AAA55}" type="sibTrans" cxnId="{F1DF7E6D-68AC-4DE5-88C9-04A6EAD01824}">
      <dgm:prSet/>
      <dgm:spPr/>
      <dgm:t>
        <a:bodyPr/>
        <a:lstStyle/>
        <a:p>
          <a:endParaRPr lang="en-US"/>
        </a:p>
      </dgm:t>
    </dgm:pt>
    <dgm:pt modelId="{500C5BA2-CD85-409C-ACD8-E0A2ADD7B470}">
      <dgm:prSet/>
      <dgm:spPr/>
      <dgm:t>
        <a:bodyPr/>
        <a:lstStyle/>
        <a:p>
          <a:pPr>
            <a:lnSpc>
              <a:spcPct val="100000"/>
            </a:lnSpc>
          </a:pPr>
          <a:r>
            <a:rPr lang="en-US" b="0" i="0"/>
            <a:t>Failure of one VM does not affect other VMs.​</a:t>
          </a:r>
          <a:endParaRPr lang="en-US"/>
        </a:p>
      </dgm:t>
    </dgm:pt>
    <dgm:pt modelId="{086A46D8-1C1C-4A24-BA48-E62E036798F4}" type="parTrans" cxnId="{3F7B18E0-2B89-4593-8804-005A29CF9E5E}">
      <dgm:prSet/>
      <dgm:spPr/>
      <dgm:t>
        <a:bodyPr/>
        <a:lstStyle/>
        <a:p>
          <a:endParaRPr lang="en-US"/>
        </a:p>
      </dgm:t>
    </dgm:pt>
    <dgm:pt modelId="{01068459-FE4E-4D8A-88BC-6D5D268B2359}" type="sibTrans" cxnId="{3F7B18E0-2B89-4593-8804-005A29CF9E5E}">
      <dgm:prSet/>
      <dgm:spPr/>
      <dgm:t>
        <a:bodyPr/>
        <a:lstStyle/>
        <a:p>
          <a:endParaRPr lang="en-US"/>
        </a:p>
      </dgm:t>
    </dgm:pt>
    <dgm:pt modelId="{C8C5C7C4-9663-4BBD-B39E-4AAC470448AE}">
      <dgm:prSet/>
      <dgm:spPr/>
      <dgm:t>
        <a:bodyPr/>
        <a:lstStyle/>
        <a:p>
          <a:pPr>
            <a:lnSpc>
              <a:spcPct val="100000"/>
            </a:lnSpc>
          </a:pPr>
          <a:r>
            <a:rPr lang="en-US" b="0" i="0"/>
            <a:t>Management agents can be run on each VM separately to determine the individual performance of the VM and the applications that are running on the VM.​</a:t>
          </a:r>
          <a:endParaRPr lang="en-US"/>
        </a:p>
      </dgm:t>
    </dgm:pt>
    <dgm:pt modelId="{15792B70-E3D0-42B4-A272-F650B4E940AE}" type="parTrans" cxnId="{5A9B8F77-3BD2-457A-897D-B4172255DEA2}">
      <dgm:prSet/>
      <dgm:spPr/>
      <dgm:t>
        <a:bodyPr/>
        <a:lstStyle/>
        <a:p>
          <a:endParaRPr lang="en-US"/>
        </a:p>
      </dgm:t>
    </dgm:pt>
    <dgm:pt modelId="{763EFCCD-6760-41A4-90C3-9407DE453F52}" type="sibTrans" cxnId="{5A9B8F77-3BD2-457A-897D-B4172255DEA2}">
      <dgm:prSet/>
      <dgm:spPr/>
      <dgm:t>
        <a:bodyPr/>
        <a:lstStyle/>
        <a:p>
          <a:endParaRPr lang="en-US"/>
        </a:p>
      </dgm:t>
    </dgm:pt>
    <dgm:pt modelId="{959F4833-E597-4FA3-B545-AD44B66FCCAD}">
      <dgm:prSet/>
      <dgm:spPr/>
      <dgm:t>
        <a:bodyPr/>
        <a:lstStyle/>
        <a:p>
          <a:pPr>
            <a:lnSpc>
              <a:spcPct val="100000"/>
            </a:lnSpc>
          </a:pPr>
          <a:r>
            <a:rPr lang="en-US" b="1" i="0"/>
            <a:t>Encapsulation</a:t>
          </a:r>
          <a:r>
            <a:rPr lang="en-US" b="0" i="0"/>
            <a:t>​</a:t>
          </a:r>
          <a:endParaRPr lang="en-US"/>
        </a:p>
      </dgm:t>
    </dgm:pt>
    <dgm:pt modelId="{2087687E-E74F-4D99-9D73-BF68079C2E39}" type="parTrans" cxnId="{151608F6-680F-4A6D-B455-2B31A0B4AA66}">
      <dgm:prSet/>
      <dgm:spPr/>
      <dgm:t>
        <a:bodyPr/>
        <a:lstStyle/>
        <a:p>
          <a:endParaRPr lang="en-US"/>
        </a:p>
      </dgm:t>
    </dgm:pt>
    <dgm:pt modelId="{B7427623-B891-44C4-BCB1-9EB326BCC809}" type="sibTrans" cxnId="{151608F6-680F-4A6D-B455-2B31A0B4AA66}">
      <dgm:prSet/>
      <dgm:spPr/>
      <dgm:t>
        <a:bodyPr/>
        <a:lstStyle/>
        <a:p>
          <a:endParaRPr lang="en-US"/>
        </a:p>
      </dgm:t>
    </dgm:pt>
    <dgm:pt modelId="{A1C15E3B-5333-4F95-9E7E-FEBE9FF54021}">
      <dgm:prSet/>
      <dgm:spPr/>
      <dgm:t>
        <a:bodyPr/>
        <a:lstStyle/>
        <a:p>
          <a:pPr>
            <a:lnSpc>
              <a:spcPct val="100000"/>
            </a:lnSpc>
          </a:pPr>
          <a:r>
            <a:rPr lang="en-US" b="0" i="0"/>
            <a:t>The entire VM state can be saved in a file.​</a:t>
          </a:r>
          <a:endParaRPr lang="en-US"/>
        </a:p>
      </dgm:t>
    </dgm:pt>
    <dgm:pt modelId="{CCA9C957-B25C-4522-BBFC-03B8BD1468CB}" type="parTrans" cxnId="{4E2E214A-4F5E-46F1-830E-5EE2247C3DBD}">
      <dgm:prSet/>
      <dgm:spPr/>
      <dgm:t>
        <a:bodyPr/>
        <a:lstStyle/>
        <a:p>
          <a:endParaRPr lang="en-US"/>
        </a:p>
      </dgm:t>
    </dgm:pt>
    <dgm:pt modelId="{A4792045-A531-49AE-B3FD-7CA8C800827F}" type="sibTrans" cxnId="{4E2E214A-4F5E-46F1-830E-5EE2247C3DBD}">
      <dgm:prSet/>
      <dgm:spPr/>
      <dgm:t>
        <a:bodyPr/>
        <a:lstStyle/>
        <a:p>
          <a:endParaRPr lang="en-US"/>
        </a:p>
      </dgm:t>
    </dgm:pt>
    <dgm:pt modelId="{8E9026ED-1AE4-4665-8B26-870AC5C6EAE7}">
      <dgm:prSet/>
      <dgm:spPr/>
      <dgm:t>
        <a:bodyPr/>
        <a:lstStyle/>
        <a:p>
          <a:pPr>
            <a:lnSpc>
              <a:spcPct val="100000"/>
            </a:lnSpc>
          </a:pPr>
          <a:r>
            <a:rPr lang="en-US" b="0" i="0"/>
            <a:t>Moving and copying VM information is as easy as copying files.​</a:t>
          </a:r>
          <a:endParaRPr lang="en-US"/>
        </a:p>
      </dgm:t>
    </dgm:pt>
    <dgm:pt modelId="{00EEDA58-E3CC-4DE0-8C65-8AA11A1540AE}" type="parTrans" cxnId="{0C32CD81-A1AE-4325-B8F1-0E8274413C78}">
      <dgm:prSet/>
      <dgm:spPr/>
      <dgm:t>
        <a:bodyPr/>
        <a:lstStyle/>
        <a:p>
          <a:endParaRPr lang="en-US"/>
        </a:p>
      </dgm:t>
    </dgm:pt>
    <dgm:pt modelId="{7F2D28E8-9E6D-408E-AEF7-C208237458CE}" type="sibTrans" cxnId="{0C32CD81-A1AE-4325-B8F1-0E8274413C78}">
      <dgm:prSet/>
      <dgm:spPr/>
      <dgm:t>
        <a:bodyPr/>
        <a:lstStyle/>
        <a:p>
          <a:endParaRPr lang="en-US"/>
        </a:p>
      </dgm:t>
    </dgm:pt>
    <dgm:pt modelId="{43F651F2-65B7-49C9-BC4D-D6F231BA794C}" type="pres">
      <dgm:prSet presAssocID="{99520A5A-52AB-458B-B431-24FC29E87EAF}" presName="root" presStyleCnt="0">
        <dgm:presLayoutVars>
          <dgm:dir/>
          <dgm:resizeHandles val="exact"/>
        </dgm:presLayoutVars>
      </dgm:prSet>
      <dgm:spPr/>
    </dgm:pt>
    <dgm:pt modelId="{868F0602-41E7-42D0-8B7D-2952F1B95CD3}" type="pres">
      <dgm:prSet presAssocID="{99BEBC06-5A6F-41CA-B004-2AD53DD6B666}" presName="compNode" presStyleCnt="0"/>
      <dgm:spPr/>
    </dgm:pt>
    <dgm:pt modelId="{EFF32911-082B-462E-A6F3-B35F22ED1740}" type="pres">
      <dgm:prSet presAssocID="{99BEBC06-5A6F-41CA-B004-2AD53DD6B666}" presName="bgRect" presStyleLbl="bgShp" presStyleIdx="0" presStyleCnt="3"/>
      <dgm:spPr/>
    </dgm:pt>
    <dgm:pt modelId="{2AA7262F-8A28-4F15-BB78-5D6DB1E8E36C}" type="pres">
      <dgm:prSet presAssocID="{99BEBC06-5A6F-41CA-B004-2AD53DD6B6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036372DE-3B12-425D-A220-5F31284F38D2}" type="pres">
      <dgm:prSet presAssocID="{99BEBC06-5A6F-41CA-B004-2AD53DD6B666}" presName="spaceRect" presStyleCnt="0"/>
      <dgm:spPr/>
    </dgm:pt>
    <dgm:pt modelId="{05931AB0-DED7-4EC6-AE54-D8AD43FD1676}" type="pres">
      <dgm:prSet presAssocID="{99BEBC06-5A6F-41CA-B004-2AD53DD6B666}" presName="parTx" presStyleLbl="revTx" presStyleIdx="0" presStyleCnt="6">
        <dgm:presLayoutVars>
          <dgm:chMax val="0"/>
          <dgm:chPref val="0"/>
        </dgm:presLayoutVars>
      </dgm:prSet>
      <dgm:spPr/>
    </dgm:pt>
    <dgm:pt modelId="{2FFC74EF-A76C-41F7-98F3-EF744BCFBAF9}" type="pres">
      <dgm:prSet presAssocID="{99BEBC06-5A6F-41CA-B004-2AD53DD6B666}" presName="desTx" presStyleLbl="revTx" presStyleIdx="1" presStyleCnt="6">
        <dgm:presLayoutVars/>
      </dgm:prSet>
      <dgm:spPr/>
    </dgm:pt>
    <dgm:pt modelId="{7B64A6F6-87E5-4347-ABE7-D0AB0C84B2A8}" type="pres">
      <dgm:prSet presAssocID="{0DEEBA1B-B4CE-40B9-B380-99677B83120A}" presName="sibTrans" presStyleCnt="0"/>
      <dgm:spPr/>
    </dgm:pt>
    <dgm:pt modelId="{503BC444-0BCA-4FEE-86E1-0F0EE2EEEC25}" type="pres">
      <dgm:prSet presAssocID="{C0C1B3B4-955F-4781-8664-7F715D07430B}" presName="compNode" presStyleCnt="0"/>
      <dgm:spPr/>
    </dgm:pt>
    <dgm:pt modelId="{17984135-4598-4632-BD12-F593798F26D5}" type="pres">
      <dgm:prSet presAssocID="{C0C1B3B4-955F-4781-8664-7F715D07430B}" presName="bgRect" presStyleLbl="bgShp" presStyleIdx="1" presStyleCnt="3"/>
      <dgm:spPr/>
    </dgm:pt>
    <dgm:pt modelId="{D88B3131-85D8-4C1D-B600-225F65A48030}" type="pres">
      <dgm:prSet presAssocID="{C0C1B3B4-955F-4781-8664-7F715D0743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3BBA36B2-D146-4D18-A37C-CDC41A9EE14E}" type="pres">
      <dgm:prSet presAssocID="{C0C1B3B4-955F-4781-8664-7F715D07430B}" presName="spaceRect" presStyleCnt="0"/>
      <dgm:spPr/>
    </dgm:pt>
    <dgm:pt modelId="{D74737F7-710F-43E0-A368-2F7BF28C6607}" type="pres">
      <dgm:prSet presAssocID="{C0C1B3B4-955F-4781-8664-7F715D07430B}" presName="parTx" presStyleLbl="revTx" presStyleIdx="2" presStyleCnt="6">
        <dgm:presLayoutVars>
          <dgm:chMax val="0"/>
          <dgm:chPref val="0"/>
        </dgm:presLayoutVars>
      </dgm:prSet>
      <dgm:spPr/>
    </dgm:pt>
    <dgm:pt modelId="{0D0B9C31-28E8-4577-8720-42222E01A110}" type="pres">
      <dgm:prSet presAssocID="{C0C1B3B4-955F-4781-8664-7F715D07430B}" presName="desTx" presStyleLbl="revTx" presStyleIdx="3" presStyleCnt="6">
        <dgm:presLayoutVars/>
      </dgm:prSet>
      <dgm:spPr/>
    </dgm:pt>
    <dgm:pt modelId="{652F25D1-E5C2-4EB3-84DA-D6167C66FB25}" type="pres">
      <dgm:prSet presAssocID="{83C98BEE-8DE8-47D6-AC38-7181784AAA55}" presName="sibTrans" presStyleCnt="0"/>
      <dgm:spPr/>
    </dgm:pt>
    <dgm:pt modelId="{B51FA62E-CE73-43D6-83E1-A36A08F78832}" type="pres">
      <dgm:prSet presAssocID="{959F4833-E597-4FA3-B545-AD44B66FCCAD}" presName="compNode" presStyleCnt="0"/>
      <dgm:spPr/>
    </dgm:pt>
    <dgm:pt modelId="{15DBD912-9CE5-4637-8248-B1A065326432}" type="pres">
      <dgm:prSet presAssocID="{959F4833-E597-4FA3-B545-AD44B66FCCAD}" presName="bgRect" presStyleLbl="bgShp" presStyleIdx="2" presStyleCnt="3"/>
      <dgm:spPr/>
    </dgm:pt>
    <dgm:pt modelId="{A2C9B76D-1F38-447A-B911-149B33488C5C}" type="pres">
      <dgm:prSet presAssocID="{959F4833-E597-4FA3-B545-AD44B66FCC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EF8E70F9-3114-41D2-9A09-36E3044E8A14}" type="pres">
      <dgm:prSet presAssocID="{959F4833-E597-4FA3-B545-AD44B66FCCAD}" presName="spaceRect" presStyleCnt="0"/>
      <dgm:spPr/>
    </dgm:pt>
    <dgm:pt modelId="{9D6B425E-D83E-497F-AC77-1D64D77CE57C}" type="pres">
      <dgm:prSet presAssocID="{959F4833-E597-4FA3-B545-AD44B66FCCAD}" presName="parTx" presStyleLbl="revTx" presStyleIdx="4" presStyleCnt="6">
        <dgm:presLayoutVars>
          <dgm:chMax val="0"/>
          <dgm:chPref val="0"/>
        </dgm:presLayoutVars>
      </dgm:prSet>
      <dgm:spPr/>
    </dgm:pt>
    <dgm:pt modelId="{537F35CF-AF27-469A-9FF5-8577553EBBCA}" type="pres">
      <dgm:prSet presAssocID="{959F4833-E597-4FA3-B545-AD44B66FCCAD}" presName="desTx" presStyleLbl="revTx" presStyleIdx="5" presStyleCnt="6">
        <dgm:presLayoutVars/>
      </dgm:prSet>
      <dgm:spPr/>
    </dgm:pt>
  </dgm:ptLst>
  <dgm:cxnLst>
    <dgm:cxn modelId="{2125573D-78AC-4B40-97E0-201489152A8F}" type="presOf" srcId="{959F4833-E597-4FA3-B545-AD44B66FCCAD}" destId="{9D6B425E-D83E-497F-AC77-1D64D77CE57C}" srcOrd="0" destOrd="0" presId="urn:microsoft.com/office/officeart/2018/2/layout/IconVerticalSolidList"/>
    <dgm:cxn modelId="{DDE2105E-9123-419F-95FA-D5B430074E61}" srcId="{99BEBC06-5A6F-41CA-B004-2AD53DD6B666}" destId="{0AC71D08-6EE4-42A3-9A66-200D82B9D9F4}" srcOrd="0" destOrd="0" parTransId="{A83724F2-633D-4C25-9158-19BE6A5378A1}" sibTransId="{D7BAA3FF-3298-4C5D-B3B2-4FC507CE59EB}"/>
    <dgm:cxn modelId="{11D56C5F-A771-4163-8A2A-3B462B661483}" srcId="{99520A5A-52AB-458B-B431-24FC29E87EAF}" destId="{99BEBC06-5A6F-41CA-B004-2AD53DD6B666}" srcOrd="0" destOrd="0" parTransId="{81AB811E-417C-4463-886E-67EE418F0ED2}" sibTransId="{0DEEBA1B-B4CE-40B9-B380-99677B83120A}"/>
    <dgm:cxn modelId="{29F66542-1497-4C95-92D3-B7C36C5B0916}" type="presOf" srcId="{0AC71D08-6EE4-42A3-9A66-200D82B9D9F4}" destId="{2FFC74EF-A76C-41F7-98F3-EF744BCFBAF9}" srcOrd="0" destOrd="0" presId="urn:microsoft.com/office/officeart/2018/2/layout/IconVerticalSolidList"/>
    <dgm:cxn modelId="{BD07AE67-2B72-4210-BC77-B5DFC6797838}" type="presOf" srcId="{1DF30DCB-ACC0-4AFD-86A7-F35DAD2B810E}" destId="{2FFC74EF-A76C-41F7-98F3-EF744BCFBAF9}" srcOrd="0" destOrd="2" presId="urn:microsoft.com/office/officeart/2018/2/layout/IconVerticalSolidList"/>
    <dgm:cxn modelId="{4E2E214A-4F5E-46F1-830E-5EE2247C3DBD}" srcId="{959F4833-E597-4FA3-B545-AD44B66FCCAD}" destId="{A1C15E3B-5333-4F95-9E7E-FEBE9FF54021}" srcOrd="0" destOrd="0" parTransId="{CCA9C957-B25C-4522-BBFC-03B8BD1468CB}" sibTransId="{A4792045-A531-49AE-B3FD-7CA8C800827F}"/>
    <dgm:cxn modelId="{977D444D-6371-4922-BE7D-F42583805430}" type="presOf" srcId="{8E9026ED-1AE4-4665-8B26-870AC5C6EAE7}" destId="{537F35CF-AF27-469A-9FF5-8577553EBBCA}" srcOrd="0" destOrd="1" presId="urn:microsoft.com/office/officeart/2018/2/layout/IconVerticalSolidList"/>
    <dgm:cxn modelId="{F1DF7E6D-68AC-4DE5-88C9-04A6EAD01824}" srcId="{99520A5A-52AB-458B-B431-24FC29E87EAF}" destId="{C0C1B3B4-955F-4781-8664-7F715D07430B}" srcOrd="1" destOrd="0" parTransId="{51402CEC-3097-4937-9700-A8504B35D320}" sibTransId="{83C98BEE-8DE8-47D6-AC38-7181784AAA55}"/>
    <dgm:cxn modelId="{BD7CEA4F-1FE7-45C5-916E-40D773F6082C}" type="presOf" srcId="{500C5BA2-CD85-409C-ACD8-E0A2ADD7B470}" destId="{0D0B9C31-28E8-4577-8720-42222E01A110}" srcOrd="0" destOrd="0" presId="urn:microsoft.com/office/officeart/2018/2/layout/IconVerticalSolidList"/>
    <dgm:cxn modelId="{5A9B8F77-3BD2-457A-897D-B4172255DEA2}" srcId="{C0C1B3B4-955F-4781-8664-7F715D07430B}" destId="{C8C5C7C4-9663-4BBD-B39E-4AAC470448AE}" srcOrd="1" destOrd="0" parTransId="{15792B70-E3D0-42B4-A272-F650B4E940AE}" sibTransId="{763EFCCD-6760-41A4-90C3-9407DE453F52}"/>
    <dgm:cxn modelId="{D6E27D7E-D04B-4CE6-A32B-82A72AF14B7C}" type="presOf" srcId="{99520A5A-52AB-458B-B431-24FC29E87EAF}" destId="{43F651F2-65B7-49C9-BC4D-D6F231BA794C}" srcOrd="0" destOrd="0" presId="urn:microsoft.com/office/officeart/2018/2/layout/IconVerticalSolidList"/>
    <dgm:cxn modelId="{0C32CD81-A1AE-4325-B8F1-0E8274413C78}" srcId="{959F4833-E597-4FA3-B545-AD44B66FCCAD}" destId="{8E9026ED-1AE4-4665-8B26-870AC5C6EAE7}" srcOrd="1" destOrd="0" parTransId="{00EEDA58-E3CC-4DE0-8C65-8AA11A1540AE}" sibTransId="{7F2D28E8-9E6D-408E-AEF7-C208237458CE}"/>
    <dgm:cxn modelId="{4518F388-E523-4AC4-823B-F4CD9DE18580}" type="presOf" srcId="{C8C5C7C4-9663-4BBD-B39E-4AAC470448AE}" destId="{0D0B9C31-28E8-4577-8720-42222E01A110}" srcOrd="0" destOrd="1" presId="urn:microsoft.com/office/officeart/2018/2/layout/IconVerticalSolidList"/>
    <dgm:cxn modelId="{B05BAB8C-06F9-480C-9EF5-0CDDCF8D4D44}" type="presOf" srcId="{D4140423-910B-430B-B5B1-90CBCA1793FD}" destId="{2FFC74EF-A76C-41F7-98F3-EF744BCFBAF9}" srcOrd="0" destOrd="1" presId="urn:microsoft.com/office/officeart/2018/2/layout/IconVerticalSolidList"/>
    <dgm:cxn modelId="{2728468F-065C-48DA-B204-E4AB7ECC3E1D}" type="presOf" srcId="{C0C1B3B4-955F-4781-8664-7F715D07430B}" destId="{D74737F7-710F-43E0-A368-2F7BF28C6607}" srcOrd="0" destOrd="0" presId="urn:microsoft.com/office/officeart/2018/2/layout/IconVerticalSolidList"/>
    <dgm:cxn modelId="{C26C30AC-EE2E-46D7-AA16-2C74141DDA56}" srcId="{99BEBC06-5A6F-41CA-B004-2AD53DD6B666}" destId="{1DF30DCB-ACC0-4AFD-86A7-F35DAD2B810E}" srcOrd="2" destOrd="0" parTransId="{3B47D3B0-68BF-41B0-BF31-98DD376D77B9}" sibTransId="{E00829CF-AC36-4B3A-A42D-B61035C11810}"/>
    <dgm:cxn modelId="{8CBDE3B5-B4CD-4AB9-ACD7-2A3D71309331}" type="presOf" srcId="{A1C15E3B-5333-4F95-9E7E-FEBE9FF54021}" destId="{537F35CF-AF27-469A-9FF5-8577553EBBCA}" srcOrd="0" destOrd="0" presId="urn:microsoft.com/office/officeart/2018/2/layout/IconVerticalSolidList"/>
    <dgm:cxn modelId="{FAFCA7DD-272D-4830-B6FE-BC56916C65E7}" type="presOf" srcId="{99BEBC06-5A6F-41CA-B004-2AD53DD6B666}" destId="{05931AB0-DED7-4EC6-AE54-D8AD43FD1676}" srcOrd="0" destOrd="0" presId="urn:microsoft.com/office/officeart/2018/2/layout/IconVerticalSolidList"/>
    <dgm:cxn modelId="{3F7B18E0-2B89-4593-8804-005A29CF9E5E}" srcId="{C0C1B3B4-955F-4781-8664-7F715D07430B}" destId="{500C5BA2-CD85-409C-ACD8-E0A2ADD7B470}" srcOrd="0" destOrd="0" parTransId="{086A46D8-1C1C-4A24-BA48-E62E036798F4}" sibTransId="{01068459-FE4E-4D8A-88BC-6D5D268B2359}"/>
    <dgm:cxn modelId="{151608F6-680F-4A6D-B455-2B31A0B4AA66}" srcId="{99520A5A-52AB-458B-B431-24FC29E87EAF}" destId="{959F4833-E597-4FA3-B545-AD44B66FCCAD}" srcOrd="2" destOrd="0" parTransId="{2087687E-E74F-4D99-9D73-BF68079C2E39}" sibTransId="{B7427623-B891-44C4-BCB1-9EB326BCC809}"/>
    <dgm:cxn modelId="{9B6550FC-0144-486E-A063-6E54410444CD}" srcId="{99BEBC06-5A6F-41CA-B004-2AD53DD6B666}" destId="{D4140423-910B-430B-B5B1-90CBCA1793FD}" srcOrd="1" destOrd="0" parTransId="{FF9513EB-1604-47B2-8593-CFAAB076BB1F}" sibTransId="{53537EC1-B3B2-46F5-99D1-8FD9D0E72737}"/>
    <dgm:cxn modelId="{523DF06B-B6C1-4DBF-BBEC-A4F5F0D4164F}" type="presParOf" srcId="{43F651F2-65B7-49C9-BC4D-D6F231BA794C}" destId="{868F0602-41E7-42D0-8B7D-2952F1B95CD3}" srcOrd="0" destOrd="0" presId="urn:microsoft.com/office/officeart/2018/2/layout/IconVerticalSolidList"/>
    <dgm:cxn modelId="{8BA103A4-4929-4E16-A19F-3FCC1B9E414E}" type="presParOf" srcId="{868F0602-41E7-42D0-8B7D-2952F1B95CD3}" destId="{EFF32911-082B-462E-A6F3-B35F22ED1740}" srcOrd="0" destOrd="0" presId="urn:microsoft.com/office/officeart/2018/2/layout/IconVerticalSolidList"/>
    <dgm:cxn modelId="{EDCA2D78-E633-44B1-886F-84BAA2FAD48E}" type="presParOf" srcId="{868F0602-41E7-42D0-8B7D-2952F1B95CD3}" destId="{2AA7262F-8A28-4F15-BB78-5D6DB1E8E36C}" srcOrd="1" destOrd="0" presId="urn:microsoft.com/office/officeart/2018/2/layout/IconVerticalSolidList"/>
    <dgm:cxn modelId="{749B0B5F-FF71-46B5-9595-A6465BD31D86}" type="presParOf" srcId="{868F0602-41E7-42D0-8B7D-2952F1B95CD3}" destId="{036372DE-3B12-425D-A220-5F31284F38D2}" srcOrd="2" destOrd="0" presId="urn:microsoft.com/office/officeart/2018/2/layout/IconVerticalSolidList"/>
    <dgm:cxn modelId="{B6D8A2FC-269B-423D-9CCF-89C8AC66CD92}" type="presParOf" srcId="{868F0602-41E7-42D0-8B7D-2952F1B95CD3}" destId="{05931AB0-DED7-4EC6-AE54-D8AD43FD1676}" srcOrd="3" destOrd="0" presId="urn:microsoft.com/office/officeart/2018/2/layout/IconVerticalSolidList"/>
    <dgm:cxn modelId="{CBDD2808-4E10-41E8-89E4-E1D2BCC43E7A}" type="presParOf" srcId="{868F0602-41E7-42D0-8B7D-2952F1B95CD3}" destId="{2FFC74EF-A76C-41F7-98F3-EF744BCFBAF9}" srcOrd="4" destOrd="0" presId="urn:microsoft.com/office/officeart/2018/2/layout/IconVerticalSolidList"/>
    <dgm:cxn modelId="{3E2878E0-F493-4061-8496-9576BF130890}" type="presParOf" srcId="{43F651F2-65B7-49C9-BC4D-D6F231BA794C}" destId="{7B64A6F6-87E5-4347-ABE7-D0AB0C84B2A8}" srcOrd="1" destOrd="0" presId="urn:microsoft.com/office/officeart/2018/2/layout/IconVerticalSolidList"/>
    <dgm:cxn modelId="{8FBDC8E5-A638-4886-B748-F516CDFC4635}" type="presParOf" srcId="{43F651F2-65B7-49C9-BC4D-D6F231BA794C}" destId="{503BC444-0BCA-4FEE-86E1-0F0EE2EEEC25}" srcOrd="2" destOrd="0" presId="urn:microsoft.com/office/officeart/2018/2/layout/IconVerticalSolidList"/>
    <dgm:cxn modelId="{3FC0AB94-CABD-40BC-85FB-3F39A4F4212C}" type="presParOf" srcId="{503BC444-0BCA-4FEE-86E1-0F0EE2EEEC25}" destId="{17984135-4598-4632-BD12-F593798F26D5}" srcOrd="0" destOrd="0" presId="urn:microsoft.com/office/officeart/2018/2/layout/IconVerticalSolidList"/>
    <dgm:cxn modelId="{BE525AD7-3651-469A-85E1-5A1B4BC417EF}" type="presParOf" srcId="{503BC444-0BCA-4FEE-86E1-0F0EE2EEEC25}" destId="{D88B3131-85D8-4C1D-B600-225F65A48030}" srcOrd="1" destOrd="0" presId="urn:microsoft.com/office/officeart/2018/2/layout/IconVerticalSolidList"/>
    <dgm:cxn modelId="{EED328C7-3C09-4E27-9743-A644BB439E82}" type="presParOf" srcId="{503BC444-0BCA-4FEE-86E1-0F0EE2EEEC25}" destId="{3BBA36B2-D146-4D18-A37C-CDC41A9EE14E}" srcOrd="2" destOrd="0" presId="urn:microsoft.com/office/officeart/2018/2/layout/IconVerticalSolidList"/>
    <dgm:cxn modelId="{946FC127-C80E-4DC4-8CAE-C845E617F541}" type="presParOf" srcId="{503BC444-0BCA-4FEE-86E1-0F0EE2EEEC25}" destId="{D74737F7-710F-43E0-A368-2F7BF28C6607}" srcOrd="3" destOrd="0" presId="urn:microsoft.com/office/officeart/2018/2/layout/IconVerticalSolidList"/>
    <dgm:cxn modelId="{F868B5B6-C34D-45FA-B1F5-BA6A6E2CDE0D}" type="presParOf" srcId="{503BC444-0BCA-4FEE-86E1-0F0EE2EEEC25}" destId="{0D0B9C31-28E8-4577-8720-42222E01A110}" srcOrd="4" destOrd="0" presId="urn:microsoft.com/office/officeart/2018/2/layout/IconVerticalSolidList"/>
    <dgm:cxn modelId="{6ED95B9A-2F13-4C24-BAE4-E7F20690051B}" type="presParOf" srcId="{43F651F2-65B7-49C9-BC4D-D6F231BA794C}" destId="{652F25D1-E5C2-4EB3-84DA-D6167C66FB25}" srcOrd="3" destOrd="0" presId="urn:microsoft.com/office/officeart/2018/2/layout/IconVerticalSolidList"/>
    <dgm:cxn modelId="{575EC07F-BBEA-4B78-8374-16EEBD6FF6CE}" type="presParOf" srcId="{43F651F2-65B7-49C9-BC4D-D6F231BA794C}" destId="{B51FA62E-CE73-43D6-83E1-A36A08F78832}" srcOrd="4" destOrd="0" presId="urn:microsoft.com/office/officeart/2018/2/layout/IconVerticalSolidList"/>
    <dgm:cxn modelId="{96305768-8EF4-4503-BBCB-7212DE10171E}" type="presParOf" srcId="{B51FA62E-CE73-43D6-83E1-A36A08F78832}" destId="{15DBD912-9CE5-4637-8248-B1A065326432}" srcOrd="0" destOrd="0" presId="urn:microsoft.com/office/officeart/2018/2/layout/IconVerticalSolidList"/>
    <dgm:cxn modelId="{7F8A7717-15E5-4D8F-B130-67B3F68D5C1A}" type="presParOf" srcId="{B51FA62E-CE73-43D6-83E1-A36A08F78832}" destId="{A2C9B76D-1F38-447A-B911-149B33488C5C}" srcOrd="1" destOrd="0" presId="urn:microsoft.com/office/officeart/2018/2/layout/IconVerticalSolidList"/>
    <dgm:cxn modelId="{A26DAA08-9640-414C-88EB-BF72A67164AA}" type="presParOf" srcId="{B51FA62E-CE73-43D6-83E1-A36A08F78832}" destId="{EF8E70F9-3114-41D2-9A09-36E3044E8A14}" srcOrd="2" destOrd="0" presId="urn:microsoft.com/office/officeart/2018/2/layout/IconVerticalSolidList"/>
    <dgm:cxn modelId="{896A4E0D-5908-42DB-B893-B21F4F71B983}" type="presParOf" srcId="{B51FA62E-CE73-43D6-83E1-A36A08F78832}" destId="{9D6B425E-D83E-497F-AC77-1D64D77CE57C}" srcOrd="3" destOrd="0" presId="urn:microsoft.com/office/officeart/2018/2/layout/IconVerticalSolidList"/>
    <dgm:cxn modelId="{28F6FBDF-A38D-4D0A-A489-1D88902741A3}" type="presParOf" srcId="{B51FA62E-CE73-43D6-83E1-A36A08F78832}" destId="{537F35CF-AF27-469A-9FF5-8577553EBBC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4AEEB-38FB-4BF4-ACB7-54A9376AE4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83234D3-AEF3-4EAF-9424-EE648509EEC1}">
      <dgm:prSet/>
      <dgm:spPr/>
      <dgm:t>
        <a:bodyPr/>
        <a:lstStyle/>
        <a:p>
          <a:pPr>
            <a:lnSpc>
              <a:spcPct val="100000"/>
            </a:lnSpc>
          </a:pPr>
          <a:r>
            <a:rPr lang="en-US" b="0" i="0" dirty="0"/>
            <a:t>A hypervisor is a form of virtualization software used in Cloud hosting to divide and allocate the resources on various pieces of hardware. </a:t>
          </a:r>
          <a:endParaRPr lang="en-US" dirty="0"/>
        </a:p>
      </dgm:t>
    </dgm:pt>
    <dgm:pt modelId="{124DA50E-8F7A-4013-9EC0-8ED4894ED3F3}" type="parTrans" cxnId="{3BCFE467-820B-402B-9BBA-1CD11FF70321}">
      <dgm:prSet/>
      <dgm:spPr/>
      <dgm:t>
        <a:bodyPr/>
        <a:lstStyle/>
        <a:p>
          <a:endParaRPr lang="en-US"/>
        </a:p>
      </dgm:t>
    </dgm:pt>
    <dgm:pt modelId="{D234A785-41D2-455C-85B4-968490054574}" type="sibTrans" cxnId="{3BCFE467-820B-402B-9BBA-1CD11FF70321}">
      <dgm:prSet/>
      <dgm:spPr/>
      <dgm:t>
        <a:bodyPr/>
        <a:lstStyle/>
        <a:p>
          <a:endParaRPr lang="en-US"/>
        </a:p>
      </dgm:t>
    </dgm:pt>
    <dgm:pt modelId="{65D07281-56E4-4248-8F03-E178BC09954B}">
      <dgm:prSet/>
      <dgm:spPr/>
      <dgm:t>
        <a:bodyPr/>
        <a:lstStyle/>
        <a:p>
          <a:pPr>
            <a:lnSpc>
              <a:spcPct val="100000"/>
            </a:lnSpc>
          </a:pPr>
          <a:r>
            <a:rPr lang="en-US" b="1" i="0" dirty="0"/>
            <a:t>A hypervisor is a crucial piece of software that makes virtualization possible.</a:t>
          </a:r>
          <a:r>
            <a:rPr lang="en-US" b="0" i="0" dirty="0"/>
            <a:t> It creates a virtualization layer that separates the actual </a:t>
          </a:r>
          <a:r>
            <a:rPr lang="en-US" b="0" i="0" dirty="0">
              <a:hlinkClick xmlns:r="http://schemas.openxmlformats.org/officeDocument/2006/relationships" r:id="rId1"/>
            </a:rPr>
            <a:t>hardware</a:t>
          </a:r>
          <a:r>
            <a:rPr lang="en-US" b="0" i="0" dirty="0"/>
            <a:t> components - </a:t>
          </a:r>
          <a:r>
            <a:rPr lang="en-US" b="0" i="0" dirty="0">
              <a:hlinkClick xmlns:r="http://schemas.openxmlformats.org/officeDocument/2006/relationships" r:id="rId2"/>
            </a:rPr>
            <a:t>processors</a:t>
          </a:r>
          <a:r>
            <a:rPr lang="en-US" b="0" i="0" dirty="0"/>
            <a:t>, RAM, and other physical resources - from the virtual machines and the operating systems they run.</a:t>
          </a:r>
          <a:endParaRPr lang="en-US" dirty="0"/>
        </a:p>
      </dgm:t>
    </dgm:pt>
    <dgm:pt modelId="{E9E68CE9-D798-4244-BBC3-C4355DCCFFCB}" type="parTrans" cxnId="{5E8B8B0D-BF19-4FF7-A22A-B8472F4FCA0B}">
      <dgm:prSet/>
      <dgm:spPr/>
      <dgm:t>
        <a:bodyPr/>
        <a:lstStyle/>
        <a:p>
          <a:endParaRPr lang="en-US"/>
        </a:p>
      </dgm:t>
    </dgm:pt>
    <dgm:pt modelId="{7274B92B-D3E7-4A66-9120-CB3A23269A4F}" type="sibTrans" cxnId="{5E8B8B0D-BF19-4FF7-A22A-B8472F4FCA0B}">
      <dgm:prSet/>
      <dgm:spPr/>
      <dgm:t>
        <a:bodyPr/>
        <a:lstStyle/>
        <a:p>
          <a:endParaRPr lang="en-US"/>
        </a:p>
      </dgm:t>
    </dgm:pt>
    <dgm:pt modelId="{658CB31F-E24B-4B2B-B332-CE48D0EB550E}">
      <dgm:prSet/>
      <dgm:spPr/>
      <dgm:t>
        <a:bodyPr/>
        <a:lstStyle/>
        <a:p>
          <a:pPr>
            <a:lnSpc>
              <a:spcPct val="100000"/>
            </a:lnSpc>
          </a:pPr>
          <a:r>
            <a:rPr lang="en-US" b="0" i="0" dirty="0"/>
            <a:t>Hypervisors emulate available resources so that guest machines can use them. No matter what operating system boots up on a virtual machine, it will think that actual physical hardware is at its disposal.</a:t>
          </a:r>
          <a:r>
            <a:rPr lang="en-US" dirty="0"/>
            <a:t>.</a:t>
          </a:r>
        </a:p>
      </dgm:t>
    </dgm:pt>
    <dgm:pt modelId="{441BC659-C221-4119-B114-0D3F3BC377F7}" type="parTrans" cxnId="{8CB11CB5-74A7-4658-A9DF-E1690DEBA08E}">
      <dgm:prSet/>
      <dgm:spPr/>
      <dgm:t>
        <a:bodyPr/>
        <a:lstStyle/>
        <a:p>
          <a:endParaRPr lang="en-US"/>
        </a:p>
      </dgm:t>
    </dgm:pt>
    <dgm:pt modelId="{ED018CE1-079C-4A3E-AAFB-604FE91A0EF1}" type="sibTrans" cxnId="{8CB11CB5-74A7-4658-A9DF-E1690DEBA08E}">
      <dgm:prSet/>
      <dgm:spPr/>
      <dgm:t>
        <a:bodyPr/>
        <a:lstStyle/>
        <a:p>
          <a:endParaRPr lang="en-US"/>
        </a:p>
      </dgm:t>
    </dgm:pt>
    <dgm:pt modelId="{94C825BB-0B95-419F-8E23-1AE1C043E2FF}">
      <dgm:prSet/>
      <dgm:spPr/>
      <dgm:t>
        <a:bodyPr/>
        <a:lstStyle/>
        <a:p>
          <a:pPr>
            <a:lnSpc>
              <a:spcPct val="100000"/>
            </a:lnSpc>
          </a:pPr>
          <a:r>
            <a:rPr lang="en-US" b="0" i="0" dirty="0"/>
            <a:t>From a VM's standpoint, there is no difference between the physical and virtualized environment. Guest machines do not know that the hypervisor created them in a virtual environment or that they share available computing power.</a:t>
          </a:r>
          <a:endParaRPr lang="en-US" dirty="0"/>
        </a:p>
      </dgm:t>
    </dgm:pt>
    <dgm:pt modelId="{3240F87F-FA5C-4186-9624-240ADED7CD38}" type="parTrans" cxnId="{343D7721-B204-4301-990C-8B4D83866EB2}">
      <dgm:prSet/>
      <dgm:spPr/>
      <dgm:t>
        <a:bodyPr/>
        <a:lstStyle/>
        <a:p>
          <a:endParaRPr lang="en-US"/>
        </a:p>
      </dgm:t>
    </dgm:pt>
    <dgm:pt modelId="{FC6B4035-7E52-4E77-B6BB-C837FDAA1FCE}" type="sibTrans" cxnId="{343D7721-B204-4301-990C-8B4D83866EB2}">
      <dgm:prSet/>
      <dgm:spPr/>
      <dgm:t>
        <a:bodyPr/>
        <a:lstStyle/>
        <a:p>
          <a:endParaRPr lang="en-US"/>
        </a:p>
      </dgm:t>
    </dgm:pt>
    <dgm:pt modelId="{ADABA021-0608-4AE9-B4DC-51A75F36824B}" type="pres">
      <dgm:prSet presAssocID="{8F14AEEB-38FB-4BF4-ACB7-54A9376AE4BF}" presName="vert0" presStyleCnt="0">
        <dgm:presLayoutVars>
          <dgm:dir/>
          <dgm:animOne val="branch"/>
          <dgm:animLvl val="lvl"/>
        </dgm:presLayoutVars>
      </dgm:prSet>
      <dgm:spPr/>
    </dgm:pt>
    <dgm:pt modelId="{BE60CD02-857F-4999-9351-20866BA20DDA}" type="pres">
      <dgm:prSet presAssocID="{983234D3-AEF3-4EAF-9424-EE648509EEC1}" presName="thickLine" presStyleLbl="alignNode1" presStyleIdx="0" presStyleCnt="4"/>
      <dgm:spPr/>
    </dgm:pt>
    <dgm:pt modelId="{5EEDE78C-DD40-4B34-9815-3E761A63F04E}" type="pres">
      <dgm:prSet presAssocID="{983234D3-AEF3-4EAF-9424-EE648509EEC1}" presName="horz1" presStyleCnt="0"/>
      <dgm:spPr/>
    </dgm:pt>
    <dgm:pt modelId="{219F5432-2662-4CBA-A828-DB8C2F6DB625}" type="pres">
      <dgm:prSet presAssocID="{983234D3-AEF3-4EAF-9424-EE648509EEC1}" presName="tx1" presStyleLbl="revTx" presStyleIdx="0" presStyleCnt="4"/>
      <dgm:spPr/>
    </dgm:pt>
    <dgm:pt modelId="{8FB79067-B537-48DE-AF5B-784E87CC8D77}" type="pres">
      <dgm:prSet presAssocID="{983234D3-AEF3-4EAF-9424-EE648509EEC1}" presName="vert1" presStyleCnt="0"/>
      <dgm:spPr/>
    </dgm:pt>
    <dgm:pt modelId="{04A9D655-A8D0-4952-98A2-CD9429C19DDC}" type="pres">
      <dgm:prSet presAssocID="{65D07281-56E4-4248-8F03-E178BC09954B}" presName="thickLine" presStyleLbl="alignNode1" presStyleIdx="1" presStyleCnt="4"/>
      <dgm:spPr/>
    </dgm:pt>
    <dgm:pt modelId="{7FCBFD7B-AD89-4E46-9481-E1EF2F28212F}" type="pres">
      <dgm:prSet presAssocID="{65D07281-56E4-4248-8F03-E178BC09954B}" presName="horz1" presStyleCnt="0"/>
      <dgm:spPr/>
    </dgm:pt>
    <dgm:pt modelId="{AEED1BD6-8699-498A-BCC9-BA6AA31B630B}" type="pres">
      <dgm:prSet presAssocID="{65D07281-56E4-4248-8F03-E178BC09954B}" presName="tx1" presStyleLbl="revTx" presStyleIdx="1" presStyleCnt="4"/>
      <dgm:spPr/>
    </dgm:pt>
    <dgm:pt modelId="{D55A92AC-2600-427D-8244-87825C7FF6C3}" type="pres">
      <dgm:prSet presAssocID="{65D07281-56E4-4248-8F03-E178BC09954B}" presName="vert1" presStyleCnt="0"/>
      <dgm:spPr/>
    </dgm:pt>
    <dgm:pt modelId="{E711E691-39BB-4200-BB1C-EE2CBB794096}" type="pres">
      <dgm:prSet presAssocID="{658CB31F-E24B-4B2B-B332-CE48D0EB550E}" presName="thickLine" presStyleLbl="alignNode1" presStyleIdx="2" presStyleCnt="4"/>
      <dgm:spPr/>
    </dgm:pt>
    <dgm:pt modelId="{CBB4B4A5-A35C-4547-8E3A-C4FE7173328B}" type="pres">
      <dgm:prSet presAssocID="{658CB31F-E24B-4B2B-B332-CE48D0EB550E}" presName="horz1" presStyleCnt="0"/>
      <dgm:spPr/>
    </dgm:pt>
    <dgm:pt modelId="{FA723780-04F2-47CD-99F8-554CDE8FE3ED}" type="pres">
      <dgm:prSet presAssocID="{658CB31F-E24B-4B2B-B332-CE48D0EB550E}" presName="tx1" presStyleLbl="revTx" presStyleIdx="2" presStyleCnt="4"/>
      <dgm:spPr/>
    </dgm:pt>
    <dgm:pt modelId="{3A3E2F30-1796-4B24-8828-4740F71CAA5C}" type="pres">
      <dgm:prSet presAssocID="{658CB31F-E24B-4B2B-B332-CE48D0EB550E}" presName="vert1" presStyleCnt="0"/>
      <dgm:spPr/>
    </dgm:pt>
    <dgm:pt modelId="{44DF8B99-898F-4DA8-AFF2-E7EC630CBBCA}" type="pres">
      <dgm:prSet presAssocID="{94C825BB-0B95-419F-8E23-1AE1C043E2FF}" presName="thickLine" presStyleLbl="alignNode1" presStyleIdx="3" presStyleCnt="4"/>
      <dgm:spPr/>
    </dgm:pt>
    <dgm:pt modelId="{C006CF93-CB95-4C4F-9AA7-19B83C8AC383}" type="pres">
      <dgm:prSet presAssocID="{94C825BB-0B95-419F-8E23-1AE1C043E2FF}" presName="horz1" presStyleCnt="0"/>
      <dgm:spPr/>
    </dgm:pt>
    <dgm:pt modelId="{6C92B6BC-7E63-413F-932D-C77DBA7F9778}" type="pres">
      <dgm:prSet presAssocID="{94C825BB-0B95-419F-8E23-1AE1C043E2FF}" presName="tx1" presStyleLbl="revTx" presStyleIdx="3" presStyleCnt="4"/>
      <dgm:spPr/>
    </dgm:pt>
    <dgm:pt modelId="{866EEB0C-7853-4AB0-8D9F-DF7C430EFDB7}" type="pres">
      <dgm:prSet presAssocID="{94C825BB-0B95-419F-8E23-1AE1C043E2FF}" presName="vert1" presStyleCnt="0"/>
      <dgm:spPr/>
    </dgm:pt>
  </dgm:ptLst>
  <dgm:cxnLst>
    <dgm:cxn modelId="{DAEB3400-37D2-4025-AADE-74DD8D98363D}" type="presOf" srcId="{8F14AEEB-38FB-4BF4-ACB7-54A9376AE4BF}" destId="{ADABA021-0608-4AE9-B4DC-51A75F36824B}" srcOrd="0" destOrd="0" presId="urn:microsoft.com/office/officeart/2008/layout/LinedList"/>
    <dgm:cxn modelId="{5E8B8B0D-BF19-4FF7-A22A-B8472F4FCA0B}" srcId="{8F14AEEB-38FB-4BF4-ACB7-54A9376AE4BF}" destId="{65D07281-56E4-4248-8F03-E178BC09954B}" srcOrd="1" destOrd="0" parTransId="{E9E68CE9-D798-4244-BBC3-C4355DCCFFCB}" sibTransId="{7274B92B-D3E7-4A66-9120-CB3A23269A4F}"/>
    <dgm:cxn modelId="{343D7721-B204-4301-990C-8B4D83866EB2}" srcId="{8F14AEEB-38FB-4BF4-ACB7-54A9376AE4BF}" destId="{94C825BB-0B95-419F-8E23-1AE1C043E2FF}" srcOrd="3" destOrd="0" parTransId="{3240F87F-FA5C-4186-9624-240ADED7CD38}" sibTransId="{FC6B4035-7E52-4E77-B6BB-C837FDAA1FCE}"/>
    <dgm:cxn modelId="{3BCFE467-820B-402B-9BBA-1CD11FF70321}" srcId="{8F14AEEB-38FB-4BF4-ACB7-54A9376AE4BF}" destId="{983234D3-AEF3-4EAF-9424-EE648509EEC1}" srcOrd="0" destOrd="0" parTransId="{124DA50E-8F7A-4013-9EC0-8ED4894ED3F3}" sibTransId="{D234A785-41D2-455C-85B4-968490054574}"/>
    <dgm:cxn modelId="{A0EAC48B-F12F-4127-BE19-CC25871C6C1B}" type="presOf" srcId="{94C825BB-0B95-419F-8E23-1AE1C043E2FF}" destId="{6C92B6BC-7E63-413F-932D-C77DBA7F9778}" srcOrd="0" destOrd="0" presId="urn:microsoft.com/office/officeart/2008/layout/LinedList"/>
    <dgm:cxn modelId="{10FFC09C-14ED-4759-87B6-BC76BBF02884}" type="presOf" srcId="{65D07281-56E4-4248-8F03-E178BC09954B}" destId="{AEED1BD6-8699-498A-BCC9-BA6AA31B630B}" srcOrd="0" destOrd="0" presId="urn:microsoft.com/office/officeart/2008/layout/LinedList"/>
    <dgm:cxn modelId="{2FC0CDA7-0B4C-40D3-A7BB-E23E211675F0}" type="presOf" srcId="{983234D3-AEF3-4EAF-9424-EE648509EEC1}" destId="{219F5432-2662-4CBA-A828-DB8C2F6DB625}" srcOrd="0" destOrd="0" presId="urn:microsoft.com/office/officeart/2008/layout/LinedList"/>
    <dgm:cxn modelId="{8CB11CB5-74A7-4658-A9DF-E1690DEBA08E}" srcId="{8F14AEEB-38FB-4BF4-ACB7-54A9376AE4BF}" destId="{658CB31F-E24B-4B2B-B332-CE48D0EB550E}" srcOrd="2" destOrd="0" parTransId="{441BC659-C221-4119-B114-0D3F3BC377F7}" sibTransId="{ED018CE1-079C-4A3E-AAFB-604FE91A0EF1}"/>
    <dgm:cxn modelId="{38BB20E3-8B88-4CD1-A7E5-9A7E4D6A4DAB}" type="presOf" srcId="{658CB31F-E24B-4B2B-B332-CE48D0EB550E}" destId="{FA723780-04F2-47CD-99F8-554CDE8FE3ED}" srcOrd="0" destOrd="0" presId="urn:microsoft.com/office/officeart/2008/layout/LinedList"/>
    <dgm:cxn modelId="{23505D5C-164E-4129-9797-3E7686112DD3}" type="presParOf" srcId="{ADABA021-0608-4AE9-B4DC-51A75F36824B}" destId="{BE60CD02-857F-4999-9351-20866BA20DDA}" srcOrd="0" destOrd="0" presId="urn:microsoft.com/office/officeart/2008/layout/LinedList"/>
    <dgm:cxn modelId="{0E77163A-465D-4ADD-8528-CDD6E5E07564}" type="presParOf" srcId="{ADABA021-0608-4AE9-B4DC-51A75F36824B}" destId="{5EEDE78C-DD40-4B34-9815-3E761A63F04E}" srcOrd="1" destOrd="0" presId="urn:microsoft.com/office/officeart/2008/layout/LinedList"/>
    <dgm:cxn modelId="{483AA532-5050-4D51-A232-522FE675DAC8}" type="presParOf" srcId="{5EEDE78C-DD40-4B34-9815-3E761A63F04E}" destId="{219F5432-2662-4CBA-A828-DB8C2F6DB625}" srcOrd="0" destOrd="0" presId="urn:microsoft.com/office/officeart/2008/layout/LinedList"/>
    <dgm:cxn modelId="{670BCCFE-F40B-4178-AE3E-0913DDC2DBDF}" type="presParOf" srcId="{5EEDE78C-DD40-4B34-9815-3E761A63F04E}" destId="{8FB79067-B537-48DE-AF5B-784E87CC8D77}" srcOrd="1" destOrd="0" presId="urn:microsoft.com/office/officeart/2008/layout/LinedList"/>
    <dgm:cxn modelId="{DB8EDD19-AB19-4995-A99F-07A1840E7FC5}" type="presParOf" srcId="{ADABA021-0608-4AE9-B4DC-51A75F36824B}" destId="{04A9D655-A8D0-4952-98A2-CD9429C19DDC}" srcOrd="2" destOrd="0" presId="urn:microsoft.com/office/officeart/2008/layout/LinedList"/>
    <dgm:cxn modelId="{4578CEC7-D961-4F01-AE8A-77F9504D3657}" type="presParOf" srcId="{ADABA021-0608-4AE9-B4DC-51A75F36824B}" destId="{7FCBFD7B-AD89-4E46-9481-E1EF2F28212F}" srcOrd="3" destOrd="0" presId="urn:microsoft.com/office/officeart/2008/layout/LinedList"/>
    <dgm:cxn modelId="{371733D4-3784-440C-8219-DB8DEC830C22}" type="presParOf" srcId="{7FCBFD7B-AD89-4E46-9481-E1EF2F28212F}" destId="{AEED1BD6-8699-498A-BCC9-BA6AA31B630B}" srcOrd="0" destOrd="0" presId="urn:microsoft.com/office/officeart/2008/layout/LinedList"/>
    <dgm:cxn modelId="{44B19D62-D018-41CA-9E08-6DEDED4E00BE}" type="presParOf" srcId="{7FCBFD7B-AD89-4E46-9481-E1EF2F28212F}" destId="{D55A92AC-2600-427D-8244-87825C7FF6C3}" srcOrd="1" destOrd="0" presId="urn:microsoft.com/office/officeart/2008/layout/LinedList"/>
    <dgm:cxn modelId="{F0C6CC75-E426-4780-836B-07C9E6C39DF2}" type="presParOf" srcId="{ADABA021-0608-4AE9-B4DC-51A75F36824B}" destId="{E711E691-39BB-4200-BB1C-EE2CBB794096}" srcOrd="4" destOrd="0" presId="urn:microsoft.com/office/officeart/2008/layout/LinedList"/>
    <dgm:cxn modelId="{B488A9ED-E47E-4D2F-9A0D-EAF093BCDD8D}" type="presParOf" srcId="{ADABA021-0608-4AE9-B4DC-51A75F36824B}" destId="{CBB4B4A5-A35C-4547-8E3A-C4FE7173328B}" srcOrd="5" destOrd="0" presId="urn:microsoft.com/office/officeart/2008/layout/LinedList"/>
    <dgm:cxn modelId="{68184148-932D-44D5-931F-44E53F2EA5A5}" type="presParOf" srcId="{CBB4B4A5-A35C-4547-8E3A-C4FE7173328B}" destId="{FA723780-04F2-47CD-99F8-554CDE8FE3ED}" srcOrd="0" destOrd="0" presId="urn:microsoft.com/office/officeart/2008/layout/LinedList"/>
    <dgm:cxn modelId="{4C908347-5D93-4E31-AAA4-D5F2A56B70D9}" type="presParOf" srcId="{CBB4B4A5-A35C-4547-8E3A-C4FE7173328B}" destId="{3A3E2F30-1796-4B24-8828-4740F71CAA5C}" srcOrd="1" destOrd="0" presId="urn:microsoft.com/office/officeart/2008/layout/LinedList"/>
    <dgm:cxn modelId="{5BED4231-394C-435A-89F5-9BE0FE695FC3}" type="presParOf" srcId="{ADABA021-0608-4AE9-B4DC-51A75F36824B}" destId="{44DF8B99-898F-4DA8-AFF2-E7EC630CBBCA}" srcOrd="6" destOrd="0" presId="urn:microsoft.com/office/officeart/2008/layout/LinedList"/>
    <dgm:cxn modelId="{78065117-6EA9-416C-81F2-0D0DEDAEF285}" type="presParOf" srcId="{ADABA021-0608-4AE9-B4DC-51A75F36824B}" destId="{C006CF93-CB95-4C4F-9AA7-19B83C8AC383}" srcOrd="7" destOrd="0" presId="urn:microsoft.com/office/officeart/2008/layout/LinedList"/>
    <dgm:cxn modelId="{FFC65D4F-6C9A-4A35-83AB-4652BED2D86B}" type="presParOf" srcId="{C006CF93-CB95-4C4F-9AA7-19B83C8AC383}" destId="{6C92B6BC-7E63-413F-932D-C77DBA7F9778}" srcOrd="0" destOrd="0" presId="urn:microsoft.com/office/officeart/2008/layout/LinedList"/>
    <dgm:cxn modelId="{6D1A29E2-9C7E-47CA-95B1-10E67E4457D1}" type="presParOf" srcId="{C006CF93-CB95-4C4F-9AA7-19B83C8AC383}" destId="{866EEB0C-7853-4AB0-8D9F-DF7C430EFDB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451B-857C-4FF4-B501-26BB812D171D}"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CD921B80-FED9-4FF5-BC99-2D3B292A2BE5}">
      <dgm:prSet/>
      <dgm:spPr/>
      <dgm:t>
        <a:bodyPr/>
        <a:lstStyle/>
        <a:p>
          <a:r>
            <a:rPr lang="en-US" b="1" i="0"/>
            <a:t>Why Use a Hypervisor?</a:t>
          </a:r>
          <a:endParaRPr lang="en-US"/>
        </a:p>
      </dgm:t>
    </dgm:pt>
    <dgm:pt modelId="{11A4DE57-99ED-4D43-887F-3892B3CE3686}" type="parTrans" cxnId="{B195E5B1-EEB0-41FC-B50D-D46706CC34EC}">
      <dgm:prSet/>
      <dgm:spPr/>
      <dgm:t>
        <a:bodyPr/>
        <a:lstStyle/>
        <a:p>
          <a:endParaRPr lang="en-US"/>
        </a:p>
      </dgm:t>
    </dgm:pt>
    <dgm:pt modelId="{233E01D5-7B3D-485C-8D16-C22C852D4C1E}" type="sibTrans" cxnId="{B195E5B1-EEB0-41FC-B50D-D46706CC34EC}">
      <dgm:prSet/>
      <dgm:spPr/>
      <dgm:t>
        <a:bodyPr/>
        <a:lstStyle/>
        <a:p>
          <a:endParaRPr lang="en-US"/>
        </a:p>
      </dgm:t>
    </dgm:pt>
    <dgm:pt modelId="{09190E27-ED0E-4066-8AE1-FEBF961345D7}">
      <dgm:prSet/>
      <dgm:spPr/>
      <dgm:t>
        <a:bodyPr/>
        <a:lstStyle/>
        <a:p>
          <a:r>
            <a:rPr lang="en-US" b="1" i="0" dirty="0"/>
            <a:t>VM’s can run as individual PC or computing resource.</a:t>
          </a:r>
          <a:endParaRPr lang="en-US" b="1" dirty="0"/>
        </a:p>
      </dgm:t>
    </dgm:pt>
    <dgm:pt modelId="{C7413506-0625-4831-ACF6-9659BFCEADC2}" type="parTrans" cxnId="{785324FF-D3E8-40D7-8734-02B7007AFF96}">
      <dgm:prSet/>
      <dgm:spPr/>
      <dgm:t>
        <a:bodyPr/>
        <a:lstStyle/>
        <a:p>
          <a:endParaRPr lang="en-US"/>
        </a:p>
      </dgm:t>
    </dgm:pt>
    <dgm:pt modelId="{2C823188-5919-40EA-91F6-6EE980AF5340}" type="sibTrans" cxnId="{785324FF-D3E8-40D7-8734-02B7007AFF96}">
      <dgm:prSet/>
      <dgm:spPr/>
      <dgm:t>
        <a:bodyPr/>
        <a:lstStyle/>
        <a:p>
          <a:endParaRPr lang="en-US"/>
        </a:p>
      </dgm:t>
    </dgm:pt>
    <dgm:pt modelId="{D2184CAC-FC64-4B38-B904-BE6C1DE29807}">
      <dgm:prSet/>
      <dgm:spPr/>
      <dgm:t>
        <a:bodyPr/>
        <a:lstStyle/>
        <a:p>
          <a:r>
            <a:rPr lang="en-US" b="1" i="0" dirty="0"/>
            <a:t>Enable to create a larger resource pool</a:t>
          </a:r>
          <a:endParaRPr lang="en-US" b="1" dirty="0"/>
        </a:p>
      </dgm:t>
    </dgm:pt>
    <dgm:pt modelId="{022A3D8A-B82F-4425-A974-165E02FBD501}" type="parTrans" cxnId="{C36A0084-7BC1-4EFD-A2E1-FD1ADE3DB1C3}">
      <dgm:prSet/>
      <dgm:spPr/>
      <dgm:t>
        <a:bodyPr/>
        <a:lstStyle/>
        <a:p>
          <a:endParaRPr lang="en-US"/>
        </a:p>
      </dgm:t>
    </dgm:pt>
    <dgm:pt modelId="{6D9F0A81-35A2-4BAA-A02A-5B34D5ABC2BC}" type="sibTrans" cxnId="{C36A0084-7BC1-4EFD-A2E1-FD1ADE3DB1C3}">
      <dgm:prSet/>
      <dgm:spPr/>
      <dgm:t>
        <a:bodyPr/>
        <a:lstStyle/>
        <a:p>
          <a:endParaRPr lang="en-US"/>
        </a:p>
      </dgm:t>
    </dgm:pt>
    <dgm:pt modelId="{61D1E4D8-210B-4F4B-916D-9D1EEF860DA7}">
      <dgm:prSet/>
      <dgm:spPr/>
      <dgm:t>
        <a:bodyPr/>
        <a:lstStyle/>
        <a:p>
          <a:r>
            <a:rPr lang="en-US" b="1" i="0" dirty="0"/>
            <a:t>Maximize utilization of their computing resources</a:t>
          </a:r>
          <a:r>
            <a:rPr lang="en-US" b="0" i="0" dirty="0"/>
            <a:t>. </a:t>
          </a:r>
          <a:endParaRPr lang="en-US" dirty="0"/>
        </a:p>
      </dgm:t>
    </dgm:pt>
    <dgm:pt modelId="{F2B300CF-3121-42C4-824A-DE15925F02CC}" type="parTrans" cxnId="{8851AF4D-C63A-4CB3-9372-1D394B30698D}">
      <dgm:prSet/>
      <dgm:spPr/>
      <dgm:t>
        <a:bodyPr/>
        <a:lstStyle/>
        <a:p>
          <a:endParaRPr lang="en-US"/>
        </a:p>
      </dgm:t>
    </dgm:pt>
    <dgm:pt modelId="{7ADB7E74-8AE7-4A8B-A443-37315D5E27F5}" type="sibTrans" cxnId="{8851AF4D-C63A-4CB3-9372-1D394B30698D}">
      <dgm:prSet/>
      <dgm:spPr/>
      <dgm:t>
        <a:bodyPr/>
        <a:lstStyle/>
        <a:p>
          <a:endParaRPr lang="en-US"/>
        </a:p>
      </dgm:t>
    </dgm:pt>
    <dgm:pt modelId="{D9E048FA-FAC0-4FF1-A411-D8B88FC19A59}">
      <dgm:prSet/>
      <dgm:spPr/>
      <dgm:t>
        <a:bodyPr/>
        <a:lstStyle/>
        <a:p>
          <a:r>
            <a:rPr lang="en-US" b="1" i="0" dirty="0"/>
            <a:t>Provide better IT mobility</a:t>
          </a:r>
          <a:r>
            <a:rPr lang="en-US" b="0" i="0" dirty="0"/>
            <a:t>..</a:t>
          </a:r>
          <a:endParaRPr lang="en-US" dirty="0"/>
        </a:p>
      </dgm:t>
    </dgm:pt>
    <dgm:pt modelId="{807F5DA6-28BA-4F06-B5D6-C9DCD2F6EC86}" type="parTrans" cxnId="{2AE8173C-638D-4CCD-9B07-E91A317A2E25}">
      <dgm:prSet/>
      <dgm:spPr/>
      <dgm:t>
        <a:bodyPr/>
        <a:lstStyle/>
        <a:p>
          <a:endParaRPr lang="en-US"/>
        </a:p>
      </dgm:t>
    </dgm:pt>
    <dgm:pt modelId="{9A12E05F-8F43-49B6-8337-1BE9826B714A}" type="sibTrans" cxnId="{2AE8173C-638D-4CCD-9B07-E91A317A2E25}">
      <dgm:prSet/>
      <dgm:spPr/>
      <dgm:t>
        <a:bodyPr/>
        <a:lstStyle/>
        <a:p>
          <a:endParaRPr lang="en-US"/>
        </a:p>
      </dgm:t>
    </dgm:pt>
    <dgm:pt modelId="{0650CBED-5DE9-4E03-94B9-1ED0B846A44A}" type="pres">
      <dgm:prSet presAssocID="{504B451B-857C-4FF4-B501-26BB812D171D}" presName="compositeShape" presStyleCnt="0">
        <dgm:presLayoutVars>
          <dgm:chMax val="7"/>
          <dgm:dir/>
          <dgm:resizeHandles val="exact"/>
        </dgm:presLayoutVars>
      </dgm:prSet>
      <dgm:spPr/>
    </dgm:pt>
    <dgm:pt modelId="{312000E9-5E0F-4881-A542-A16B6CA7D325}" type="pres">
      <dgm:prSet presAssocID="{504B451B-857C-4FF4-B501-26BB812D171D}" presName="wedge1" presStyleLbl="node1" presStyleIdx="0" presStyleCnt="5"/>
      <dgm:spPr/>
    </dgm:pt>
    <dgm:pt modelId="{970567FC-B681-47B0-A28E-571411ECFC29}" type="pres">
      <dgm:prSet presAssocID="{504B451B-857C-4FF4-B501-26BB812D171D}" presName="dummy1a" presStyleCnt="0"/>
      <dgm:spPr/>
    </dgm:pt>
    <dgm:pt modelId="{25B9A642-A1C0-4C64-8CB4-83A585CFB365}" type="pres">
      <dgm:prSet presAssocID="{504B451B-857C-4FF4-B501-26BB812D171D}" presName="dummy1b" presStyleCnt="0"/>
      <dgm:spPr/>
    </dgm:pt>
    <dgm:pt modelId="{F4713BC0-BC61-4576-92E1-5D073CD18A20}" type="pres">
      <dgm:prSet presAssocID="{504B451B-857C-4FF4-B501-26BB812D171D}" presName="wedge1Tx" presStyleLbl="node1" presStyleIdx="0" presStyleCnt="5">
        <dgm:presLayoutVars>
          <dgm:chMax val="0"/>
          <dgm:chPref val="0"/>
          <dgm:bulletEnabled val="1"/>
        </dgm:presLayoutVars>
      </dgm:prSet>
      <dgm:spPr/>
    </dgm:pt>
    <dgm:pt modelId="{5066E5CA-5BD4-4F4F-8530-2247E42051BD}" type="pres">
      <dgm:prSet presAssocID="{504B451B-857C-4FF4-B501-26BB812D171D}" presName="wedge2" presStyleLbl="node1" presStyleIdx="1" presStyleCnt="5"/>
      <dgm:spPr/>
    </dgm:pt>
    <dgm:pt modelId="{BEF93263-4C30-46EE-891C-F66EE15251C4}" type="pres">
      <dgm:prSet presAssocID="{504B451B-857C-4FF4-B501-26BB812D171D}" presName="dummy2a" presStyleCnt="0"/>
      <dgm:spPr/>
    </dgm:pt>
    <dgm:pt modelId="{F2567FEA-C294-4B5D-B81B-21144CFBD944}" type="pres">
      <dgm:prSet presAssocID="{504B451B-857C-4FF4-B501-26BB812D171D}" presName="dummy2b" presStyleCnt="0"/>
      <dgm:spPr/>
    </dgm:pt>
    <dgm:pt modelId="{1D2E6076-AC6F-4035-95D6-89528A2E98AF}" type="pres">
      <dgm:prSet presAssocID="{504B451B-857C-4FF4-B501-26BB812D171D}" presName="wedge2Tx" presStyleLbl="node1" presStyleIdx="1" presStyleCnt="5">
        <dgm:presLayoutVars>
          <dgm:chMax val="0"/>
          <dgm:chPref val="0"/>
          <dgm:bulletEnabled val="1"/>
        </dgm:presLayoutVars>
      </dgm:prSet>
      <dgm:spPr/>
    </dgm:pt>
    <dgm:pt modelId="{B171D412-3CAE-44BA-9C4F-CAFB3D55F7C0}" type="pres">
      <dgm:prSet presAssocID="{504B451B-857C-4FF4-B501-26BB812D171D}" presName="wedge3" presStyleLbl="node1" presStyleIdx="2" presStyleCnt="5"/>
      <dgm:spPr/>
    </dgm:pt>
    <dgm:pt modelId="{6B3603CF-A0F0-4897-8D56-D5CF132894D5}" type="pres">
      <dgm:prSet presAssocID="{504B451B-857C-4FF4-B501-26BB812D171D}" presName="dummy3a" presStyleCnt="0"/>
      <dgm:spPr/>
    </dgm:pt>
    <dgm:pt modelId="{20A6E4A0-444A-4010-86F4-6DFCE666906C}" type="pres">
      <dgm:prSet presAssocID="{504B451B-857C-4FF4-B501-26BB812D171D}" presName="dummy3b" presStyleCnt="0"/>
      <dgm:spPr/>
    </dgm:pt>
    <dgm:pt modelId="{4583A312-FAEF-452E-93EF-00BF1519D78E}" type="pres">
      <dgm:prSet presAssocID="{504B451B-857C-4FF4-B501-26BB812D171D}" presName="wedge3Tx" presStyleLbl="node1" presStyleIdx="2" presStyleCnt="5">
        <dgm:presLayoutVars>
          <dgm:chMax val="0"/>
          <dgm:chPref val="0"/>
          <dgm:bulletEnabled val="1"/>
        </dgm:presLayoutVars>
      </dgm:prSet>
      <dgm:spPr/>
    </dgm:pt>
    <dgm:pt modelId="{DA6DF84A-0622-4D27-95BB-ABBDF5AA5CA8}" type="pres">
      <dgm:prSet presAssocID="{504B451B-857C-4FF4-B501-26BB812D171D}" presName="wedge4" presStyleLbl="node1" presStyleIdx="3" presStyleCnt="5"/>
      <dgm:spPr/>
    </dgm:pt>
    <dgm:pt modelId="{34AE8C85-84D7-47CD-9BE0-181DC9DD4FE2}" type="pres">
      <dgm:prSet presAssocID="{504B451B-857C-4FF4-B501-26BB812D171D}" presName="dummy4a" presStyleCnt="0"/>
      <dgm:spPr/>
    </dgm:pt>
    <dgm:pt modelId="{EFB3DB9D-355D-4ED9-9463-CD9D1192EDB6}" type="pres">
      <dgm:prSet presAssocID="{504B451B-857C-4FF4-B501-26BB812D171D}" presName="dummy4b" presStyleCnt="0"/>
      <dgm:spPr/>
    </dgm:pt>
    <dgm:pt modelId="{192A908F-1D72-49F1-ACDE-24479BBE4968}" type="pres">
      <dgm:prSet presAssocID="{504B451B-857C-4FF4-B501-26BB812D171D}" presName="wedge4Tx" presStyleLbl="node1" presStyleIdx="3" presStyleCnt="5">
        <dgm:presLayoutVars>
          <dgm:chMax val="0"/>
          <dgm:chPref val="0"/>
          <dgm:bulletEnabled val="1"/>
        </dgm:presLayoutVars>
      </dgm:prSet>
      <dgm:spPr/>
    </dgm:pt>
    <dgm:pt modelId="{19DB4719-1131-447D-A8A7-049865100A39}" type="pres">
      <dgm:prSet presAssocID="{504B451B-857C-4FF4-B501-26BB812D171D}" presName="wedge5" presStyleLbl="node1" presStyleIdx="4" presStyleCnt="5"/>
      <dgm:spPr/>
    </dgm:pt>
    <dgm:pt modelId="{336D58E5-DA17-4BCB-B157-04FE61BED211}" type="pres">
      <dgm:prSet presAssocID="{504B451B-857C-4FF4-B501-26BB812D171D}" presName="dummy5a" presStyleCnt="0"/>
      <dgm:spPr/>
    </dgm:pt>
    <dgm:pt modelId="{57CF83AF-7F51-4F4E-8E1D-B5AD3C02FE52}" type="pres">
      <dgm:prSet presAssocID="{504B451B-857C-4FF4-B501-26BB812D171D}" presName="dummy5b" presStyleCnt="0"/>
      <dgm:spPr/>
    </dgm:pt>
    <dgm:pt modelId="{53D7B736-F407-43B0-B842-464A8F7E3F95}" type="pres">
      <dgm:prSet presAssocID="{504B451B-857C-4FF4-B501-26BB812D171D}" presName="wedge5Tx" presStyleLbl="node1" presStyleIdx="4" presStyleCnt="5">
        <dgm:presLayoutVars>
          <dgm:chMax val="0"/>
          <dgm:chPref val="0"/>
          <dgm:bulletEnabled val="1"/>
        </dgm:presLayoutVars>
      </dgm:prSet>
      <dgm:spPr/>
    </dgm:pt>
    <dgm:pt modelId="{140F2476-7E19-4480-8A15-773624233374}" type="pres">
      <dgm:prSet presAssocID="{233E01D5-7B3D-485C-8D16-C22C852D4C1E}" presName="arrowWedge1" presStyleLbl="fgSibTrans2D1" presStyleIdx="0" presStyleCnt="5"/>
      <dgm:spPr/>
    </dgm:pt>
    <dgm:pt modelId="{A19055E1-5031-4ADD-8015-4327668D6453}" type="pres">
      <dgm:prSet presAssocID="{2C823188-5919-40EA-91F6-6EE980AF5340}" presName="arrowWedge2" presStyleLbl="fgSibTrans2D1" presStyleIdx="1" presStyleCnt="5"/>
      <dgm:spPr/>
    </dgm:pt>
    <dgm:pt modelId="{67EDF055-6F3F-40CD-8816-8B51216A0FA1}" type="pres">
      <dgm:prSet presAssocID="{6D9F0A81-35A2-4BAA-A02A-5B34D5ABC2BC}" presName="arrowWedge3" presStyleLbl="fgSibTrans2D1" presStyleIdx="2" presStyleCnt="5"/>
      <dgm:spPr/>
    </dgm:pt>
    <dgm:pt modelId="{058CA844-B63A-4BED-8F39-68C33F14BC6A}" type="pres">
      <dgm:prSet presAssocID="{7ADB7E74-8AE7-4A8B-A443-37315D5E27F5}" presName="arrowWedge4" presStyleLbl="fgSibTrans2D1" presStyleIdx="3" presStyleCnt="5"/>
      <dgm:spPr/>
    </dgm:pt>
    <dgm:pt modelId="{475F1181-739E-42AB-AA2B-BD18F2DEBCAF}" type="pres">
      <dgm:prSet presAssocID="{9A12E05F-8F43-49B6-8337-1BE9826B714A}" presName="arrowWedge5" presStyleLbl="fgSibTrans2D1" presStyleIdx="4" presStyleCnt="5"/>
      <dgm:spPr/>
    </dgm:pt>
  </dgm:ptLst>
  <dgm:cxnLst>
    <dgm:cxn modelId="{4980EF01-450C-46FE-B7D5-75D7A1515524}" type="presOf" srcId="{D2184CAC-FC64-4B38-B904-BE6C1DE29807}" destId="{4583A312-FAEF-452E-93EF-00BF1519D78E}" srcOrd="1" destOrd="0" presId="urn:microsoft.com/office/officeart/2005/8/layout/cycle8"/>
    <dgm:cxn modelId="{CBAA6B3A-CE90-4A5A-9783-71DF725F0A2C}" type="presOf" srcId="{61D1E4D8-210B-4F4B-916D-9D1EEF860DA7}" destId="{DA6DF84A-0622-4D27-95BB-ABBDF5AA5CA8}" srcOrd="0" destOrd="0" presId="urn:microsoft.com/office/officeart/2005/8/layout/cycle8"/>
    <dgm:cxn modelId="{2AE8173C-638D-4CCD-9B07-E91A317A2E25}" srcId="{504B451B-857C-4FF4-B501-26BB812D171D}" destId="{D9E048FA-FAC0-4FF1-A411-D8B88FC19A59}" srcOrd="4" destOrd="0" parTransId="{807F5DA6-28BA-4F06-B5D6-C9DCD2F6EC86}" sibTransId="{9A12E05F-8F43-49B6-8337-1BE9826B714A}"/>
    <dgm:cxn modelId="{08A72941-5549-48E4-978E-F5B4E19F57F8}" type="presOf" srcId="{CD921B80-FED9-4FF5-BC99-2D3B292A2BE5}" destId="{F4713BC0-BC61-4576-92E1-5D073CD18A20}" srcOrd="1" destOrd="0" presId="urn:microsoft.com/office/officeart/2005/8/layout/cycle8"/>
    <dgm:cxn modelId="{8851AF4D-C63A-4CB3-9372-1D394B30698D}" srcId="{504B451B-857C-4FF4-B501-26BB812D171D}" destId="{61D1E4D8-210B-4F4B-916D-9D1EEF860DA7}" srcOrd="3" destOrd="0" parTransId="{F2B300CF-3121-42C4-824A-DE15925F02CC}" sibTransId="{7ADB7E74-8AE7-4A8B-A443-37315D5E27F5}"/>
    <dgm:cxn modelId="{BD1EBA6E-3BCA-4030-8C6F-40FDD730D19D}" type="presOf" srcId="{D2184CAC-FC64-4B38-B904-BE6C1DE29807}" destId="{B171D412-3CAE-44BA-9C4F-CAFB3D55F7C0}" srcOrd="0" destOrd="0" presId="urn:microsoft.com/office/officeart/2005/8/layout/cycle8"/>
    <dgm:cxn modelId="{9CEE206F-607D-4604-8EB6-BFC539B2C259}" type="presOf" srcId="{504B451B-857C-4FF4-B501-26BB812D171D}" destId="{0650CBED-5DE9-4E03-94B9-1ED0B846A44A}" srcOrd="0" destOrd="0" presId="urn:microsoft.com/office/officeart/2005/8/layout/cycle8"/>
    <dgm:cxn modelId="{2BCCD34F-E2F4-415F-A3E9-EA8298BC97EB}" type="presOf" srcId="{09190E27-ED0E-4066-8AE1-FEBF961345D7}" destId="{5066E5CA-5BD4-4F4F-8530-2247E42051BD}" srcOrd="0" destOrd="0" presId="urn:microsoft.com/office/officeart/2005/8/layout/cycle8"/>
    <dgm:cxn modelId="{729D7A7A-CD59-45E6-815C-57F34337CF24}" type="presOf" srcId="{D9E048FA-FAC0-4FF1-A411-D8B88FC19A59}" destId="{53D7B736-F407-43B0-B842-464A8F7E3F95}" srcOrd="1" destOrd="0" presId="urn:microsoft.com/office/officeart/2005/8/layout/cycle8"/>
    <dgm:cxn modelId="{C36A0084-7BC1-4EFD-A2E1-FD1ADE3DB1C3}" srcId="{504B451B-857C-4FF4-B501-26BB812D171D}" destId="{D2184CAC-FC64-4B38-B904-BE6C1DE29807}" srcOrd="2" destOrd="0" parTransId="{022A3D8A-B82F-4425-A974-165E02FBD501}" sibTransId="{6D9F0A81-35A2-4BAA-A02A-5B34D5ABC2BC}"/>
    <dgm:cxn modelId="{623D9288-AE9B-4A93-9B4E-45E6DF54CC9C}" type="presOf" srcId="{D9E048FA-FAC0-4FF1-A411-D8B88FC19A59}" destId="{19DB4719-1131-447D-A8A7-049865100A39}" srcOrd="0" destOrd="0" presId="urn:microsoft.com/office/officeart/2005/8/layout/cycle8"/>
    <dgm:cxn modelId="{527C0EA4-4CEF-496E-9D12-EEE05FAAD1EF}" type="presOf" srcId="{09190E27-ED0E-4066-8AE1-FEBF961345D7}" destId="{1D2E6076-AC6F-4035-95D6-89528A2E98AF}" srcOrd="1" destOrd="0" presId="urn:microsoft.com/office/officeart/2005/8/layout/cycle8"/>
    <dgm:cxn modelId="{B195E5B1-EEB0-41FC-B50D-D46706CC34EC}" srcId="{504B451B-857C-4FF4-B501-26BB812D171D}" destId="{CD921B80-FED9-4FF5-BC99-2D3B292A2BE5}" srcOrd="0" destOrd="0" parTransId="{11A4DE57-99ED-4D43-887F-3892B3CE3686}" sibTransId="{233E01D5-7B3D-485C-8D16-C22C852D4C1E}"/>
    <dgm:cxn modelId="{3AB9DFD8-F780-481B-B2F7-4D44DBB207C4}" type="presOf" srcId="{CD921B80-FED9-4FF5-BC99-2D3B292A2BE5}" destId="{312000E9-5E0F-4881-A542-A16B6CA7D325}" srcOrd="0" destOrd="0" presId="urn:microsoft.com/office/officeart/2005/8/layout/cycle8"/>
    <dgm:cxn modelId="{60C2D6DC-1745-4F62-BEDE-087AE17A54B5}" type="presOf" srcId="{61D1E4D8-210B-4F4B-916D-9D1EEF860DA7}" destId="{192A908F-1D72-49F1-ACDE-24479BBE4968}" srcOrd="1" destOrd="0" presId="urn:microsoft.com/office/officeart/2005/8/layout/cycle8"/>
    <dgm:cxn modelId="{785324FF-D3E8-40D7-8734-02B7007AFF96}" srcId="{504B451B-857C-4FF4-B501-26BB812D171D}" destId="{09190E27-ED0E-4066-8AE1-FEBF961345D7}" srcOrd="1" destOrd="0" parTransId="{C7413506-0625-4831-ACF6-9659BFCEADC2}" sibTransId="{2C823188-5919-40EA-91F6-6EE980AF5340}"/>
    <dgm:cxn modelId="{0AA6E2A0-6CA8-44DE-8AC1-A2C2330E4DED}" type="presParOf" srcId="{0650CBED-5DE9-4E03-94B9-1ED0B846A44A}" destId="{312000E9-5E0F-4881-A542-A16B6CA7D325}" srcOrd="0" destOrd="0" presId="urn:microsoft.com/office/officeart/2005/8/layout/cycle8"/>
    <dgm:cxn modelId="{81C7D307-A525-4EB4-94F2-62D5A4D02A25}" type="presParOf" srcId="{0650CBED-5DE9-4E03-94B9-1ED0B846A44A}" destId="{970567FC-B681-47B0-A28E-571411ECFC29}" srcOrd="1" destOrd="0" presId="urn:microsoft.com/office/officeart/2005/8/layout/cycle8"/>
    <dgm:cxn modelId="{8A995AC3-2EEF-4187-8D72-1B912C8FDEDC}" type="presParOf" srcId="{0650CBED-5DE9-4E03-94B9-1ED0B846A44A}" destId="{25B9A642-A1C0-4C64-8CB4-83A585CFB365}" srcOrd="2" destOrd="0" presId="urn:microsoft.com/office/officeart/2005/8/layout/cycle8"/>
    <dgm:cxn modelId="{0436373F-A540-45D8-B0DC-28755B1EB7F3}" type="presParOf" srcId="{0650CBED-5DE9-4E03-94B9-1ED0B846A44A}" destId="{F4713BC0-BC61-4576-92E1-5D073CD18A20}" srcOrd="3" destOrd="0" presId="urn:microsoft.com/office/officeart/2005/8/layout/cycle8"/>
    <dgm:cxn modelId="{41B4AF3B-10DA-49B0-8849-C71159BAE277}" type="presParOf" srcId="{0650CBED-5DE9-4E03-94B9-1ED0B846A44A}" destId="{5066E5CA-5BD4-4F4F-8530-2247E42051BD}" srcOrd="4" destOrd="0" presId="urn:microsoft.com/office/officeart/2005/8/layout/cycle8"/>
    <dgm:cxn modelId="{DA0EE63F-FF27-469E-A03F-CE95FCBEF2AD}" type="presParOf" srcId="{0650CBED-5DE9-4E03-94B9-1ED0B846A44A}" destId="{BEF93263-4C30-46EE-891C-F66EE15251C4}" srcOrd="5" destOrd="0" presId="urn:microsoft.com/office/officeart/2005/8/layout/cycle8"/>
    <dgm:cxn modelId="{81C464CD-9A71-404F-9A44-BF30FA0866AE}" type="presParOf" srcId="{0650CBED-5DE9-4E03-94B9-1ED0B846A44A}" destId="{F2567FEA-C294-4B5D-B81B-21144CFBD944}" srcOrd="6" destOrd="0" presId="urn:microsoft.com/office/officeart/2005/8/layout/cycle8"/>
    <dgm:cxn modelId="{1EC4755E-05F7-4C1F-A31C-E880BFCB3844}" type="presParOf" srcId="{0650CBED-5DE9-4E03-94B9-1ED0B846A44A}" destId="{1D2E6076-AC6F-4035-95D6-89528A2E98AF}" srcOrd="7" destOrd="0" presId="urn:microsoft.com/office/officeart/2005/8/layout/cycle8"/>
    <dgm:cxn modelId="{8A94DF17-BBAD-42EB-9334-950EC592C9AC}" type="presParOf" srcId="{0650CBED-5DE9-4E03-94B9-1ED0B846A44A}" destId="{B171D412-3CAE-44BA-9C4F-CAFB3D55F7C0}" srcOrd="8" destOrd="0" presId="urn:microsoft.com/office/officeart/2005/8/layout/cycle8"/>
    <dgm:cxn modelId="{86258BEC-B38F-4B69-ADC4-36DDC51735DF}" type="presParOf" srcId="{0650CBED-5DE9-4E03-94B9-1ED0B846A44A}" destId="{6B3603CF-A0F0-4897-8D56-D5CF132894D5}" srcOrd="9" destOrd="0" presId="urn:microsoft.com/office/officeart/2005/8/layout/cycle8"/>
    <dgm:cxn modelId="{548F3DCD-F48A-4526-BFD9-2CF59ED0F59A}" type="presParOf" srcId="{0650CBED-5DE9-4E03-94B9-1ED0B846A44A}" destId="{20A6E4A0-444A-4010-86F4-6DFCE666906C}" srcOrd="10" destOrd="0" presId="urn:microsoft.com/office/officeart/2005/8/layout/cycle8"/>
    <dgm:cxn modelId="{F64D569D-B9F6-4F29-9AC6-977281D3C6F6}" type="presParOf" srcId="{0650CBED-5DE9-4E03-94B9-1ED0B846A44A}" destId="{4583A312-FAEF-452E-93EF-00BF1519D78E}" srcOrd="11" destOrd="0" presId="urn:microsoft.com/office/officeart/2005/8/layout/cycle8"/>
    <dgm:cxn modelId="{B2C3463B-08BF-4F39-A84E-A5399BF5AD9F}" type="presParOf" srcId="{0650CBED-5DE9-4E03-94B9-1ED0B846A44A}" destId="{DA6DF84A-0622-4D27-95BB-ABBDF5AA5CA8}" srcOrd="12" destOrd="0" presId="urn:microsoft.com/office/officeart/2005/8/layout/cycle8"/>
    <dgm:cxn modelId="{FA42D385-7054-4D23-AF14-795903158E62}" type="presParOf" srcId="{0650CBED-5DE9-4E03-94B9-1ED0B846A44A}" destId="{34AE8C85-84D7-47CD-9BE0-181DC9DD4FE2}" srcOrd="13" destOrd="0" presId="urn:microsoft.com/office/officeart/2005/8/layout/cycle8"/>
    <dgm:cxn modelId="{3953897C-6663-4A11-A9B9-A1BAD83278CF}" type="presParOf" srcId="{0650CBED-5DE9-4E03-94B9-1ED0B846A44A}" destId="{EFB3DB9D-355D-4ED9-9463-CD9D1192EDB6}" srcOrd="14" destOrd="0" presId="urn:microsoft.com/office/officeart/2005/8/layout/cycle8"/>
    <dgm:cxn modelId="{DDFCB927-6684-4977-B91A-532A2C277FE5}" type="presParOf" srcId="{0650CBED-5DE9-4E03-94B9-1ED0B846A44A}" destId="{192A908F-1D72-49F1-ACDE-24479BBE4968}" srcOrd="15" destOrd="0" presId="urn:microsoft.com/office/officeart/2005/8/layout/cycle8"/>
    <dgm:cxn modelId="{042647A2-03AB-4262-9BA9-AF8173AD66E9}" type="presParOf" srcId="{0650CBED-5DE9-4E03-94B9-1ED0B846A44A}" destId="{19DB4719-1131-447D-A8A7-049865100A39}" srcOrd="16" destOrd="0" presId="urn:microsoft.com/office/officeart/2005/8/layout/cycle8"/>
    <dgm:cxn modelId="{46D7D02D-BEA7-47BC-B83B-34CE712EA14B}" type="presParOf" srcId="{0650CBED-5DE9-4E03-94B9-1ED0B846A44A}" destId="{336D58E5-DA17-4BCB-B157-04FE61BED211}" srcOrd="17" destOrd="0" presId="urn:microsoft.com/office/officeart/2005/8/layout/cycle8"/>
    <dgm:cxn modelId="{136C5E19-CD87-455E-97E3-9ABD0E4D02F4}" type="presParOf" srcId="{0650CBED-5DE9-4E03-94B9-1ED0B846A44A}" destId="{57CF83AF-7F51-4F4E-8E1D-B5AD3C02FE52}" srcOrd="18" destOrd="0" presId="urn:microsoft.com/office/officeart/2005/8/layout/cycle8"/>
    <dgm:cxn modelId="{6C222AED-D352-45D0-A525-48776400EC81}" type="presParOf" srcId="{0650CBED-5DE9-4E03-94B9-1ED0B846A44A}" destId="{53D7B736-F407-43B0-B842-464A8F7E3F95}" srcOrd="19" destOrd="0" presId="urn:microsoft.com/office/officeart/2005/8/layout/cycle8"/>
    <dgm:cxn modelId="{8A6AD2EA-FCC1-4A0B-9F2F-4891E647DB04}" type="presParOf" srcId="{0650CBED-5DE9-4E03-94B9-1ED0B846A44A}" destId="{140F2476-7E19-4480-8A15-773624233374}" srcOrd="20" destOrd="0" presId="urn:microsoft.com/office/officeart/2005/8/layout/cycle8"/>
    <dgm:cxn modelId="{C268E638-50B1-4058-AF8F-F6B01DA07DAF}" type="presParOf" srcId="{0650CBED-5DE9-4E03-94B9-1ED0B846A44A}" destId="{A19055E1-5031-4ADD-8015-4327668D6453}" srcOrd="21" destOrd="0" presId="urn:microsoft.com/office/officeart/2005/8/layout/cycle8"/>
    <dgm:cxn modelId="{E786FE15-F2A8-4A34-84C7-5DA837956B70}" type="presParOf" srcId="{0650CBED-5DE9-4E03-94B9-1ED0B846A44A}" destId="{67EDF055-6F3F-40CD-8816-8B51216A0FA1}" srcOrd="22" destOrd="0" presId="urn:microsoft.com/office/officeart/2005/8/layout/cycle8"/>
    <dgm:cxn modelId="{35A46F15-9EE3-4D40-B6B2-E272CA71EEB8}" type="presParOf" srcId="{0650CBED-5DE9-4E03-94B9-1ED0B846A44A}" destId="{058CA844-B63A-4BED-8F39-68C33F14BC6A}" srcOrd="23" destOrd="0" presId="urn:microsoft.com/office/officeart/2005/8/layout/cycle8"/>
    <dgm:cxn modelId="{F8E68BAA-DAE8-40A1-ABFA-AF356D3D3EB5}" type="presParOf" srcId="{0650CBED-5DE9-4E03-94B9-1ED0B846A44A}" destId="{475F1181-739E-42AB-AA2B-BD18F2DEBCAF}" srcOrd="2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C13B8F-3D83-4BF0-9749-76E3474C73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8FECB77-1DBC-4C7D-BF86-1B66A0364054}">
      <dgm:prSet/>
      <dgm:spPr/>
      <dgm:t>
        <a:bodyPr/>
        <a:lstStyle/>
        <a:p>
          <a:r>
            <a:rPr lang="en-US" b="0" i="0"/>
            <a:t>1st Generation: Full virtualization (Binary rewriting)​</a:t>
          </a:r>
          <a:endParaRPr lang="en-US"/>
        </a:p>
      </dgm:t>
    </dgm:pt>
    <dgm:pt modelId="{D988ED6E-7DD1-4D11-98E8-03E096779C93}" type="parTrans" cxnId="{87E10FEA-D257-40B3-8ABF-BCD8455AA89C}">
      <dgm:prSet/>
      <dgm:spPr/>
      <dgm:t>
        <a:bodyPr/>
        <a:lstStyle/>
        <a:p>
          <a:endParaRPr lang="en-US"/>
        </a:p>
      </dgm:t>
    </dgm:pt>
    <dgm:pt modelId="{637DE490-7502-4623-A4CA-66B3AE26F4B1}" type="sibTrans" cxnId="{87E10FEA-D257-40B3-8ABF-BCD8455AA89C}">
      <dgm:prSet/>
      <dgm:spPr/>
      <dgm:t>
        <a:bodyPr/>
        <a:lstStyle/>
        <a:p>
          <a:endParaRPr lang="en-US"/>
        </a:p>
      </dgm:t>
    </dgm:pt>
    <dgm:pt modelId="{365416C5-3C44-4839-B906-EDD5B3AA2B79}">
      <dgm:prSet/>
      <dgm:spPr/>
      <dgm:t>
        <a:bodyPr/>
        <a:lstStyle/>
        <a:p>
          <a:r>
            <a:rPr lang="en-US" b="0" i="0"/>
            <a:t>Software Based​</a:t>
          </a:r>
          <a:endParaRPr lang="en-US"/>
        </a:p>
      </dgm:t>
    </dgm:pt>
    <dgm:pt modelId="{EF1E5564-A7E7-4B25-B3E6-C3CE2DD8690F}" type="parTrans" cxnId="{72D30504-8F37-4ED8-A1BE-312DB1940ACE}">
      <dgm:prSet/>
      <dgm:spPr/>
      <dgm:t>
        <a:bodyPr/>
        <a:lstStyle/>
        <a:p>
          <a:endParaRPr lang="en-US"/>
        </a:p>
      </dgm:t>
    </dgm:pt>
    <dgm:pt modelId="{71E6A926-8820-4BB8-949C-5B5A60B942F8}" type="sibTrans" cxnId="{72D30504-8F37-4ED8-A1BE-312DB1940ACE}">
      <dgm:prSet/>
      <dgm:spPr/>
      <dgm:t>
        <a:bodyPr/>
        <a:lstStyle/>
        <a:p>
          <a:endParaRPr lang="en-US"/>
        </a:p>
      </dgm:t>
    </dgm:pt>
    <dgm:pt modelId="{926A21A6-040D-4715-9459-577CE326CDE5}">
      <dgm:prSet/>
      <dgm:spPr/>
      <dgm:t>
        <a:bodyPr/>
        <a:lstStyle/>
        <a:p>
          <a:r>
            <a:rPr lang="en-US" b="0" i="0"/>
            <a:t>VMware and Microsoft​</a:t>
          </a:r>
          <a:endParaRPr lang="en-US"/>
        </a:p>
      </dgm:t>
    </dgm:pt>
    <dgm:pt modelId="{053B7D56-7F0F-4087-ACE8-A364F88C3EA9}" type="parTrans" cxnId="{FB2220DA-85C3-43BC-AD2C-8C10F7FBBD31}">
      <dgm:prSet/>
      <dgm:spPr/>
      <dgm:t>
        <a:bodyPr/>
        <a:lstStyle/>
        <a:p>
          <a:endParaRPr lang="en-US"/>
        </a:p>
      </dgm:t>
    </dgm:pt>
    <dgm:pt modelId="{D5111F00-0E25-4C63-B5DF-F50B199A85D3}" type="sibTrans" cxnId="{FB2220DA-85C3-43BC-AD2C-8C10F7FBBD31}">
      <dgm:prSet/>
      <dgm:spPr/>
      <dgm:t>
        <a:bodyPr/>
        <a:lstStyle/>
        <a:p>
          <a:endParaRPr lang="en-US"/>
        </a:p>
      </dgm:t>
    </dgm:pt>
    <dgm:pt modelId="{79857162-9F5A-4966-8804-05DF435348EC}">
      <dgm:prSet/>
      <dgm:spPr/>
      <dgm:t>
        <a:bodyPr/>
        <a:lstStyle/>
        <a:p>
          <a:r>
            <a:rPr lang="en-US" b="0" i="0"/>
            <a:t>2nd Generation: Para virtualization​</a:t>
          </a:r>
          <a:endParaRPr lang="en-US"/>
        </a:p>
      </dgm:t>
    </dgm:pt>
    <dgm:pt modelId="{3CD55ACC-ECE3-404D-8EBD-08883CAFF911}" type="parTrans" cxnId="{B438F1FF-10FC-4797-81A5-86CCB09F51A0}">
      <dgm:prSet/>
      <dgm:spPr/>
      <dgm:t>
        <a:bodyPr/>
        <a:lstStyle/>
        <a:p>
          <a:endParaRPr lang="en-US"/>
        </a:p>
      </dgm:t>
    </dgm:pt>
    <dgm:pt modelId="{1015974E-6136-46D2-BD7E-B2ABD4004FFA}" type="sibTrans" cxnId="{B438F1FF-10FC-4797-81A5-86CCB09F51A0}">
      <dgm:prSet/>
      <dgm:spPr/>
      <dgm:t>
        <a:bodyPr/>
        <a:lstStyle/>
        <a:p>
          <a:endParaRPr lang="en-US"/>
        </a:p>
      </dgm:t>
    </dgm:pt>
    <dgm:pt modelId="{73F567FA-0508-4E86-90E7-F415960F86AE}">
      <dgm:prSet/>
      <dgm:spPr/>
      <dgm:t>
        <a:bodyPr/>
        <a:lstStyle/>
        <a:p>
          <a:r>
            <a:rPr lang="en-US" b="0" i="0"/>
            <a:t>Cooperative virtualization​</a:t>
          </a:r>
          <a:endParaRPr lang="en-US"/>
        </a:p>
      </dgm:t>
    </dgm:pt>
    <dgm:pt modelId="{7BCA18A7-FF16-45F3-9298-92DA5C8FE923}" type="parTrans" cxnId="{F679EB0C-AD53-45CB-B566-A48A0B3105CD}">
      <dgm:prSet/>
      <dgm:spPr/>
      <dgm:t>
        <a:bodyPr/>
        <a:lstStyle/>
        <a:p>
          <a:endParaRPr lang="en-US"/>
        </a:p>
      </dgm:t>
    </dgm:pt>
    <dgm:pt modelId="{03880C6B-C5F6-49B6-9147-0B4891353D50}" type="sibTrans" cxnId="{F679EB0C-AD53-45CB-B566-A48A0B3105CD}">
      <dgm:prSet/>
      <dgm:spPr/>
      <dgm:t>
        <a:bodyPr/>
        <a:lstStyle/>
        <a:p>
          <a:endParaRPr lang="en-US"/>
        </a:p>
      </dgm:t>
    </dgm:pt>
    <dgm:pt modelId="{B5972309-9DE4-450E-82D1-98B8FF10DF81}">
      <dgm:prSet/>
      <dgm:spPr/>
      <dgm:t>
        <a:bodyPr/>
        <a:lstStyle/>
        <a:p>
          <a:r>
            <a:rPr lang="en-US" b="0" i="0"/>
            <a:t>Modified guest​</a:t>
          </a:r>
          <a:endParaRPr lang="en-US"/>
        </a:p>
      </dgm:t>
    </dgm:pt>
    <dgm:pt modelId="{2CD5C727-5409-4600-A4A1-1A1C895D1F7E}" type="parTrans" cxnId="{8E4C8EBA-3EBE-4862-B8C7-47943C5141E0}">
      <dgm:prSet/>
      <dgm:spPr/>
      <dgm:t>
        <a:bodyPr/>
        <a:lstStyle/>
        <a:p>
          <a:endParaRPr lang="en-US"/>
        </a:p>
      </dgm:t>
    </dgm:pt>
    <dgm:pt modelId="{3FF29DBD-AC0C-4824-87F2-2F5F2771BAE1}" type="sibTrans" cxnId="{8E4C8EBA-3EBE-4862-B8C7-47943C5141E0}">
      <dgm:prSet/>
      <dgm:spPr/>
      <dgm:t>
        <a:bodyPr/>
        <a:lstStyle/>
        <a:p>
          <a:endParaRPr lang="en-US"/>
        </a:p>
      </dgm:t>
    </dgm:pt>
    <dgm:pt modelId="{9B907E16-AA49-4D38-A35E-0672510E10E6}">
      <dgm:prSet/>
      <dgm:spPr/>
      <dgm:t>
        <a:bodyPr/>
        <a:lstStyle/>
        <a:p>
          <a:r>
            <a:rPr lang="en-US" b="0" i="0"/>
            <a:t>VMware, Xen​</a:t>
          </a:r>
          <a:endParaRPr lang="en-US"/>
        </a:p>
      </dgm:t>
    </dgm:pt>
    <dgm:pt modelId="{B1FD2DA6-8987-47D3-B67F-5A91B1B15B8C}" type="parTrans" cxnId="{0A5BF44C-71F9-42F7-A743-4C53D02187FA}">
      <dgm:prSet/>
      <dgm:spPr/>
      <dgm:t>
        <a:bodyPr/>
        <a:lstStyle/>
        <a:p>
          <a:endParaRPr lang="en-US"/>
        </a:p>
      </dgm:t>
    </dgm:pt>
    <dgm:pt modelId="{0E1BBE0E-BA5A-4191-884D-20669315563D}" type="sibTrans" cxnId="{0A5BF44C-71F9-42F7-A743-4C53D02187FA}">
      <dgm:prSet/>
      <dgm:spPr/>
      <dgm:t>
        <a:bodyPr/>
        <a:lstStyle/>
        <a:p>
          <a:endParaRPr lang="en-US"/>
        </a:p>
      </dgm:t>
    </dgm:pt>
    <dgm:pt modelId="{A12AE688-C971-4201-9992-DB506B023591}">
      <dgm:prSet/>
      <dgm:spPr/>
      <dgm:t>
        <a:bodyPr/>
        <a:lstStyle/>
        <a:p>
          <a:r>
            <a:rPr lang="en-US" b="0" i="0"/>
            <a:t>3rd Generation: Silicon-based (Hardware-assisted) virtualization​</a:t>
          </a:r>
          <a:endParaRPr lang="en-US"/>
        </a:p>
      </dgm:t>
    </dgm:pt>
    <dgm:pt modelId="{8CF0D4CE-31C4-4388-95D6-51589D58D513}" type="parTrans" cxnId="{91AA46BE-19F8-4C63-B217-2FB8CC84C8EB}">
      <dgm:prSet/>
      <dgm:spPr/>
      <dgm:t>
        <a:bodyPr/>
        <a:lstStyle/>
        <a:p>
          <a:endParaRPr lang="en-US"/>
        </a:p>
      </dgm:t>
    </dgm:pt>
    <dgm:pt modelId="{15E3498C-6990-499B-A187-8305FD1AD244}" type="sibTrans" cxnId="{91AA46BE-19F8-4C63-B217-2FB8CC84C8EB}">
      <dgm:prSet/>
      <dgm:spPr/>
      <dgm:t>
        <a:bodyPr/>
        <a:lstStyle/>
        <a:p>
          <a:endParaRPr lang="en-US"/>
        </a:p>
      </dgm:t>
    </dgm:pt>
    <dgm:pt modelId="{4EF650A8-74FA-435E-8B99-3B2011C91212}">
      <dgm:prSet/>
      <dgm:spPr/>
      <dgm:t>
        <a:bodyPr/>
        <a:lstStyle/>
        <a:p>
          <a:r>
            <a:rPr lang="en-US" b="0" i="0"/>
            <a:t>Unmodified guest​</a:t>
          </a:r>
          <a:endParaRPr lang="en-US"/>
        </a:p>
      </dgm:t>
    </dgm:pt>
    <dgm:pt modelId="{4495B601-9F29-4B95-9BBE-8552B57B1EC1}" type="parTrans" cxnId="{EABA388E-8079-4273-A98C-E314EF1D75BC}">
      <dgm:prSet/>
      <dgm:spPr/>
      <dgm:t>
        <a:bodyPr/>
        <a:lstStyle/>
        <a:p>
          <a:endParaRPr lang="en-US"/>
        </a:p>
      </dgm:t>
    </dgm:pt>
    <dgm:pt modelId="{FE947151-E61C-43E9-90AD-8813D37B5EDD}" type="sibTrans" cxnId="{EABA388E-8079-4273-A98C-E314EF1D75BC}">
      <dgm:prSet/>
      <dgm:spPr/>
      <dgm:t>
        <a:bodyPr/>
        <a:lstStyle/>
        <a:p>
          <a:endParaRPr lang="en-US"/>
        </a:p>
      </dgm:t>
    </dgm:pt>
    <dgm:pt modelId="{1A0EC2AB-36F8-4B1A-AED0-6401B6900D21}">
      <dgm:prSet/>
      <dgm:spPr/>
      <dgm:t>
        <a:bodyPr/>
        <a:lstStyle/>
        <a:p>
          <a:r>
            <a:rPr lang="en-US" b="0" i="0"/>
            <a:t>VMware and Xen on virtualization-aware hardware platforms​</a:t>
          </a:r>
          <a:endParaRPr lang="en-US"/>
        </a:p>
      </dgm:t>
    </dgm:pt>
    <dgm:pt modelId="{02093FA2-3BA3-4A89-AC22-A7790414ABE3}" type="parTrans" cxnId="{7FCF1F30-A746-49A1-828D-6AF086D43A54}">
      <dgm:prSet/>
      <dgm:spPr/>
      <dgm:t>
        <a:bodyPr/>
        <a:lstStyle/>
        <a:p>
          <a:endParaRPr lang="en-US"/>
        </a:p>
      </dgm:t>
    </dgm:pt>
    <dgm:pt modelId="{4DAABBA0-DBE2-42DC-B8EF-D5207BBDDB77}" type="sibTrans" cxnId="{7FCF1F30-A746-49A1-828D-6AF086D43A54}">
      <dgm:prSet/>
      <dgm:spPr/>
      <dgm:t>
        <a:bodyPr/>
        <a:lstStyle/>
        <a:p>
          <a:endParaRPr lang="en-US"/>
        </a:p>
      </dgm:t>
    </dgm:pt>
    <dgm:pt modelId="{6B7B45E7-3B49-4F11-A2E6-AE29624C9B17}" type="pres">
      <dgm:prSet presAssocID="{3EC13B8F-3D83-4BF0-9749-76E3474C7335}" presName="linear" presStyleCnt="0">
        <dgm:presLayoutVars>
          <dgm:animLvl val="lvl"/>
          <dgm:resizeHandles val="exact"/>
        </dgm:presLayoutVars>
      </dgm:prSet>
      <dgm:spPr/>
    </dgm:pt>
    <dgm:pt modelId="{71648CC4-9461-4879-B748-6D17E9C7AA2A}" type="pres">
      <dgm:prSet presAssocID="{A8FECB77-1DBC-4C7D-BF86-1B66A0364054}" presName="parentText" presStyleLbl="node1" presStyleIdx="0" presStyleCnt="3">
        <dgm:presLayoutVars>
          <dgm:chMax val="0"/>
          <dgm:bulletEnabled val="1"/>
        </dgm:presLayoutVars>
      </dgm:prSet>
      <dgm:spPr/>
    </dgm:pt>
    <dgm:pt modelId="{9A9C2F5C-82D2-44BD-8124-442D963ABB69}" type="pres">
      <dgm:prSet presAssocID="{A8FECB77-1DBC-4C7D-BF86-1B66A0364054}" presName="childText" presStyleLbl="revTx" presStyleIdx="0" presStyleCnt="3">
        <dgm:presLayoutVars>
          <dgm:bulletEnabled val="1"/>
        </dgm:presLayoutVars>
      </dgm:prSet>
      <dgm:spPr/>
    </dgm:pt>
    <dgm:pt modelId="{CEE96726-5637-4322-B83C-5808D150690C}" type="pres">
      <dgm:prSet presAssocID="{79857162-9F5A-4966-8804-05DF435348EC}" presName="parentText" presStyleLbl="node1" presStyleIdx="1" presStyleCnt="3">
        <dgm:presLayoutVars>
          <dgm:chMax val="0"/>
          <dgm:bulletEnabled val="1"/>
        </dgm:presLayoutVars>
      </dgm:prSet>
      <dgm:spPr/>
    </dgm:pt>
    <dgm:pt modelId="{D929439E-C686-43D9-A2FA-8F1BB5418020}" type="pres">
      <dgm:prSet presAssocID="{79857162-9F5A-4966-8804-05DF435348EC}" presName="childText" presStyleLbl="revTx" presStyleIdx="1" presStyleCnt="3">
        <dgm:presLayoutVars>
          <dgm:bulletEnabled val="1"/>
        </dgm:presLayoutVars>
      </dgm:prSet>
      <dgm:spPr/>
    </dgm:pt>
    <dgm:pt modelId="{D3457B47-929A-45F3-A35A-3DA66401FB30}" type="pres">
      <dgm:prSet presAssocID="{A12AE688-C971-4201-9992-DB506B023591}" presName="parentText" presStyleLbl="node1" presStyleIdx="2" presStyleCnt="3">
        <dgm:presLayoutVars>
          <dgm:chMax val="0"/>
          <dgm:bulletEnabled val="1"/>
        </dgm:presLayoutVars>
      </dgm:prSet>
      <dgm:spPr/>
    </dgm:pt>
    <dgm:pt modelId="{49CA5EC2-8385-411D-AEC9-6E3AFDD732DA}" type="pres">
      <dgm:prSet presAssocID="{A12AE688-C971-4201-9992-DB506B023591}" presName="childText" presStyleLbl="revTx" presStyleIdx="2" presStyleCnt="3">
        <dgm:presLayoutVars>
          <dgm:bulletEnabled val="1"/>
        </dgm:presLayoutVars>
      </dgm:prSet>
      <dgm:spPr/>
    </dgm:pt>
  </dgm:ptLst>
  <dgm:cxnLst>
    <dgm:cxn modelId="{72D30504-8F37-4ED8-A1BE-312DB1940ACE}" srcId="{A8FECB77-1DBC-4C7D-BF86-1B66A0364054}" destId="{365416C5-3C44-4839-B906-EDD5B3AA2B79}" srcOrd="0" destOrd="0" parTransId="{EF1E5564-A7E7-4B25-B3E6-C3CE2DD8690F}" sibTransId="{71E6A926-8820-4BB8-949C-5B5A60B942F8}"/>
    <dgm:cxn modelId="{F679EB0C-AD53-45CB-B566-A48A0B3105CD}" srcId="{79857162-9F5A-4966-8804-05DF435348EC}" destId="{73F567FA-0508-4E86-90E7-F415960F86AE}" srcOrd="0" destOrd="0" parTransId="{7BCA18A7-FF16-45F3-9298-92DA5C8FE923}" sibTransId="{03880C6B-C5F6-49B6-9147-0B4891353D50}"/>
    <dgm:cxn modelId="{73DAF70C-9AF6-486E-8955-86E672104D96}" type="presOf" srcId="{3EC13B8F-3D83-4BF0-9749-76E3474C7335}" destId="{6B7B45E7-3B49-4F11-A2E6-AE29624C9B17}" srcOrd="0" destOrd="0" presId="urn:microsoft.com/office/officeart/2005/8/layout/vList2"/>
    <dgm:cxn modelId="{21275F1C-6F0A-43B2-9BD5-EF402D398217}" type="presOf" srcId="{926A21A6-040D-4715-9459-577CE326CDE5}" destId="{9A9C2F5C-82D2-44BD-8124-442D963ABB69}" srcOrd="0" destOrd="1" presId="urn:microsoft.com/office/officeart/2005/8/layout/vList2"/>
    <dgm:cxn modelId="{8D6A701C-A080-487B-BAB1-FB0617014AA9}" type="presOf" srcId="{365416C5-3C44-4839-B906-EDD5B3AA2B79}" destId="{9A9C2F5C-82D2-44BD-8124-442D963ABB69}" srcOrd="0" destOrd="0" presId="urn:microsoft.com/office/officeart/2005/8/layout/vList2"/>
    <dgm:cxn modelId="{7FCF1F30-A746-49A1-828D-6AF086D43A54}" srcId="{A12AE688-C971-4201-9992-DB506B023591}" destId="{1A0EC2AB-36F8-4B1A-AED0-6401B6900D21}" srcOrd="1" destOrd="0" parTransId="{02093FA2-3BA3-4A89-AC22-A7790414ABE3}" sibTransId="{4DAABBA0-DBE2-42DC-B8EF-D5207BBDDB77}"/>
    <dgm:cxn modelId="{9B505333-1CAE-4CF7-B17C-2E6ED2060EC6}" type="presOf" srcId="{79857162-9F5A-4966-8804-05DF435348EC}" destId="{CEE96726-5637-4322-B83C-5808D150690C}" srcOrd="0" destOrd="0" presId="urn:microsoft.com/office/officeart/2005/8/layout/vList2"/>
    <dgm:cxn modelId="{1D963C34-9A16-4B04-83F7-B5817CCD0BF4}" type="presOf" srcId="{A8FECB77-1DBC-4C7D-BF86-1B66A0364054}" destId="{71648CC4-9461-4879-B748-6D17E9C7AA2A}" srcOrd="0" destOrd="0" presId="urn:microsoft.com/office/officeart/2005/8/layout/vList2"/>
    <dgm:cxn modelId="{1073EC6C-B32C-4C6F-94B5-D2428BAE3958}" type="presOf" srcId="{9B907E16-AA49-4D38-A35E-0672510E10E6}" destId="{D929439E-C686-43D9-A2FA-8F1BB5418020}" srcOrd="0" destOrd="2" presId="urn:microsoft.com/office/officeart/2005/8/layout/vList2"/>
    <dgm:cxn modelId="{0A5BF44C-71F9-42F7-A743-4C53D02187FA}" srcId="{79857162-9F5A-4966-8804-05DF435348EC}" destId="{9B907E16-AA49-4D38-A35E-0672510E10E6}" srcOrd="2" destOrd="0" parTransId="{B1FD2DA6-8987-47D3-B67F-5A91B1B15B8C}" sibTransId="{0E1BBE0E-BA5A-4191-884D-20669315563D}"/>
    <dgm:cxn modelId="{EABA388E-8079-4273-A98C-E314EF1D75BC}" srcId="{A12AE688-C971-4201-9992-DB506B023591}" destId="{4EF650A8-74FA-435E-8B99-3B2011C91212}" srcOrd="0" destOrd="0" parTransId="{4495B601-9F29-4B95-9BBE-8552B57B1EC1}" sibTransId="{FE947151-E61C-43E9-90AD-8813D37B5EDD}"/>
    <dgm:cxn modelId="{61858BA4-3CC7-481B-857E-8AC42BF4D876}" type="presOf" srcId="{73F567FA-0508-4E86-90E7-F415960F86AE}" destId="{D929439E-C686-43D9-A2FA-8F1BB5418020}" srcOrd="0" destOrd="0" presId="urn:microsoft.com/office/officeart/2005/8/layout/vList2"/>
    <dgm:cxn modelId="{B11AC3A5-633C-4BF5-BE98-DB0445B4B585}" type="presOf" srcId="{1A0EC2AB-36F8-4B1A-AED0-6401B6900D21}" destId="{49CA5EC2-8385-411D-AEC9-6E3AFDD732DA}" srcOrd="0" destOrd="1" presId="urn:microsoft.com/office/officeart/2005/8/layout/vList2"/>
    <dgm:cxn modelId="{8E4C8EBA-3EBE-4862-B8C7-47943C5141E0}" srcId="{79857162-9F5A-4966-8804-05DF435348EC}" destId="{B5972309-9DE4-450E-82D1-98B8FF10DF81}" srcOrd="1" destOrd="0" parTransId="{2CD5C727-5409-4600-A4A1-1A1C895D1F7E}" sibTransId="{3FF29DBD-AC0C-4824-87F2-2F5F2771BAE1}"/>
    <dgm:cxn modelId="{91AA46BE-19F8-4C63-B217-2FB8CC84C8EB}" srcId="{3EC13B8F-3D83-4BF0-9749-76E3474C7335}" destId="{A12AE688-C971-4201-9992-DB506B023591}" srcOrd="2" destOrd="0" parTransId="{8CF0D4CE-31C4-4388-95D6-51589D58D513}" sibTransId="{15E3498C-6990-499B-A187-8305FD1AD244}"/>
    <dgm:cxn modelId="{74B081C3-9511-4858-ACC1-E628D4403908}" type="presOf" srcId="{4EF650A8-74FA-435E-8B99-3B2011C91212}" destId="{49CA5EC2-8385-411D-AEC9-6E3AFDD732DA}" srcOrd="0" destOrd="0" presId="urn:microsoft.com/office/officeart/2005/8/layout/vList2"/>
    <dgm:cxn modelId="{FB2220DA-85C3-43BC-AD2C-8C10F7FBBD31}" srcId="{A8FECB77-1DBC-4C7D-BF86-1B66A0364054}" destId="{926A21A6-040D-4715-9459-577CE326CDE5}" srcOrd="1" destOrd="0" parTransId="{053B7D56-7F0F-4087-ACE8-A364F88C3EA9}" sibTransId="{D5111F00-0E25-4C63-B5DF-F50B199A85D3}"/>
    <dgm:cxn modelId="{5EDA96E0-B097-4B30-9A11-9D1D858157E1}" type="presOf" srcId="{B5972309-9DE4-450E-82D1-98B8FF10DF81}" destId="{D929439E-C686-43D9-A2FA-8F1BB5418020}" srcOrd="0" destOrd="1" presId="urn:microsoft.com/office/officeart/2005/8/layout/vList2"/>
    <dgm:cxn modelId="{87E10FEA-D257-40B3-8ABF-BCD8455AA89C}" srcId="{3EC13B8F-3D83-4BF0-9749-76E3474C7335}" destId="{A8FECB77-1DBC-4C7D-BF86-1B66A0364054}" srcOrd="0" destOrd="0" parTransId="{D988ED6E-7DD1-4D11-98E8-03E096779C93}" sibTransId="{637DE490-7502-4623-A4CA-66B3AE26F4B1}"/>
    <dgm:cxn modelId="{3512CFF2-3116-469F-9BF5-9CE3CC2463A0}" type="presOf" srcId="{A12AE688-C971-4201-9992-DB506B023591}" destId="{D3457B47-929A-45F3-A35A-3DA66401FB30}" srcOrd="0" destOrd="0" presId="urn:microsoft.com/office/officeart/2005/8/layout/vList2"/>
    <dgm:cxn modelId="{B438F1FF-10FC-4797-81A5-86CCB09F51A0}" srcId="{3EC13B8F-3D83-4BF0-9749-76E3474C7335}" destId="{79857162-9F5A-4966-8804-05DF435348EC}" srcOrd="1" destOrd="0" parTransId="{3CD55ACC-ECE3-404D-8EBD-08883CAFF911}" sibTransId="{1015974E-6136-46D2-BD7E-B2ABD4004FFA}"/>
    <dgm:cxn modelId="{5691B6E5-CFFC-416F-95B3-64C8E632C0EE}" type="presParOf" srcId="{6B7B45E7-3B49-4F11-A2E6-AE29624C9B17}" destId="{71648CC4-9461-4879-B748-6D17E9C7AA2A}" srcOrd="0" destOrd="0" presId="urn:microsoft.com/office/officeart/2005/8/layout/vList2"/>
    <dgm:cxn modelId="{7A89D0A0-EC27-4984-A757-05A43A949DB0}" type="presParOf" srcId="{6B7B45E7-3B49-4F11-A2E6-AE29624C9B17}" destId="{9A9C2F5C-82D2-44BD-8124-442D963ABB69}" srcOrd="1" destOrd="0" presId="urn:microsoft.com/office/officeart/2005/8/layout/vList2"/>
    <dgm:cxn modelId="{302F08DB-DD24-4040-B186-ADF113647328}" type="presParOf" srcId="{6B7B45E7-3B49-4F11-A2E6-AE29624C9B17}" destId="{CEE96726-5637-4322-B83C-5808D150690C}" srcOrd="2" destOrd="0" presId="urn:microsoft.com/office/officeart/2005/8/layout/vList2"/>
    <dgm:cxn modelId="{D3EE4CC2-AECC-4F6F-A230-D9BE1EEA3860}" type="presParOf" srcId="{6B7B45E7-3B49-4F11-A2E6-AE29624C9B17}" destId="{D929439E-C686-43D9-A2FA-8F1BB5418020}" srcOrd="3" destOrd="0" presId="urn:microsoft.com/office/officeart/2005/8/layout/vList2"/>
    <dgm:cxn modelId="{675FC565-8ED8-4653-AFD1-074CC04E62F3}" type="presParOf" srcId="{6B7B45E7-3B49-4F11-A2E6-AE29624C9B17}" destId="{D3457B47-929A-45F3-A35A-3DA66401FB30}" srcOrd="4" destOrd="0" presId="urn:microsoft.com/office/officeart/2005/8/layout/vList2"/>
    <dgm:cxn modelId="{FDF86345-F266-49B1-A319-5BE524493E8E}" type="presParOf" srcId="{6B7B45E7-3B49-4F11-A2E6-AE29624C9B17}" destId="{49CA5EC2-8385-411D-AEC9-6E3AFDD732DA}"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F6F85-B889-4B12-AC78-7D0F41ADD6E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20FB602-ED4D-41FE-A04B-4186D5B7B435}">
      <dgm:prSet/>
      <dgm:spPr/>
      <dgm:t>
        <a:bodyPr/>
        <a:lstStyle/>
        <a:p>
          <a:r>
            <a:rPr lang="en-US" b="0" i="0" dirty="0"/>
            <a:t>In its basic form known as “full virtualization” the hypervisor provides a fully emulated machine in which an operating system can run. VMWare is a good example. ​</a:t>
          </a:r>
          <a:endParaRPr lang="en-US" dirty="0"/>
        </a:p>
      </dgm:t>
    </dgm:pt>
    <dgm:pt modelId="{6FA874A2-D155-4DB5-A3AD-1C07289F6D29}" type="parTrans" cxnId="{406DD656-9482-45ED-87D7-830DEBF4FD60}">
      <dgm:prSet/>
      <dgm:spPr/>
      <dgm:t>
        <a:bodyPr/>
        <a:lstStyle/>
        <a:p>
          <a:endParaRPr lang="en-US"/>
        </a:p>
      </dgm:t>
    </dgm:pt>
    <dgm:pt modelId="{435343BB-DBC4-4AE0-9D6B-4A094D8FAB73}" type="sibTrans" cxnId="{406DD656-9482-45ED-87D7-830DEBF4FD60}">
      <dgm:prSet/>
      <dgm:spPr/>
      <dgm:t>
        <a:bodyPr/>
        <a:lstStyle/>
        <a:p>
          <a:endParaRPr lang="en-US"/>
        </a:p>
      </dgm:t>
    </dgm:pt>
    <dgm:pt modelId="{B4C6E65F-8A24-4C41-884B-29554085B1D9}">
      <dgm:prSet/>
      <dgm:spPr/>
      <dgm:t>
        <a:bodyPr/>
        <a:lstStyle/>
        <a:p>
          <a:r>
            <a:rPr lang="en-US" b="0" i="0"/>
            <a:t>The biggest advantage to this approach is its flexibility: one could run a RISC-based OS as a guest on an Intel-based host. ​</a:t>
          </a:r>
          <a:endParaRPr lang="en-US"/>
        </a:p>
      </dgm:t>
    </dgm:pt>
    <dgm:pt modelId="{DF103DD9-231A-43B1-BA82-2DB566794D01}" type="parTrans" cxnId="{E5071DE0-281D-4B18-87B8-E297EC5D68A6}">
      <dgm:prSet/>
      <dgm:spPr/>
      <dgm:t>
        <a:bodyPr/>
        <a:lstStyle/>
        <a:p>
          <a:endParaRPr lang="en-US"/>
        </a:p>
      </dgm:t>
    </dgm:pt>
    <dgm:pt modelId="{52D192B7-635C-4173-B879-5C0FA0E4EF50}" type="sibTrans" cxnId="{E5071DE0-281D-4B18-87B8-E297EC5D68A6}">
      <dgm:prSet/>
      <dgm:spPr/>
      <dgm:t>
        <a:bodyPr/>
        <a:lstStyle/>
        <a:p>
          <a:endParaRPr lang="en-US"/>
        </a:p>
      </dgm:t>
    </dgm:pt>
    <dgm:pt modelId="{3C317BBF-D498-4441-83D5-20EF6EB76C4B}">
      <dgm:prSet/>
      <dgm:spPr/>
      <dgm:t>
        <a:bodyPr/>
        <a:lstStyle/>
        <a:p>
          <a:r>
            <a:rPr lang="en-US" b="0" i="0"/>
            <a:t>While this is an obvious approach, there are significant performance problems in trying to emulate a complete set of hardware in software. ​</a:t>
          </a:r>
          <a:endParaRPr lang="en-US"/>
        </a:p>
      </dgm:t>
    </dgm:pt>
    <dgm:pt modelId="{9F82497C-AB01-4950-8BB9-51DE0D1BC2C8}" type="parTrans" cxnId="{56A9C2DC-CEDD-48E8-AD2D-09C1424CC117}">
      <dgm:prSet/>
      <dgm:spPr/>
      <dgm:t>
        <a:bodyPr/>
        <a:lstStyle/>
        <a:p>
          <a:endParaRPr lang="en-US"/>
        </a:p>
      </dgm:t>
    </dgm:pt>
    <dgm:pt modelId="{58A64B6A-D9F9-4E0D-BE72-548A53DC2267}" type="sibTrans" cxnId="{56A9C2DC-CEDD-48E8-AD2D-09C1424CC117}">
      <dgm:prSet/>
      <dgm:spPr/>
      <dgm:t>
        <a:bodyPr/>
        <a:lstStyle/>
        <a:p>
          <a:endParaRPr lang="en-US"/>
        </a:p>
      </dgm:t>
    </dgm:pt>
    <dgm:pt modelId="{968AB8F3-B1C0-4146-AA20-71BB4F442795}">
      <dgm:prSet/>
      <dgm:spPr/>
      <dgm:t>
        <a:bodyPr/>
        <a:lstStyle/>
        <a:p>
          <a:r>
            <a:rPr lang="en-US"/>
            <a:t>1st Generation offering of x86/x64 server virtualization ​.</a:t>
          </a:r>
        </a:p>
      </dgm:t>
    </dgm:pt>
    <dgm:pt modelId="{B91DE524-56A2-4CDC-A703-BFEF6C7BDC1A}" type="parTrans" cxnId="{97F4F08B-CFE9-47D1-BECB-F8D8FB5F96B7}">
      <dgm:prSet/>
      <dgm:spPr/>
      <dgm:t>
        <a:bodyPr/>
        <a:lstStyle/>
        <a:p>
          <a:endParaRPr lang="en-US"/>
        </a:p>
      </dgm:t>
    </dgm:pt>
    <dgm:pt modelId="{9E5F666A-8D1E-484E-80FD-6759DD26B269}" type="sibTrans" cxnId="{97F4F08B-CFE9-47D1-BECB-F8D8FB5F96B7}">
      <dgm:prSet/>
      <dgm:spPr/>
      <dgm:t>
        <a:bodyPr/>
        <a:lstStyle/>
        <a:p>
          <a:endParaRPr lang="en-US"/>
        </a:p>
      </dgm:t>
    </dgm:pt>
    <dgm:pt modelId="{48B2DB0D-9B78-4000-9496-0A7E584A1806}">
      <dgm:prSet/>
      <dgm:spPr/>
      <dgm:t>
        <a:bodyPr/>
        <a:lstStyle/>
        <a:p>
          <a:r>
            <a:rPr lang="en-US"/>
            <a:t>Dynamic binary translation​.</a:t>
          </a:r>
        </a:p>
      </dgm:t>
    </dgm:pt>
    <dgm:pt modelId="{A91FCB3F-599F-4D33-9D89-CE3D305FC677}" type="parTrans" cxnId="{A4683501-CE02-4003-A917-50DE5BBEDFF6}">
      <dgm:prSet/>
      <dgm:spPr/>
      <dgm:t>
        <a:bodyPr/>
        <a:lstStyle/>
        <a:p>
          <a:endParaRPr lang="en-US"/>
        </a:p>
      </dgm:t>
    </dgm:pt>
    <dgm:pt modelId="{2F03E0BA-3947-4B43-A234-AD495DFB7E7A}" type="sibTrans" cxnId="{A4683501-CE02-4003-A917-50DE5BBEDFF6}">
      <dgm:prSet/>
      <dgm:spPr/>
      <dgm:t>
        <a:bodyPr/>
        <a:lstStyle/>
        <a:p>
          <a:endParaRPr lang="en-US"/>
        </a:p>
      </dgm:t>
    </dgm:pt>
    <dgm:pt modelId="{1D214B4D-B27E-4DE1-A491-724E1F78871B}">
      <dgm:prSet/>
      <dgm:spPr/>
      <dgm:t>
        <a:bodyPr/>
        <a:lstStyle/>
        <a:p>
          <a:r>
            <a:rPr lang="en-US"/>
            <a:t>The emulation layer talks to an operating system which talks to the computer hardware​.</a:t>
          </a:r>
        </a:p>
      </dgm:t>
    </dgm:pt>
    <dgm:pt modelId="{9EDA5D59-11CA-4692-AC85-20F64D5B2C7B}" type="parTrans" cxnId="{F8A1F8FA-DF0E-4D7C-AAD5-4A35462C39B1}">
      <dgm:prSet/>
      <dgm:spPr/>
      <dgm:t>
        <a:bodyPr/>
        <a:lstStyle/>
        <a:p>
          <a:endParaRPr lang="en-US"/>
        </a:p>
      </dgm:t>
    </dgm:pt>
    <dgm:pt modelId="{7CAF385D-F79B-4F1D-9BBD-4677C817277E}" type="sibTrans" cxnId="{F8A1F8FA-DF0E-4D7C-AAD5-4A35462C39B1}">
      <dgm:prSet/>
      <dgm:spPr/>
      <dgm:t>
        <a:bodyPr/>
        <a:lstStyle/>
        <a:p>
          <a:endParaRPr lang="en-US"/>
        </a:p>
      </dgm:t>
    </dgm:pt>
    <dgm:pt modelId="{30D344B6-5BC0-4340-88D8-6997B7348B52}">
      <dgm:prSet/>
      <dgm:spPr/>
      <dgm:t>
        <a:bodyPr/>
        <a:lstStyle/>
        <a:p>
          <a:r>
            <a:rPr lang="en-US"/>
            <a:t>The guest OS doesn't see that it is used in an emulated environment</a:t>
          </a:r>
          <a:r>
            <a:rPr lang="en-US" b="0" i="0"/>
            <a:t>​.</a:t>
          </a:r>
          <a:endParaRPr lang="en-US"/>
        </a:p>
      </dgm:t>
    </dgm:pt>
    <dgm:pt modelId="{AA2C8B24-DF47-4D58-882A-2EBCFC0F3DA0}" type="parTrans" cxnId="{27844EBA-C668-49EE-A007-C989F44BCF7C}">
      <dgm:prSet/>
      <dgm:spPr/>
      <dgm:t>
        <a:bodyPr/>
        <a:lstStyle/>
        <a:p>
          <a:endParaRPr lang="en-US"/>
        </a:p>
      </dgm:t>
    </dgm:pt>
    <dgm:pt modelId="{968C902C-C9EF-4B69-B1ED-E910138FA9D2}" type="sibTrans" cxnId="{27844EBA-C668-49EE-A007-C989F44BCF7C}">
      <dgm:prSet/>
      <dgm:spPr/>
      <dgm:t>
        <a:bodyPr/>
        <a:lstStyle/>
        <a:p>
          <a:endParaRPr lang="en-US"/>
        </a:p>
      </dgm:t>
    </dgm:pt>
    <dgm:pt modelId="{8E709F9D-0285-4AE7-8B36-0742A4184454}" type="pres">
      <dgm:prSet presAssocID="{460F6F85-B889-4B12-AC78-7D0F41ADD6E1}" presName="vert0" presStyleCnt="0">
        <dgm:presLayoutVars>
          <dgm:dir/>
          <dgm:animOne val="branch"/>
          <dgm:animLvl val="lvl"/>
        </dgm:presLayoutVars>
      </dgm:prSet>
      <dgm:spPr/>
    </dgm:pt>
    <dgm:pt modelId="{2C756281-B4F1-4306-B09F-67C82AD9EBE8}" type="pres">
      <dgm:prSet presAssocID="{D20FB602-ED4D-41FE-A04B-4186D5B7B435}" presName="thickLine" presStyleLbl="alignNode1" presStyleIdx="0" presStyleCnt="7"/>
      <dgm:spPr/>
    </dgm:pt>
    <dgm:pt modelId="{75D22B15-8B53-49C5-85BE-EDD253BD6C2F}" type="pres">
      <dgm:prSet presAssocID="{D20FB602-ED4D-41FE-A04B-4186D5B7B435}" presName="horz1" presStyleCnt="0"/>
      <dgm:spPr/>
    </dgm:pt>
    <dgm:pt modelId="{866A6CEC-11ED-449C-9B6C-26652A4F9D5F}" type="pres">
      <dgm:prSet presAssocID="{D20FB602-ED4D-41FE-A04B-4186D5B7B435}" presName="tx1" presStyleLbl="revTx" presStyleIdx="0" presStyleCnt="7"/>
      <dgm:spPr/>
    </dgm:pt>
    <dgm:pt modelId="{1B43591C-8D76-46E8-8588-4DFDA6618DB5}" type="pres">
      <dgm:prSet presAssocID="{D20FB602-ED4D-41FE-A04B-4186D5B7B435}" presName="vert1" presStyleCnt="0"/>
      <dgm:spPr/>
    </dgm:pt>
    <dgm:pt modelId="{B44F28F9-3C48-400F-97C4-6D366F9336DF}" type="pres">
      <dgm:prSet presAssocID="{B4C6E65F-8A24-4C41-884B-29554085B1D9}" presName="thickLine" presStyleLbl="alignNode1" presStyleIdx="1" presStyleCnt="7"/>
      <dgm:spPr/>
    </dgm:pt>
    <dgm:pt modelId="{759D15AF-848C-4CEA-AA86-22700E8D55E9}" type="pres">
      <dgm:prSet presAssocID="{B4C6E65F-8A24-4C41-884B-29554085B1D9}" presName="horz1" presStyleCnt="0"/>
      <dgm:spPr/>
    </dgm:pt>
    <dgm:pt modelId="{3075D4D0-D392-45C4-A1D3-15DB13BF73ED}" type="pres">
      <dgm:prSet presAssocID="{B4C6E65F-8A24-4C41-884B-29554085B1D9}" presName="tx1" presStyleLbl="revTx" presStyleIdx="1" presStyleCnt="7"/>
      <dgm:spPr/>
    </dgm:pt>
    <dgm:pt modelId="{860A836B-5629-4A7F-A69E-919106E63321}" type="pres">
      <dgm:prSet presAssocID="{B4C6E65F-8A24-4C41-884B-29554085B1D9}" presName="vert1" presStyleCnt="0"/>
      <dgm:spPr/>
    </dgm:pt>
    <dgm:pt modelId="{7DFA9CD1-8AD5-499D-9DF9-F0F913D3EB82}" type="pres">
      <dgm:prSet presAssocID="{3C317BBF-D498-4441-83D5-20EF6EB76C4B}" presName="thickLine" presStyleLbl="alignNode1" presStyleIdx="2" presStyleCnt="7"/>
      <dgm:spPr/>
    </dgm:pt>
    <dgm:pt modelId="{75589F73-6FCC-48C8-A76B-9FE4980BC1B1}" type="pres">
      <dgm:prSet presAssocID="{3C317BBF-D498-4441-83D5-20EF6EB76C4B}" presName="horz1" presStyleCnt="0"/>
      <dgm:spPr/>
    </dgm:pt>
    <dgm:pt modelId="{170D60F5-CBDA-4A79-95AE-86F861DD77CC}" type="pres">
      <dgm:prSet presAssocID="{3C317BBF-D498-4441-83D5-20EF6EB76C4B}" presName="tx1" presStyleLbl="revTx" presStyleIdx="2" presStyleCnt="7"/>
      <dgm:spPr/>
    </dgm:pt>
    <dgm:pt modelId="{E420F100-35F2-4D6D-BB83-1324EC7DFA31}" type="pres">
      <dgm:prSet presAssocID="{3C317BBF-D498-4441-83D5-20EF6EB76C4B}" presName="vert1" presStyleCnt="0"/>
      <dgm:spPr/>
    </dgm:pt>
    <dgm:pt modelId="{BD291958-7EA1-424E-8B16-A919753287E7}" type="pres">
      <dgm:prSet presAssocID="{968AB8F3-B1C0-4146-AA20-71BB4F442795}" presName="thickLine" presStyleLbl="alignNode1" presStyleIdx="3" presStyleCnt="7"/>
      <dgm:spPr/>
    </dgm:pt>
    <dgm:pt modelId="{6FAFE466-9526-47FF-906A-EED775EBF753}" type="pres">
      <dgm:prSet presAssocID="{968AB8F3-B1C0-4146-AA20-71BB4F442795}" presName="horz1" presStyleCnt="0"/>
      <dgm:spPr/>
    </dgm:pt>
    <dgm:pt modelId="{23716983-63E4-421E-9616-2730B516F079}" type="pres">
      <dgm:prSet presAssocID="{968AB8F3-B1C0-4146-AA20-71BB4F442795}" presName="tx1" presStyleLbl="revTx" presStyleIdx="3" presStyleCnt="7"/>
      <dgm:spPr/>
    </dgm:pt>
    <dgm:pt modelId="{3F65FF99-3EF9-40A7-848C-FC6A78014433}" type="pres">
      <dgm:prSet presAssocID="{968AB8F3-B1C0-4146-AA20-71BB4F442795}" presName="vert1" presStyleCnt="0"/>
      <dgm:spPr/>
    </dgm:pt>
    <dgm:pt modelId="{47DC8254-F07B-437A-939C-33AD5A762924}" type="pres">
      <dgm:prSet presAssocID="{48B2DB0D-9B78-4000-9496-0A7E584A1806}" presName="thickLine" presStyleLbl="alignNode1" presStyleIdx="4" presStyleCnt="7"/>
      <dgm:spPr/>
    </dgm:pt>
    <dgm:pt modelId="{622247DD-60BB-4574-B942-07D65C778D7C}" type="pres">
      <dgm:prSet presAssocID="{48B2DB0D-9B78-4000-9496-0A7E584A1806}" presName="horz1" presStyleCnt="0"/>
      <dgm:spPr/>
    </dgm:pt>
    <dgm:pt modelId="{72101897-B995-4C3E-A101-133FE7754219}" type="pres">
      <dgm:prSet presAssocID="{48B2DB0D-9B78-4000-9496-0A7E584A1806}" presName="tx1" presStyleLbl="revTx" presStyleIdx="4" presStyleCnt="7"/>
      <dgm:spPr/>
    </dgm:pt>
    <dgm:pt modelId="{3A702176-CBC3-47BD-8EA1-1B02737864CE}" type="pres">
      <dgm:prSet presAssocID="{48B2DB0D-9B78-4000-9496-0A7E584A1806}" presName="vert1" presStyleCnt="0"/>
      <dgm:spPr/>
    </dgm:pt>
    <dgm:pt modelId="{5873B80E-46C1-45F4-9D6F-DB875BA52363}" type="pres">
      <dgm:prSet presAssocID="{1D214B4D-B27E-4DE1-A491-724E1F78871B}" presName="thickLine" presStyleLbl="alignNode1" presStyleIdx="5" presStyleCnt="7"/>
      <dgm:spPr/>
    </dgm:pt>
    <dgm:pt modelId="{C78C0787-64AC-49EB-97D7-FB99DF26EC40}" type="pres">
      <dgm:prSet presAssocID="{1D214B4D-B27E-4DE1-A491-724E1F78871B}" presName="horz1" presStyleCnt="0"/>
      <dgm:spPr/>
    </dgm:pt>
    <dgm:pt modelId="{2C4EA510-EA78-4586-BE64-60E767EFE9FE}" type="pres">
      <dgm:prSet presAssocID="{1D214B4D-B27E-4DE1-A491-724E1F78871B}" presName="tx1" presStyleLbl="revTx" presStyleIdx="5" presStyleCnt="7"/>
      <dgm:spPr/>
    </dgm:pt>
    <dgm:pt modelId="{E800397F-FFCC-4BC1-998B-4263C744854C}" type="pres">
      <dgm:prSet presAssocID="{1D214B4D-B27E-4DE1-A491-724E1F78871B}" presName="vert1" presStyleCnt="0"/>
      <dgm:spPr/>
    </dgm:pt>
    <dgm:pt modelId="{4A0B7201-41E5-4BD9-A7E5-0C6FD6B192C4}" type="pres">
      <dgm:prSet presAssocID="{30D344B6-5BC0-4340-88D8-6997B7348B52}" presName="thickLine" presStyleLbl="alignNode1" presStyleIdx="6" presStyleCnt="7"/>
      <dgm:spPr/>
    </dgm:pt>
    <dgm:pt modelId="{15183321-F372-4D16-AA9A-AF422BEB0608}" type="pres">
      <dgm:prSet presAssocID="{30D344B6-5BC0-4340-88D8-6997B7348B52}" presName="horz1" presStyleCnt="0"/>
      <dgm:spPr/>
    </dgm:pt>
    <dgm:pt modelId="{FBE1ED54-8132-4E74-907B-A919FDD2C862}" type="pres">
      <dgm:prSet presAssocID="{30D344B6-5BC0-4340-88D8-6997B7348B52}" presName="tx1" presStyleLbl="revTx" presStyleIdx="6" presStyleCnt="7"/>
      <dgm:spPr/>
    </dgm:pt>
    <dgm:pt modelId="{1E36A13F-BE22-4C00-BE18-1378CCD226FF}" type="pres">
      <dgm:prSet presAssocID="{30D344B6-5BC0-4340-88D8-6997B7348B52}" presName="vert1" presStyleCnt="0"/>
      <dgm:spPr/>
    </dgm:pt>
  </dgm:ptLst>
  <dgm:cxnLst>
    <dgm:cxn modelId="{A4683501-CE02-4003-A917-50DE5BBEDFF6}" srcId="{460F6F85-B889-4B12-AC78-7D0F41ADD6E1}" destId="{48B2DB0D-9B78-4000-9496-0A7E584A1806}" srcOrd="4" destOrd="0" parTransId="{A91FCB3F-599F-4D33-9D89-CE3D305FC677}" sibTransId="{2F03E0BA-3947-4B43-A234-AD495DFB7E7A}"/>
    <dgm:cxn modelId="{4E2D5F3B-EBF4-453B-A94B-4177CDDE6550}" type="presOf" srcId="{48B2DB0D-9B78-4000-9496-0A7E584A1806}" destId="{72101897-B995-4C3E-A101-133FE7754219}" srcOrd="0" destOrd="0" presId="urn:microsoft.com/office/officeart/2008/layout/LinedList"/>
    <dgm:cxn modelId="{1EE52151-824B-4C27-BB77-05241167B283}" type="presOf" srcId="{968AB8F3-B1C0-4146-AA20-71BB4F442795}" destId="{23716983-63E4-421E-9616-2730B516F079}" srcOrd="0" destOrd="0" presId="urn:microsoft.com/office/officeart/2008/layout/LinedList"/>
    <dgm:cxn modelId="{8A0CEC73-EC57-4BF8-9383-7C68B63976C4}" type="presOf" srcId="{30D344B6-5BC0-4340-88D8-6997B7348B52}" destId="{FBE1ED54-8132-4E74-907B-A919FDD2C862}" srcOrd="0" destOrd="0" presId="urn:microsoft.com/office/officeart/2008/layout/LinedList"/>
    <dgm:cxn modelId="{406DD656-9482-45ED-87D7-830DEBF4FD60}" srcId="{460F6F85-B889-4B12-AC78-7D0F41ADD6E1}" destId="{D20FB602-ED4D-41FE-A04B-4186D5B7B435}" srcOrd="0" destOrd="0" parTransId="{6FA874A2-D155-4DB5-A3AD-1C07289F6D29}" sibTransId="{435343BB-DBC4-4AE0-9D6B-4A094D8FAB73}"/>
    <dgm:cxn modelId="{2842E059-6F98-4B65-8995-CAF1C578FCF1}" type="presOf" srcId="{B4C6E65F-8A24-4C41-884B-29554085B1D9}" destId="{3075D4D0-D392-45C4-A1D3-15DB13BF73ED}" srcOrd="0" destOrd="0" presId="urn:microsoft.com/office/officeart/2008/layout/LinedList"/>
    <dgm:cxn modelId="{97F4F08B-CFE9-47D1-BECB-F8D8FB5F96B7}" srcId="{460F6F85-B889-4B12-AC78-7D0F41ADD6E1}" destId="{968AB8F3-B1C0-4146-AA20-71BB4F442795}" srcOrd="3" destOrd="0" parTransId="{B91DE524-56A2-4CDC-A703-BFEF6C7BDC1A}" sibTransId="{9E5F666A-8D1E-484E-80FD-6759DD26B269}"/>
    <dgm:cxn modelId="{C26ABC9D-33F8-48FE-B6A2-9B834DFFA901}" type="presOf" srcId="{D20FB602-ED4D-41FE-A04B-4186D5B7B435}" destId="{866A6CEC-11ED-449C-9B6C-26652A4F9D5F}" srcOrd="0" destOrd="0" presId="urn:microsoft.com/office/officeart/2008/layout/LinedList"/>
    <dgm:cxn modelId="{27844EBA-C668-49EE-A007-C989F44BCF7C}" srcId="{460F6F85-B889-4B12-AC78-7D0F41ADD6E1}" destId="{30D344B6-5BC0-4340-88D8-6997B7348B52}" srcOrd="6" destOrd="0" parTransId="{AA2C8B24-DF47-4D58-882A-2EBCFC0F3DA0}" sibTransId="{968C902C-C9EF-4B69-B1ED-E910138FA9D2}"/>
    <dgm:cxn modelId="{339079BB-B67E-40CE-9A4F-25D0D8533101}" type="presOf" srcId="{3C317BBF-D498-4441-83D5-20EF6EB76C4B}" destId="{170D60F5-CBDA-4A79-95AE-86F861DD77CC}" srcOrd="0" destOrd="0" presId="urn:microsoft.com/office/officeart/2008/layout/LinedList"/>
    <dgm:cxn modelId="{F3CF55BE-CC00-4A4D-BAFA-B40555DF9114}" type="presOf" srcId="{1D214B4D-B27E-4DE1-A491-724E1F78871B}" destId="{2C4EA510-EA78-4586-BE64-60E767EFE9FE}" srcOrd="0" destOrd="0" presId="urn:microsoft.com/office/officeart/2008/layout/LinedList"/>
    <dgm:cxn modelId="{54470CCF-7574-443E-B4F6-A37189C3AD90}" type="presOf" srcId="{460F6F85-B889-4B12-AC78-7D0F41ADD6E1}" destId="{8E709F9D-0285-4AE7-8B36-0742A4184454}" srcOrd="0" destOrd="0" presId="urn:microsoft.com/office/officeart/2008/layout/LinedList"/>
    <dgm:cxn modelId="{56A9C2DC-CEDD-48E8-AD2D-09C1424CC117}" srcId="{460F6F85-B889-4B12-AC78-7D0F41ADD6E1}" destId="{3C317BBF-D498-4441-83D5-20EF6EB76C4B}" srcOrd="2" destOrd="0" parTransId="{9F82497C-AB01-4950-8BB9-51DE0D1BC2C8}" sibTransId="{58A64B6A-D9F9-4E0D-BE72-548A53DC2267}"/>
    <dgm:cxn modelId="{E5071DE0-281D-4B18-87B8-E297EC5D68A6}" srcId="{460F6F85-B889-4B12-AC78-7D0F41ADD6E1}" destId="{B4C6E65F-8A24-4C41-884B-29554085B1D9}" srcOrd="1" destOrd="0" parTransId="{DF103DD9-231A-43B1-BA82-2DB566794D01}" sibTransId="{52D192B7-635C-4173-B879-5C0FA0E4EF50}"/>
    <dgm:cxn modelId="{F8A1F8FA-DF0E-4D7C-AAD5-4A35462C39B1}" srcId="{460F6F85-B889-4B12-AC78-7D0F41ADD6E1}" destId="{1D214B4D-B27E-4DE1-A491-724E1F78871B}" srcOrd="5" destOrd="0" parTransId="{9EDA5D59-11CA-4692-AC85-20F64D5B2C7B}" sibTransId="{7CAF385D-F79B-4F1D-9BBD-4677C817277E}"/>
    <dgm:cxn modelId="{0E7AE5AE-160B-45EB-AE64-0AFB18E9BA52}" type="presParOf" srcId="{8E709F9D-0285-4AE7-8B36-0742A4184454}" destId="{2C756281-B4F1-4306-B09F-67C82AD9EBE8}" srcOrd="0" destOrd="0" presId="urn:microsoft.com/office/officeart/2008/layout/LinedList"/>
    <dgm:cxn modelId="{B47EB34F-BE5E-400E-B3EA-1AE1F0509ECB}" type="presParOf" srcId="{8E709F9D-0285-4AE7-8B36-0742A4184454}" destId="{75D22B15-8B53-49C5-85BE-EDD253BD6C2F}" srcOrd="1" destOrd="0" presId="urn:microsoft.com/office/officeart/2008/layout/LinedList"/>
    <dgm:cxn modelId="{0BFAAD50-34AA-4201-BFDC-409A35E5B3B7}" type="presParOf" srcId="{75D22B15-8B53-49C5-85BE-EDD253BD6C2F}" destId="{866A6CEC-11ED-449C-9B6C-26652A4F9D5F}" srcOrd="0" destOrd="0" presId="urn:microsoft.com/office/officeart/2008/layout/LinedList"/>
    <dgm:cxn modelId="{11AEB2F5-E45E-4640-B32C-CE79F1E2BD2A}" type="presParOf" srcId="{75D22B15-8B53-49C5-85BE-EDD253BD6C2F}" destId="{1B43591C-8D76-46E8-8588-4DFDA6618DB5}" srcOrd="1" destOrd="0" presId="urn:microsoft.com/office/officeart/2008/layout/LinedList"/>
    <dgm:cxn modelId="{7E38DDD7-CA2B-4792-AD8C-90CEC266B51D}" type="presParOf" srcId="{8E709F9D-0285-4AE7-8B36-0742A4184454}" destId="{B44F28F9-3C48-400F-97C4-6D366F9336DF}" srcOrd="2" destOrd="0" presId="urn:microsoft.com/office/officeart/2008/layout/LinedList"/>
    <dgm:cxn modelId="{E0B17B2E-F965-4A00-8169-55352859156C}" type="presParOf" srcId="{8E709F9D-0285-4AE7-8B36-0742A4184454}" destId="{759D15AF-848C-4CEA-AA86-22700E8D55E9}" srcOrd="3" destOrd="0" presId="urn:microsoft.com/office/officeart/2008/layout/LinedList"/>
    <dgm:cxn modelId="{2EB614DC-B76B-4439-B9D2-5FAD1C1D597E}" type="presParOf" srcId="{759D15AF-848C-4CEA-AA86-22700E8D55E9}" destId="{3075D4D0-D392-45C4-A1D3-15DB13BF73ED}" srcOrd="0" destOrd="0" presId="urn:microsoft.com/office/officeart/2008/layout/LinedList"/>
    <dgm:cxn modelId="{C4E3468F-7536-49F0-947B-849229607025}" type="presParOf" srcId="{759D15AF-848C-4CEA-AA86-22700E8D55E9}" destId="{860A836B-5629-4A7F-A69E-919106E63321}" srcOrd="1" destOrd="0" presId="urn:microsoft.com/office/officeart/2008/layout/LinedList"/>
    <dgm:cxn modelId="{FE7D9F75-CAA2-46DC-BD9B-B1D19FEAA883}" type="presParOf" srcId="{8E709F9D-0285-4AE7-8B36-0742A4184454}" destId="{7DFA9CD1-8AD5-499D-9DF9-F0F913D3EB82}" srcOrd="4" destOrd="0" presId="urn:microsoft.com/office/officeart/2008/layout/LinedList"/>
    <dgm:cxn modelId="{AFE05542-86BC-4F3C-B162-E4093F5E55EB}" type="presParOf" srcId="{8E709F9D-0285-4AE7-8B36-0742A4184454}" destId="{75589F73-6FCC-48C8-A76B-9FE4980BC1B1}" srcOrd="5" destOrd="0" presId="urn:microsoft.com/office/officeart/2008/layout/LinedList"/>
    <dgm:cxn modelId="{14069777-17DC-4B99-A3E9-2CFFD4393B8A}" type="presParOf" srcId="{75589F73-6FCC-48C8-A76B-9FE4980BC1B1}" destId="{170D60F5-CBDA-4A79-95AE-86F861DD77CC}" srcOrd="0" destOrd="0" presId="urn:microsoft.com/office/officeart/2008/layout/LinedList"/>
    <dgm:cxn modelId="{E2BE4966-AF14-4892-9C88-6A35563ED9D5}" type="presParOf" srcId="{75589F73-6FCC-48C8-A76B-9FE4980BC1B1}" destId="{E420F100-35F2-4D6D-BB83-1324EC7DFA31}" srcOrd="1" destOrd="0" presId="urn:microsoft.com/office/officeart/2008/layout/LinedList"/>
    <dgm:cxn modelId="{B5562A86-E860-4636-B236-43D0832813B1}" type="presParOf" srcId="{8E709F9D-0285-4AE7-8B36-0742A4184454}" destId="{BD291958-7EA1-424E-8B16-A919753287E7}" srcOrd="6" destOrd="0" presId="urn:microsoft.com/office/officeart/2008/layout/LinedList"/>
    <dgm:cxn modelId="{B3207BBA-60E9-48B5-9DD6-1516340124C6}" type="presParOf" srcId="{8E709F9D-0285-4AE7-8B36-0742A4184454}" destId="{6FAFE466-9526-47FF-906A-EED775EBF753}" srcOrd="7" destOrd="0" presId="urn:microsoft.com/office/officeart/2008/layout/LinedList"/>
    <dgm:cxn modelId="{445E33C1-AFBF-478E-B688-9C590DCABA69}" type="presParOf" srcId="{6FAFE466-9526-47FF-906A-EED775EBF753}" destId="{23716983-63E4-421E-9616-2730B516F079}" srcOrd="0" destOrd="0" presId="urn:microsoft.com/office/officeart/2008/layout/LinedList"/>
    <dgm:cxn modelId="{64397A36-6BE9-4602-AD8C-34E39B62C6EA}" type="presParOf" srcId="{6FAFE466-9526-47FF-906A-EED775EBF753}" destId="{3F65FF99-3EF9-40A7-848C-FC6A78014433}" srcOrd="1" destOrd="0" presId="urn:microsoft.com/office/officeart/2008/layout/LinedList"/>
    <dgm:cxn modelId="{6967E8DA-0E87-4EA7-811B-0E743AA64647}" type="presParOf" srcId="{8E709F9D-0285-4AE7-8B36-0742A4184454}" destId="{47DC8254-F07B-437A-939C-33AD5A762924}" srcOrd="8" destOrd="0" presId="urn:microsoft.com/office/officeart/2008/layout/LinedList"/>
    <dgm:cxn modelId="{8A12EE5D-C72A-4715-A2D7-20B909788372}" type="presParOf" srcId="{8E709F9D-0285-4AE7-8B36-0742A4184454}" destId="{622247DD-60BB-4574-B942-07D65C778D7C}" srcOrd="9" destOrd="0" presId="urn:microsoft.com/office/officeart/2008/layout/LinedList"/>
    <dgm:cxn modelId="{287D0E24-2722-4357-8C6E-AF7774139282}" type="presParOf" srcId="{622247DD-60BB-4574-B942-07D65C778D7C}" destId="{72101897-B995-4C3E-A101-133FE7754219}" srcOrd="0" destOrd="0" presId="urn:microsoft.com/office/officeart/2008/layout/LinedList"/>
    <dgm:cxn modelId="{7E526B6C-6ADD-4CB6-8FB4-B20073731671}" type="presParOf" srcId="{622247DD-60BB-4574-B942-07D65C778D7C}" destId="{3A702176-CBC3-47BD-8EA1-1B02737864CE}" srcOrd="1" destOrd="0" presId="urn:microsoft.com/office/officeart/2008/layout/LinedList"/>
    <dgm:cxn modelId="{3BB154CD-3DCF-497A-9A72-1E8EEC2F4473}" type="presParOf" srcId="{8E709F9D-0285-4AE7-8B36-0742A4184454}" destId="{5873B80E-46C1-45F4-9D6F-DB875BA52363}" srcOrd="10" destOrd="0" presId="urn:microsoft.com/office/officeart/2008/layout/LinedList"/>
    <dgm:cxn modelId="{EF69351E-AE58-48E1-B07B-706FFF9A9F22}" type="presParOf" srcId="{8E709F9D-0285-4AE7-8B36-0742A4184454}" destId="{C78C0787-64AC-49EB-97D7-FB99DF26EC40}" srcOrd="11" destOrd="0" presId="urn:microsoft.com/office/officeart/2008/layout/LinedList"/>
    <dgm:cxn modelId="{41A6675E-8C18-4B39-89B0-F902B4C77312}" type="presParOf" srcId="{C78C0787-64AC-49EB-97D7-FB99DF26EC40}" destId="{2C4EA510-EA78-4586-BE64-60E767EFE9FE}" srcOrd="0" destOrd="0" presId="urn:microsoft.com/office/officeart/2008/layout/LinedList"/>
    <dgm:cxn modelId="{923BEDA3-4953-4933-849F-B48611F0D59B}" type="presParOf" srcId="{C78C0787-64AC-49EB-97D7-FB99DF26EC40}" destId="{E800397F-FFCC-4BC1-998B-4263C744854C}" srcOrd="1" destOrd="0" presId="urn:microsoft.com/office/officeart/2008/layout/LinedList"/>
    <dgm:cxn modelId="{A99B7A39-6732-41A5-946D-6AD051D5B18A}" type="presParOf" srcId="{8E709F9D-0285-4AE7-8B36-0742A4184454}" destId="{4A0B7201-41E5-4BD9-A7E5-0C6FD6B192C4}" srcOrd="12" destOrd="0" presId="urn:microsoft.com/office/officeart/2008/layout/LinedList"/>
    <dgm:cxn modelId="{60D642B2-609D-4699-832C-8E531254B71A}" type="presParOf" srcId="{8E709F9D-0285-4AE7-8B36-0742A4184454}" destId="{15183321-F372-4D16-AA9A-AF422BEB0608}" srcOrd="13" destOrd="0" presId="urn:microsoft.com/office/officeart/2008/layout/LinedList"/>
    <dgm:cxn modelId="{B2BBF2CE-B479-4C53-BCA6-68F366AD92C2}" type="presParOf" srcId="{15183321-F372-4D16-AA9A-AF422BEB0608}" destId="{FBE1ED54-8132-4E74-907B-A919FDD2C862}" srcOrd="0" destOrd="0" presId="urn:microsoft.com/office/officeart/2008/layout/LinedList"/>
    <dgm:cxn modelId="{318E3459-3863-4284-A788-DA6EF5EA0215}" type="presParOf" srcId="{15183321-F372-4D16-AA9A-AF422BEB0608}" destId="{1E36A13F-BE22-4C00-BE18-1378CCD226F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AB9B0A-2E93-444D-9AF0-313A5F7116C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1B58457-6518-442C-9AEE-DE06025A56EC}">
      <dgm:prSet/>
      <dgm:spPr/>
      <dgm:t>
        <a:bodyPr/>
        <a:lstStyle/>
        <a:p>
          <a:r>
            <a:rPr lang="en-US" b="0" i="0" dirty="0"/>
            <a:t>The emulation layer ​Isolates VMs from the host OS and from each other​.</a:t>
          </a:r>
          <a:endParaRPr lang="en-US" dirty="0"/>
        </a:p>
      </dgm:t>
    </dgm:pt>
    <dgm:pt modelId="{E39B6B30-A6D8-4B5D-A58E-F1637E2E7F46}" type="parTrans" cxnId="{8E17D0DE-AC63-43A1-9853-6ADCCB3BE1C2}">
      <dgm:prSet/>
      <dgm:spPr/>
      <dgm:t>
        <a:bodyPr/>
        <a:lstStyle/>
        <a:p>
          <a:endParaRPr lang="en-US"/>
        </a:p>
      </dgm:t>
    </dgm:pt>
    <dgm:pt modelId="{7C1B58AE-527B-4BFC-9E82-5FEFDFB8718A}" type="sibTrans" cxnId="{8E17D0DE-AC63-43A1-9853-6ADCCB3BE1C2}">
      <dgm:prSet/>
      <dgm:spPr/>
      <dgm:t>
        <a:bodyPr/>
        <a:lstStyle/>
        <a:p>
          <a:endParaRPr lang="en-US"/>
        </a:p>
      </dgm:t>
    </dgm:pt>
    <dgm:pt modelId="{77E63F63-1120-4B4B-BDED-4B12A68CA453}">
      <dgm:prSet/>
      <dgm:spPr/>
      <dgm:t>
        <a:bodyPr/>
        <a:lstStyle/>
        <a:p>
          <a:r>
            <a:rPr lang="en-US" b="0" i="0"/>
            <a:t>Controls individual VM access to system resources, preventing an unstable VM from impacting system performance​.</a:t>
          </a:r>
          <a:endParaRPr lang="en-US"/>
        </a:p>
      </dgm:t>
    </dgm:pt>
    <dgm:pt modelId="{7310D47B-507A-4C9E-8B10-8FD1298AC837}" type="parTrans" cxnId="{3C8A08AE-7539-43AF-9C2A-7B5AD7540DE5}">
      <dgm:prSet/>
      <dgm:spPr/>
      <dgm:t>
        <a:bodyPr/>
        <a:lstStyle/>
        <a:p>
          <a:endParaRPr lang="en-US"/>
        </a:p>
      </dgm:t>
    </dgm:pt>
    <dgm:pt modelId="{55AAED46-ED61-43F8-9C51-C8D12770438C}" type="sibTrans" cxnId="{3C8A08AE-7539-43AF-9C2A-7B5AD7540DE5}">
      <dgm:prSet/>
      <dgm:spPr/>
      <dgm:t>
        <a:bodyPr/>
        <a:lstStyle/>
        <a:p>
          <a:endParaRPr lang="en-US"/>
        </a:p>
      </dgm:t>
    </dgm:pt>
    <dgm:pt modelId="{E2039601-B15A-4544-B65E-2FBE5A2D2958}">
      <dgm:prSet/>
      <dgm:spPr/>
      <dgm:t>
        <a:bodyPr/>
        <a:lstStyle/>
        <a:p>
          <a:r>
            <a:rPr lang="en-US" b="0" i="0"/>
            <a:t>Total VM portability.​</a:t>
          </a:r>
          <a:endParaRPr lang="en-US"/>
        </a:p>
      </dgm:t>
    </dgm:pt>
    <dgm:pt modelId="{B350891C-DA91-42EB-AC3D-A1E0AA655E2C}" type="parTrans" cxnId="{A66D70F0-1CD7-4648-BC44-8AFCF6DCD2BA}">
      <dgm:prSet/>
      <dgm:spPr/>
      <dgm:t>
        <a:bodyPr/>
        <a:lstStyle/>
        <a:p>
          <a:endParaRPr lang="en-US"/>
        </a:p>
      </dgm:t>
    </dgm:pt>
    <dgm:pt modelId="{5EF17CD0-A24F-47E6-B972-20905B2AF00C}" type="sibTrans" cxnId="{A66D70F0-1CD7-4648-BC44-8AFCF6DCD2BA}">
      <dgm:prSet/>
      <dgm:spPr/>
      <dgm:t>
        <a:bodyPr/>
        <a:lstStyle/>
        <a:p>
          <a:endParaRPr lang="en-US"/>
        </a:p>
      </dgm:t>
    </dgm:pt>
    <dgm:pt modelId="{EB538366-C646-4CD3-AB49-4591EB697505}">
      <dgm:prSet/>
      <dgm:spPr/>
      <dgm:t>
        <a:bodyPr/>
        <a:lstStyle/>
        <a:p>
          <a:r>
            <a:rPr lang="en-US" b="0" i="0"/>
            <a:t>By emulating a consistent set of system hardware, VMs have the ability to transparently move between hosts with dissimilar hardware without any problems.​</a:t>
          </a:r>
          <a:endParaRPr lang="en-US"/>
        </a:p>
      </dgm:t>
    </dgm:pt>
    <dgm:pt modelId="{3FA4F500-B759-4501-BC42-F3DF19AA2A0E}" type="parTrans" cxnId="{DDD5DCFE-E80F-4819-855B-C9E1022A2F08}">
      <dgm:prSet/>
      <dgm:spPr/>
      <dgm:t>
        <a:bodyPr/>
        <a:lstStyle/>
        <a:p>
          <a:endParaRPr lang="en-US"/>
        </a:p>
      </dgm:t>
    </dgm:pt>
    <dgm:pt modelId="{9E263964-2D64-40EC-BC5A-397C78369A34}" type="sibTrans" cxnId="{DDD5DCFE-E80F-4819-855B-C9E1022A2F08}">
      <dgm:prSet/>
      <dgm:spPr/>
      <dgm:t>
        <a:bodyPr/>
        <a:lstStyle/>
        <a:p>
          <a:endParaRPr lang="en-US"/>
        </a:p>
      </dgm:t>
    </dgm:pt>
    <dgm:pt modelId="{5BC13D7E-6F25-4C16-9FE4-4DF8B7E4F773}">
      <dgm:prSet/>
      <dgm:spPr/>
      <dgm:t>
        <a:bodyPr/>
        <a:lstStyle/>
        <a:p>
          <a:r>
            <a:rPr lang="en-US" b="0" i="0"/>
            <a:t>It is possible to run an operating system that was developed for another architecture on your own architecture.​</a:t>
          </a:r>
          <a:endParaRPr lang="en-US"/>
        </a:p>
      </dgm:t>
    </dgm:pt>
    <dgm:pt modelId="{3C44FE14-239D-48F9-8127-43363D10E824}" type="parTrans" cxnId="{8642539D-3364-462D-A545-387C6FF7A558}">
      <dgm:prSet/>
      <dgm:spPr/>
      <dgm:t>
        <a:bodyPr/>
        <a:lstStyle/>
        <a:p>
          <a:endParaRPr lang="en-US"/>
        </a:p>
      </dgm:t>
    </dgm:pt>
    <dgm:pt modelId="{266AD00B-B980-4EAA-8A42-9DE28635E5CF}" type="sibTrans" cxnId="{8642539D-3364-462D-A545-387C6FF7A558}">
      <dgm:prSet/>
      <dgm:spPr/>
      <dgm:t>
        <a:bodyPr/>
        <a:lstStyle/>
        <a:p>
          <a:endParaRPr lang="en-US"/>
        </a:p>
      </dgm:t>
    </dgm:pt>
    <dgm:pt modelId="{517F0DF2-2ADA-48B5-9DB2-8E7B332B4BE2}">
      <dgm:prSet/>
      <dgm:spPr/>
      <dgm:t>
        <a:bodyPr/>
        <a:lstStyle/>
        <a:p>
          <a:r>
            <a:rPr lang="en-US" b="0" i="0"/>
            <a:t>A VM running on a Dell server can be relocated to a Hewlett-Packard server​.​</a:t>
          </a:r>
          <a:endParaRPr lang="en-US"/>
        </a:p>
      </dgm:t>
    </dgm:pt>
    <dgm:pt modelId="{2002A089-9CAB-4344-80A0-F15DA04538F3}" type="parTrans" cxnId="{2A03C185-4ABC-406E-BBF9-588403D81205}">
      <dgm:prSet/>
      <dgm:spPr/>
      <dgm:t>
        <a:bodyPr/>
        <a:lstStyle/>
        <a:p>
          <a:endParaRPr lang="en-US"/>
        </a:p>
      </dgm:t>
    </dgm:pt>
    <dgm:pt modelId="{2A1A4477-1581-4758-A0A6-F7113FAE2B17}" type="sibTrans" cxnId="{2A03C185-4ABC-406E-BBF9-588403D81205}">
      <dgm:prSet/>
      <dgm:spPr/>
      <dgm:t>
        <a:bodyPr/>
        <a:lstStyle/>
        <a:p>
          <a:endParaRPr lang="en-US"/>
        </a:p>
      </dgm:t>
    </dgm:pt>
    <dgm:pt modelId="{58533363-5276-45D7-A1FB-3992521A8700}" type="pres">
      <dgm:prSet presAssocID="{16AB9B0A-2E93-444D-9AF0-313A5F7116CE}" presName="vert0" presStyleCnt="0">
        <dgm:presLayoutVars>
          <dgm:dir/>
          <dgm:animOne val="branch"/>
          <dgm:animLvl val="lvl"/>
        </dgm:presLayoutVars>
      </dgm:prSet>
      <dgm:spPr/>
    </dgm:pt>
    <dgm:pt modelId="{A533D268-F0C3-48F4-87A0-BF226BC23332}" type="pres">
      <dgm:prSet presAssocID="{91B58457-6518-442C-9AEE-DE06025A56EC}" presName="thickLine" presStyleLbl="alignNode1" presStyleIdx="0" presStyleCnt="6"/>
      <dgm:spPr/>
    </dgm:pt>
    <dgm:pt modelId="{D5F42609-0195-4AB9-BBF9-9F6E5094C2DA}" type="pres">
      <dgm:prSet presAssocID="{91B58457-6518-442C-9AEE-DE06025A56EC}" presName="horz1" presStyleCnt="0"/>
      <dgm:spPr/>
    </dgm:pt>
    <dgm:pt modelId="{ECFCDC4C-6174-4B45-8ADE-0FBF9FC0770B}" type="pres">
      <dgm:prSet presAssocID="{91B58457-6518-442C-9AEE-DE06025A56EC}" presName="tx1" presStyleLbl="revTx" presStyleIdx="0" presStyleCnt="6"/>
      <dgm:spPr/>
    </dgm:pt>
    <dgm:pt modelId="{333D29FE-7541-45CB-AC08-E3FD30F9C0B5}" type="pres">
      <dgm:prSet presAssocID="{91B58457-6518-442C-9AEE-DE06025A56EC}" presName="vert1" presStyleCnt="0"/>
      <dgm:spPr/>
    </dgm:pt>
    <dgm:pt modelId="{6CF55878-EE23-45F8-8FAE-AC2505DA3191}" type="pres">
      <dgm:prSet presAssocID="{77E63F63-1120-4B4B-BDED-4B12A68CA453}" presName="thickLine" presStyleLbl="alignNode1" presStyleIdx="1" presStyleCnt="6"/>
      <dgm:spPr/>
    </dgm:pt>
    <dgm:pt modelId="{C523BEAD-C78F-4019-BEF4-BAE82A07AC4D}" type="pres">
      <dgm:prSet presAssocID="{77E63F63-1120-4B4B-BDED-4B12A68CA453}" presName="horz1" presStyleCnt="0"/>
      <dgm:spPr/>
    </dgm:pt>
    <dgm:pt modelId="{30B1A5E1-FED3-4311-9866-42EC630F599A}" type="pres">
      <dgm:prSet presAssocID="{77E63F63-1120-4B4B-BDED-4B12A68CA453}" presName="tx1" presStyleLbl="revTx" presStyleIdx="1" presStyleCnt="6"/>
      <dgm:spPr/>
    </dgm:pt>
    <dgm:pt modelId="{C542EAF1-A174-4E66-8455-8E96F1349174}" type="pres">
      <dgm:prSet presAssocID="{77E63F63-1120-4B4B-BDED-4B12A68CA453}" presName="vert1" presStyleCnt="0"/>
      <dgm:spPr/>
    </dgm:pt>
    <dgm:pt modelId="{C153D385-B5BE-4B34-873A-BB87F94A084A}" type="pres">
      <dgm:prSet presAssocID="{E2039601-B15A-4544-B65E-2FBE5A2D2958}" presName="thickLine" presStyleLbl="alignNode1" presStyleIdx="2" presStyleCnt="6"/>
      <dgm:spPr/>
    </dgm:pt>
    <dgm:pt modelId="{B3293523-F67E-4EEB-AC70-D482FBEC11FE}" type="pres">
      <dgm:prSet presAssocID="{E2039601-B15A-4544-B65E-2FBE5A2D2958}" presName="horz1" presStyleCnt="0"/>
      <dgm:spPr/>
    </dgm:pt>
    <dgm:pt modelId="{1BAC2F80-872C-407B-873B-4610F032BF0A}" type="pres">
      <dgm:prSet presAssocID="{E2039601-B15A-4544-B65E-2FBE5A2D2958}" presName="tx1" presStyleLbl="revTx" presStyleIdx="2" presStyleCnt="6"/>
      <dgm:spPr/>
    </dgm:pt>
    <dgm:pt modelId="{46DA1F01-2803-4B11-8445-4AE3D3989786}" type="pres">
      <dgm:prSet presAssocID="{E2039601-B15A-4544-B65E-2FBE5A2D2958}" presName="vert1" presStyleCnt="0"/>
      <dgm:spPr/>
    </dgm:pt>
    <dgm:pt modelId="{71B3C84A-5A3F-40C4-839E-51E10ED9DB57}" type="pres">
      <dgm:prSet presAssocID="{EB538366-C646-4CD3-AB49-4591EB697505}" presName="thickLine" presStyleLbl="alignNode1" presStyleIdx="3" presStyleCnt="6"/>
      <dgm:spPr/>
    </dgm:pt>
    <dgm:pt modelId="{5EDCDCFF-948C-4705-9D87-9F56277220A6}" type="pres">
      <dgm:prSet presAssocID="{EB538366-C646-4CD3-AB49-4591EB697505}" presName="horz1" presStyleCnt="0"/>
      <dgm:spPr/>
    </dgm:pt>
    <dgm:pt modelId="{427AF053-89B1-48B5-900E-CF7531E0C19A}" type="pres">
      <dgm:prSet presAssocID="{EB538366-C646-4CD3-AB49-4591EB697505}" presName="tx1" presStyleLbl="revTx" presStyleIdx="3" presStyleCnt="6"/>
      <dgm:spPr/>
    </dgm:pt>
    <dgm:pt modelId="{04C350C5-2132-4DDE-AEA7-9538EABD98CC}" type="pres">
      <dgm:prSet presAssocID="{EB538366-C646-4CD3-AB49-4591EB697505}" presName="vert1" presStyleCnt="0"/>
      <dgm:spPr/>
    </dgm:pt>
    <dgm:pt modelId="{26A6A23C-F624-4EA6-A6DA-5D5A67E58349}" type="pres">
      <dgm:prSet presAssocID="{5BC13D7E-6F25-4C16-9FE4-4DF8B7E4F773}" presName="thickLine" presStyleLbl="alignNode1" presStyleIdx="4" presStyleCnt="6"/>
      <dgm:spPr/>
    </dgm:pt>
    <dgm:pt modelId="{51C7E0F1-2D67-47C1-96B3-E2E13B9E0DA5}" type="pres">
      <dgm:prSet presAssocID="{5BC13D7E-6F25-4C16-9FE4-4DF8B7E4F773}" presName="horz1" presStyleCnt="0"/>
      <dgm:spPr/>
    </dgm:pt>
    <dgm:pt modelId="{31A8C773-3369-4CF4-85A0-336ADCC5C8C7}" type="pres">
      <dgm:prSet presAssocID="{5BC13D7E-6F25-4C16-9FE4-4DF8B7E4F773}" presName="tx1" presStyleLbl="revTx" presStyleIdx="4" presStyleCnt="6"/>
      <dgm:spPr/>
    </dgm:pt>
    <dgm:pt modelId="{B23967AE-BB52-4D54-A306-6370782CDEB3}" type="pres">
      <dgm:prSet presAssocID="{5BC13D7E-6F25-4C16-9FE4-4DF8B7E4F773}" presName="vert1" presStyleCnt="0"/>
      <dgm:spPr/>
    </dgm:pt>
    <dgm:pt modelId="{9C5D57A7-6944-485C-8AD5-782416EABD46}" type="pres">
      <dgm:prSet presAssocID="{517F0DF2-2ADA-48B5-9DB2-8E7B332B4BE2}" presName="thickLine" presStyleLbl="alignNode1" presStyleIdx="5" presStyleCnt="6"/>
      <dgm:spPr/>
    </dgm:pt>
    <dgm:pt modelId="{45BDF376-959F-4DCD-9B80-8BF51278DE22}" type="pres">
      <dgm:prSet presAssocID="{517F0DF2-2ADA-48B5-9DB2-8E7B332B4BE2}" presName="horz1" presStyleCnt="0"/>
      <dgm:spPr/>
    </dgm:pt>
    <dgm:pt modelId="{2D067271-71AD-49BE-ABAC-A6A3E8ED43B5}" type="pres">
      <dgm:prSet presAssocID="{517F0DF2-2ADA-48B5-9DB2-8E7B332B4BE2}" presName="tx1" presStyleLbl="revTx" presStyleIdx="5" presStyleCnt="6"/>
      <dgm:spPr/>
    </dgm:pt>
    <dgm:pt modelId="{87E4C40F-6064-4840-A38C-466C51D680F2}" type="pres">
      <dgm:prSet presAssocID="{517F0DF2-2ADA-48B5-9DB2-8E7B332B4BE2}" presName="vert1" presStyleCnt="0"/>
      <dgm:spPr/>
    </dgm:pt>
  </dgm:ptLst>
  <dgm:cxnLst>
    <dgm:cxn modelId="{99E03C08-8A1B-4C81-99C0-5E502DAEAC31}" type="presOf" srcId="{16AB9B0A-2E93-444D-9AF0-313A5F7116CE}" destId="{58533363-5276-45D7-A1FB-3992521A8700}" srcOrd="0" destOrd="0" presId="urn:microsoft.com/office/officeart/2008/layout/LinedList"/>
    <dgm:cxn modelId="{E5B11535-B58B-4501-8B8A-8C4E2CCA3A38}" type="presOf" srcId="{517F0DF2-2ADA-48B5-9DB2-8E7B332B4BE2}" destId="{2D067271-71AD-49BE-ABAC-A6A3E8ED43B5}" srcOrd="0" destOrd="0" presId="urn:microsoft.com/office/officeart/2008/layout/LinedList"/>
    <dgm:cxn modelId="{7A6BF73C-3538-40DA-87E5-F42AC115B336}" type="presOf" srcId="{77E63F63-1120-4B4B-BDED-4B12A68CA453}" destId="{30B1A5E1-FED3-4311-9866-42EC630F599A}" srcOrd="0" destOrd="0" presId="urn:microsoft.com/office/officeart/2008/layout/LinedList"/>
    <dgm:cxn modelId="{5D1BA06D-3E62-4475-AEA2-2E148D6B2EDC}" type="presOf" srcId="{EB538366-C646-4CD3-AB49-4591EB697505}" destId="{427AF053-89B1-48B5-900E-CF7531E0C19A}" srcOrd="0" destOrd="0" presId="urn:microsoft.com/office/officeart/2008/layout/LinedList"/>
    <dgm:cxn modelId="{F7494A7A-CB40-4106-9B13-CB8B734AFDF9}" type="presOf" srcId="{5BC13D7E-6F25-4C16-9FE4-4DF8B7E4F773}" destId="{31A8C773-3369-4CF4-85A0-336ADCC5C8C7}" srcOrd="0" destOrd="0" presId="urn:microsoft.com/office/officeart/2008/layout/LinedList"/>
    <dgm:cxn modelId="{2A03C185-4ABC-406E-BBF9-588403D81205}" srcId="{16AB9B0A-2E93-444D-9AF0-313A5F7116CE}" destId="{517F0DF2-2ADA-48B5-9DB2-8E7B332B4BE2}" srcOrd="5" destOrd="0" parTransId="{2002A089-9CAB-4344-80A0-F15DA04538F3}" sibTransId="{2A1A4477-1581-4758-A0A6-F7113FAE2B17}"/>
    <dgm:cxn modelId="{8642539D-3364-462D-A545-387C6FF7A558}" srcId="{16AB9B0A-2E93-444D-9AF0-313A5F7116CE}" destId="{5BC13D7E-6F25-4C16-9FE4-4DF8B7E4F773}" srcOrd="4" destOrd="0" parTransId="{3C44FE14-239D-48F9-8127-43363D10E824}" sibTransId="{266AD00B-B980-4EAA-8A42-9DE28635E5CF}"/>
    <dgm:cxn modelId="{3C8A08AE-7539-43AF-9C2A-7B5AD7540DE5}" srcId="{16AB9B0A-2E93-444D-9AF0-313A5F7116CE}" destId="{77E63F63-1120-4B4B-BDED-4B12A68CA453}" srcOrd="1" destOrd="0" parTransId="{7310D47B-507A-4C9E-8B10-8FD1298AC837}" sibTransId="{55AAED46-ED61-43F8-9C51-C8D12770438C}"/>
    <dgm:cxn modelId="{8C8589BE-A73F-4C1D-BDE9-EB8DAE44174E}" type="presOf" srcId="{91B58457-6518-442C-9AEE-DE06025A56EC}" destId="{ECFCDC4C-6174-4B45-8ADE-0FBF9FC0770B}" srcOrd="0" destOrd="0" presId="urn:microsoft.com/office/officeart/2008/layout/LinedList"/>
    <dgm:cxn modelId="{8E17D0DE-AC63-43A1-9853-6ADCCB3BE1C2}" srcId="{16AB9B0A-2E93-444D-9AF0-313A5F7116CE}" destId="{91B58457-6518-442C-9AEE-DE06025A56EC}" srcOrd="0" destOrd="0" parTransId="{E39B6B30-A6D8-4B5D-A58E-F1637E2E7F46}" sibTransId="{7C1B58AE-527B-4BFC-9E82-5FEFDFB8718A}"/>
    <dgm:cxn modelId="{D68D44EE-732B-4651-817A-EAEDC2CF4051}" type="presOf" srcId="{E2039601-B15A-4544-B65E-2FBE5A2D2958}" destId="{1BAC2F80-872C-407B-873B-4610F032BF0A}" srcOrd="0" destOrd="0" presId="urn:microsoft.com/office/officeart/2008/layout/LinedList"/>
    <dgm:cxn modelId="{A66D70F0-1CD7-4648-BC44-8AFCF6DCD2BA}" srcId="{16AB9B0A-2E93-444D-9AF0-313A5F7116CE}" destId="{E2039601-B15A-4544-B65E-2FBE5A2D2958}" srcOrd="2" destOrd="0" parTransId="{B350891C-DA91-42EB-AC3D-A1E0AA655E2C}" sibTransId="{5EF17CD0-A24F-47E6-B972-20905B2AF00C}"/>
    <dgm:cxn modelId="{DDD5DCFE-E80F-4819-855B-C9E1022A2F08}" srcId="{16AB9B0A-2E93-444D-9AF0-313A5F7116CE}" destId="{EB538366-C646-4CD3-AB49-4591EB697505}" srcOrd="3" destOrd="0" parTransId="{3FA4F500-B759-4501-BC42-F3DF19AA2A0E}" sibTransId="{9E263964-2D64-40EC-BC5A-397C78369A34}"/>
    <dgm:cxn modelId="{7169027B-EA37-4E01-8DB5-BBEF3AF59BCA}" type="presParOf" srcId="{58533363-5276-45D7-A1FB-3992521A8700}" destId="{A533D268-F0C3-48F4-87A0-BF226BC23332}" srcOrd="0" destOrd="0" presId="urn:microsoft.com/office/officeart/2008/layout/LinedList"/>
    <dgm:cxn modelId="{9BEA154E-0EFF-43E3-852B-CF8AA4348598}" type="presParOf" srcId="{58533363-5276-45D7-A1FB-3992521A8700}" destId="{D5F42609-0195-4AB9-BBF9-9F6E5094C2DA}" srcOrd="1" destOrd="0" presId="urn:microsoft.com/office/officeart/2008/layout/LinedList"/>
    <dgm:cxn modelId="{0C166739-AA84-4DE0-8195-3CAD8687C1AB}" type="presParOf" srcId="{D5F42609-0195-4AB9-BBF9-9F6E5094C2DA}" destId="{ECFCDC4C-6174-4B45-8ADE-0FBF9FC0770B}" srcOrd="0" destOrd="0" presId="urn:microsoft.com/office/officeart/2008/layout/LinedList"/>
    <dgm:cxn modelId="{FF539695-3A0A-4E81-B139-B59DC471195F}" type="presParOf" srcId="{D5F42609-0195-4AB9-BBF9-9F6E5094C2DA}" destId="{333D29FE-7541-45CB-AC08-E3FD30F9C0B5}" srcOrd="1" destOrd="0" presId="urn:microsoft.com/office/officeart/2008/layout/LinedList"/>
    <dgm:cxn modelId="{5B4B8A83-B5CD-45FF-B7BB-D6B95D99FA3F}" type="presParOf" srcId="{58533363-5276-45D7-A1FB-3992521A8700}" destId="{6CF55878-EE23-45F8-8FAE-AC2505DA3191}" srcOrd="2" destOrd="0" presId="urn:microsoft.com/office/officeart/2008/layout/LinedList"/>
    <dgm:cxn modelId="{C7694AF9-C0F8-4A1C-A6C7-7BBAC0666545}" type="presParOf" srcId="{58533363-5276-45D7-A1FB-3992521A8700}" destId="{C523BEAD-C78F-4019-BEF4-BAE82A07AC4D}" srcOrd="3" destOrd="0" presId="urn:microsoft.com/office/officeart/2008/layout/LinedList"/>
    <dgm:cxn modelId="{AFEBFD15-094D-469E-A4FA-598C938A3884}" type="presParOf" srcId="{C523BEAD-C78F-4019-BEF4-BAE82A07AC4D}" destId="{30B1A5E1-FED3-4311-9866-42EC630F599A}" srcOrd="0" destOrd="0" presId="urn:microsoft.com/office/officeart/2008/layout/LinedList"/>
    <dgm:cxn modelId="{86F7C2D1-46AF-46E4-9F3A-56C3F37032B4}" type="presParOf" srcId="{C523BEAD-C78F-4019-BEF4-BAE82A07AC4D}" destId="{C542EAF1-A174-4E66-8455-8E96F1349174}" srcOrd="1" destOrd="0" presId="urn:microsoft.com/office/officeart/2008/layout/LinedList"/>
    <dgm:cxn modelId="{50ABC35F-66CC-429F-96D6-F89658A26777}" type="presParOf" srcId="{58533363-5276-45D7-A1FB-3992521A8700}" destId="{C153D385-B5BE-4B34-873A-BB87F94A084A}" srcOrd="4" destOrd="0" presId="urn:microsoft.com/office/officeart/2008/layout/LinedList"/>
    <dgm:cxn modelId="{2D120C90-161E-4ACE-987C-6B50818D70A9}" type="presParOf" srcId="{58533363-5276-45D7-A1FB-3992521A8700}" destId="{B3293523-F67E-4EEB-AC70-D482FBEC11FE}" srcOrd="5" destOrd="0" presId="urn:microsoft.com/office/officeart/2008/layout/LinedList"/>
    <dgm:cxn modelId="{8A266D18-5909-44E7-8FDC-C7D051EF7097}" type="presParOf" srcId="{B3293523-F67E-4EEB-AC70-D482FBEC11FE}" destId="{1BAC2F80-872C-407B-873B-4610F032BF0A}" srcOrd="0" destOrd="0" presId="urn:microsoft.com/office/officeart/2008/layout/LinedList"/>
    <dgm:cxn modelId="{E4B3F57D-B0E8-4257-AF3C-7C3F618C5943}" type="presParOf" srcId="{B3293523-F67E-4EEB-AC70-D482FBEC11FE}" destId="{46DA1F01-2803-4B11-8445-4AE3D3989786}" srcOrd="1" destOrd="0" presId="urn:microsoft.com/office/officeart/2008/layout/LinedList"/>
    <dgm:cxn modelId="{A87BAB07-9875-4EDD-BC5E-AEA59F5129AD}" type="presParOf" srcId="{58533363-5276-45D7-A1FB-3992521A8700}" destId="{71B3C84A-5A3F-40C4-839E-51E10ED9DB57}" srcOrd="6" destOrd="0" presId="urn:microsoft.com/office/officeart/2008/layout/LinedList"/>
    <dgm:cxn modelId="{A03EFF14-043F-479D-BD8B-BD25DDE6AEF7}" type="presParOf" srcId="{58533363-5276-45D7-A1FB-3992521A8700}" destId="{5EDCDCFF-948C-4705-9D87-9F56277220A6}" srcOrd="7" destOrd="0" presId="urn:microsoft.com/office/officeart/2008/layout/LinedList"/>
    <dgm:cxn modelId="{E22947AD-7244-4265-8476-465FEA900181}" type="presParOf" srcId="{5EDCDCFF-948C-4705-9D87-9F56277220A6}" destId="{427AF053-89B1-48B5-900E-CF7531E0C19A}" srcOrd="0" destOrd="0" presId="urn:microsoft.com/office/officeart/2008/layout/LinedList"/>
    <dgm:cxn modelId="{8339F20D-1FD8-471C-82FE-E17A90D4D145}" type="presParOf" srcId="{5EDCDCFF-948C-4705-9D87-9F56277220A6}" destId="{04C350C5-2132-4DDE-AEA7-9538EABD98CC}" srcOrd="1" destOrd="0" presId="urn:microsoft.com/office/officeart/2008/layout/LinedList"/>
    <dgm:cxn modelId="{3BFB5269-FEB8-4DBB-90A4-E75EF9C78F05}" type="presParOf" srcId="{58533363-5276-45D7-A1FB-3992521A8700}" destId="{26A6A23C-F624-4EA6-A6DA-5D5A67E58349}" srcOrd="8" destOrd="0" presId="urn:microsoft.com/office/officeart/2008/layout/LinedList"/>
    <dgm:cxn modelId="{B74F5EAE-F8DC-4E8A-94D4-0C0755EE8300}" type="presParOf" srcId="{58533363-5276-45D7-A1FB-3992521A8700}" destId="{51C7E0F1-2D67-47C1-96B3-E2E13B9E0DA5}" srcOrd="9" destOrd="0" presId="urn:microsoft.com/office/officeart/2008/layout/LinedList"/>
    <dgm:cxn modelId="{79F5CF59-B0F5-4172-891C-F05E02A1EC23}" type="presParOf" srcId="{51C7E0F1-2D67-47C1-96B3-E2E13B9E0DA5}" destId="{31A8C773-3369-4CF4-85A0-336ADCC5C8C7}" srcOrd="0" destOrd="0" presId="urn:microsoft.com/office/officeart/2008/layout/LinedList"/>
    <dgm:cxn modelId="{C4E606AB-5FEE-48F8-AAAF-4457EEA764C0}" type="presParOf" srcId="{51C7E0F1-2D67-47C1-96B3-E2E13B9E0DA5}" destId="{B23967AE-BB52-4D54-A306-6370782CDEB3}" srcOrd="1" destOrd="0" presId="urn:microsoft.com/office/officeart/2008/layout/LinedList"/>
    <dgm:cxn modelId="{6A13EED2-CA74-4B03-91F4-3ED688DC9EE6}" type="presParOf" srcId="{58533363-5276-45D7-A1FB-3992521A8700}" destId="{9C5D57A7-6944-485C-8AD5-782416EABD46}" srcOrd="10" destOrd="0" presId="urn:microsoft.com/office/officeart/2008/layout/LinedList"/>
    <dgm:cxn modelId="{32251C6B-F8BF-4F3C-805E-46D8FC7CFE12}" type="presParOf" srcId="{58533363-5276-45D7-A1FB-3992521A8700}" destId="{45BDF376-959F-4DCD-9B80-8BF51278DE22}" srcOrd="11" destOrd="0" presId="urn:microsoft.com/office/officeart/2008/layout/LinedList"/>
    <dgm:cxn modelId="{817A4EA1-A299-4BB4-B1B4-4AE80E07FD65}" type="presParOf" srcId="{45BDF376-959F-4DCD-9B80-8BF51278DE22}" destId="{2D067271-71AD-49BE-ABAC-A6A3E8ED43B5}" srcOrd="0" destOrd="0" presId="urn:microsoft.com/office/officeart/2008/layout/LinedList"/>
    <dgm:cxn modelId="{A4C23F61-3BC7-4EA0-A3F9-227F52451120}" type="presParOf" srcId="{45BDF376-959F-4DCD-9B80-8BF51278DE22}" destId="{87E4C40F-6064-4840-A38C-466C51D680F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E56995-90F0-4ED9-B3C9-25F6586B0A5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95925C1-CC5D-443A-874A-7D63F49C2047}">
      <dgm:prSet/>
      <dgm:spPr/>
      <dgm:t>
        <a:bodyPr/>
        <a:lstStyle/>
        <a:p>
          <a:r>
            <a:rPr lang="en-US" b="0" i="0" dirty="0"/>
            <a:t>Emulation has a cost associated.</a:t>
          </a:r>
          <a:endParaRPr lang="en-US" dirty="0"/>
        </a:p>
      </dgm:t>
    </dgm:pt>
    <dgm:pt modelId="{D6C28001-68ED-4741-BC32-3BF03AC08B05}" type="parTrans" cxnId="{CA1155EF-34FE-4D22-B312-60493D10F937}">
      <dgm:prSet/>
      <dgm:spPr/>
      <dgm:t>
        <a:bodyPr/>
        <a:lstStyle/>
        <a:p>
          <a:endParaRPr lang="en-US"/>
        </a:p>
      </dgm:t>
    </dgm:pt>
    <dgm:pt modelId="{B714FAA6-4CCA-4535-A9E3-F3E8786EBBEB}" type="sibTrans" cxnId="{CA1155EF-34FE-4D22-B312-60493D10F937}">
      <dgm:prSet/>
      <dgm:spPr/>
      <dgm:t>
        <a:bodyPr/>
        <a:lstStyle/>
        <a:p>
          <a:endParaRPr lang="en-US"/>
        </a:p>
      </dgm:t>
    </dgm:pt>
    <dgm:pt modelId="{72C5340E-E819-49AE-8BAF-0ED2E7C5E178}">
      <dgm:prSet/>
      <dgm:spPr/>
      <dgm:t>
        <a:bodyPr/>
        <a:lstStyle/>
        <a:p>
          <a:r>
            <a:rPr lang="en-US" b="0" i="0" dirty="0"/>
            <a:t>Need to Trap &amp; Emulate all instructions</a:t>
          </a:r>
          <a:endParaRPr lang="en-US" dirty="0"/>
        </a:p>
      </dgm:t>
    </dgm:pt>
    <dgm:pt modelId="{55093A63-08A6-4F41-A4F1-5F53A500B7BA}" type="parTrans" cxnId="{D379F970-4470-4F2E-899A-0EC00826B300}">
      <dgm:prSet/>
      <dgm:spPr/>
      <dgm:t>
        <a:bodyPr/>
        <a:lstStyle/>
        <a:p>
          <a:endParaRPr lang="en-US"/>
        </a:p>
      </dgm:t>
    </dgm:pt>
    <dgm:pt modelId="{935F5E98-8D8F-4002-8F5C-F7454B5E87C7}" type="sibTrans" cxnId="{D379F970-4470-4F2E-899A-0EC00826B300}">
      <dgm:prSet/>
      <dgm:spPr/>
      <dgm:t>
        <a:bodyPr/>
        <a:lstStyle/>
        <a:p>
          <a:endParaRPr lang="en-US"/>
        </a:p>
      </dgm:t>
    </dgm:pt>
    <dgm:pt modelId="{0D4C1F63-E8CB-4E07-8C87-CAA67F962A3D}">
      <dgm:prSet/>
      <dgm:spPr/>
      <dgm:t>
        <a:bodyPr/>
        <a:lstStyle/>
        <a:p>
          <a:r>
            <a:rPr lang="en-US" b="0" i="0" dirty="0"/>
            <a:t>Because Ring 0 is controlled by the host OS, VMs are forced to execute at Ring 1/3, </a:t>
          </a:r>
          <a:endParaRPr lang="en-US" dirty="0"/>
        </a:p>
      </dgm:t>
    </dgm:pt>
    <dgm:pt modelId="{327EDEC1-9526-4491-ACB0-03ED0F44AFCB}" type="parTrans" cxnId="{418C6653-4DC3-4565-9CF2-22A09CF37725}">
      <dgm:prSet/>
      <dgm:spPr/>
      <dgm:t>
        <a:bodyPr/>
        <a:lstStyle/>
        <a:p>
          <a:endParaRPr lang="en-US"/>
        </a:p>
      </dgm:t>
    </dgm:pt>
    <dgm:pt modelId="{226908A7-9394-454F-910B-01A1FEF4C1BC}" type="sibTrans" cxnId="{418C6653-4DC3-4565-9CF2-22A09CF37725}">
      <dgm:prSet/>
      <dgm:spPr/>
      <dgm:t>
        <a:bodyPr/>
        <a:lstStyle/>
        <a:p>
          <a:endParaRPr lang="en-US"/>
        </a:p>
      </dgm:t>
    </dgm:pt>
    <dgm:pt modelId="{4B79108C-8A02-441E-9216-719AEE9E6C36}">
      <dgm:prSet/>
      <dgm:spPr/>
      <dgm:t>
        <a:bodyPr/>
        <a:lstStyle/>
        <a:p>
          <a:r>
            <a:rPr lang="en-US" b="0" i="0" dirty="0"/>
            <a:t>Resulting in VMM translating instructions.​</a:t>
          </a:r>
          <a:endParaRPr lang="en-US" dirty="0"/>
        </a:p>
      </dgm:t>
    </dgm:pt>
    <dgm:pt modelId="{5F46E9B4-08E7-40A1-A179-4847BDC35E78}" type="parTrans" cxnId="{9582FDC9-D91A-4F41-891B-C879909122C6}">
      <dgm:prSet/>
      <dgm:spPr/>
      <dgm:t>
        <a:bodyPr/>
        <a:lstStyle/>
        <a:p>
          <a:endParaRPr lang="en-US"/>
        </a:p>
      </dgm:t>
    </dgm:pt>
    <dgm:pt modelId="{9AB38387-661E-4485-BF83-8A43EC9518CA}" type="sibTrans" cxnId="{9582FDC9-D91A-4F41-891B-C879909122C6}">
      <dgm:prSet/>
      <dgm:spPr/>
      <dgm:t>
        <a:bodyPr/>
        <a:lstStyle/>
        <a:p>
          <a:endParaRPr lang="en-US"/>
        </a:p>
      </dgm:t>
    </dgm:pt>
    <dgm:pt modelId="{D560C78F-9A57-4E75-9EDE-F36265B08BE6}" type="pres">
      <dgm:prSet presAssocID="{DDE56995-90F0-4ED9-B3C9-25F6586B0A5D}" presName="cycle" presStyleCnt="0">
        <dgm:presLayoutVars>
          <dgm:dir/>
          <dgm:resizeHandles val="exact"/>
        </dgm:presLayoutVars>
      </dgm:prSet>
      <dgm:spPr/>
    </dgm:pt>
    <dgm:pt modelId="{4145C3A8-562A-47FC-8F4D-525986B0B023}" type="pres">
      <dgm:prSet presAssocID="{195925C1-CC5D-443A-874A-7D63F49C2047}" presName="node" presStyleLbl="node1" presStyleIdx="0" presStyleCnt="4">
        <dgm:presLayoutVars>
          <dgm:bulletEnabled val="1"/>
        </dgm:presLayoutVars>
      </dgm:prSet>
      <dgm:spPr/>
    </dgm:pt>
    <dgm:pt modelId="{26522BE0-CFAD-42B4-BAFA-27AAD0384E39}" type="pres">
      <dgm:prSet presAssocID="{B714FAA6-4CCA-4535-A9E3-F3E8786EBBEB}" presName="sibTrans" presStyleLbl="sibTrans2D1" presStyleIdx="0" presStyleCnt="4"/>
      <dgm:spPr/>
    </dgm:pt>
    <dgm:pt modelId="{C42D64E4-4C5C-489C-A981-B9CB2275FFE2}" type="pres">
      <dgm:prSet presAssocID="{B714FAA6-4CCA-4535-A9E3-F3E8786EBBEB}" presName="connectorText" presStyleLbl="sibTrans2D1" presStyleIdx="0" presStyleCnt="4"/>
      <dgm:spPr/>
    </dgm:pt>
    <dgm:pt modelId="{24ECB089-9109-4C13-8C9B-97B6B0A0E35F}" type="pres">
      <dgm:prSet presAssocID="{72C5340E-E819-49AE-8BAF-0ED2E7C5E178}" presName="node" presStyleLbl="node1" presStyleIdx="1" presStyleCnt="4">
        <dgm:presLayoutVars>
          <dgm:bulletEnabled val="1"/>
        </dgm:presLayoutVars>
      </dgm:prSet>
      <dgm:spPr/>
    </dgm:pt>
    <dgm:pt modelId="{7E9A5B22-E79B-4556-99FF-86D61C1F2847}" type="pres">
      <dgm:prSet presAssocID="{935F5E98-8D8F-4002-8F5C-F7454B5E87C7}" presName="sibTrans" presStyleLbl="sibTrans2D1" presStyleIdx="1" presStyleCnt="4"/>
      <dgm:spPr/>
    </dgm:pt>
    <dgm:pt modelId="{E0ACC9CB-3A52-4BDC-8142-72D7EBD652F3}" type="pres">
      <dgm:prSet presAssocID="{935F5E98-8D8F-4002-8F5C-F7454B5E87C7}" presName="connectorText" presStyleLbl="sibTrans2D1" presStyleIdx="1" presStyleCnt="4"/>
      <dgm:spPr/>
    </dgm:pt>
    <dgm:pt modelId="{A783D8AF-CD01-4AB8-BD92-6A21462D1F99}" type="pres">
      <dgm:prSet presAssocID="{0D4C1F63-E8CB-4E07-8C87-CAA67F962A3D}" presName="node" presStyleLbl="node1" presStyleIdx="2" presStyleCnt="4">
        <dgm:presLayoutVars>
          <dgm:bulletEnabled val="1"/>
        </dgm:presLayoutVars>
      </dgm:prSet>
      <dgm:spPr/>
    </dgm:pt>
    <dgm:pt modelId="{D7CC4228-6C89-4DFD-8D01-767BEE358EAD}" type="pres">
      <dgm:prSet presAssocID="{226908A7-9394-454F-910B-01A1FEF4C1BC}" presName="sibTrans" presStyleLbl="sibTrans2D1" presStyleIdx="2" presStyleCnt="4"/>
      <dgm:spPr/>
    </dgm:pt>
    <dgm:pt modelId="{BDA70626-6951-4884-8168-A8A992A31642}" type="pres">
      <dgm:prSet presAssocID="{226908A7-9394-454F-910B-01A1FEF4C1BC}" presName="connectorText" presStyleLbl="sibTrans2D1" presStyleIdx="2" presStyleCnt="4"/>
      <dgm:spPr/>
    </dgm:pt>
    <dgm:pt modelId="{52D5B541-3FDA-483B-BE3A-3F2126EE9DD9}" type="pres">
      <dgm:prSet presAssocID="{4B79108C-8A02-441E-9216-719AEE9E6C36}" presName="node" presStyleLbl="node1" presStyleIdx="3" presStyleCnt="4">
        <dgm:presLayoutVars>
          <dgm:bulletEnabled val="1"/>
        </dgm:presLayoutVars>
      </dgm:prSet>
      <dgm:spPr/>
    </dgm:pt>
    <dgm:pt modelId="{F565E549-3E71-4077-AEC1-C5A42CD358DE}" type="pres">
      <dgm:prSet presAssocID="{9AB38387-661E-4485-BF83-8A43EC9518CA}" presName="sibTrans" presStyleLbl="sibTrans2D1" presStyleIdx="3" presStyleCnt="4"/>
      <dgm:spPr/>
    </dgm:pt>
    <dgm:pt modelId="{7EA39B1C-CEC9-47DE-891D-8040BA717049}" type="pres">
      <dgm:prSet presAssocID="{9AB38387-661E-4485-BF83-8A43EC9518CA}" presName="connectorText" presStyleLbl="sibTrans2D1" presStyleIdx="3" presStyleCnt="4"/>
      <dgm:spPr/>
    </dgm:pt>
  </dgm:ptLst>
  <dgm:cxnLst>
    <dgm:cxn modelId="{6AD8B814-C7A4-46A0-9F11-14C7370E28B8}" type="presOf" srcId="{9AB38387-661E-4485-BF83-8A43EC9518CA}" destId="{7EA39B1C-CEC9-47DE-891D-8040BA717049}" srcOrd="1" destOrd="0" presId="urn:microsoft.com/office/officeart/2005/8/layout/cycle2"/>
    <dgm:cxn modelId="{273E1F27-7834-4ED0-B1E0-ABDA10EF9DEB}" type="presOf" srcId="{935F5E98-8D8F-4002-8F5C-F7454B5E87C7}" destId="{E0ACC9CB-3A52-4BDC-8142-72D7EBD652F3}" srcOrd="1" destOrd="0" presId="urn:microsoft.com/office/officeart/2005/8/layout/cycle2"/>
    <dgm:cxn modelId="{993BF569-3651-46B1-8E4A-8829466F93EB}" type="presOf" srcId="{B714FAA6-4CCA-4535-A9E3-F3E8786EBBEB}" destId="{26522BE0-CFAD-42B4-BAFA-27AAD0384E39}" srcOrd="0" destOrd="0" presId="urn:microsoft.com/office/officeart/2005/8/layout/cycle2"/>
    <dgm:cxn modelId="{8078344D-9B0A-4AB8-B438-9C9E66A8DA2B}" type="presOf" srcId="{9AB38387-661E-4485-BF83-8A43EC9518CA}" destId="{F565E549-3E71-4077-AEC1-C5A42CD358DE}" srcOrd="0" destOrd="0" presId="urn:microsoft.com/office/officeart/2005/8/layout/cycle2"/>
    <dgm:cxn modelId="{D379F970-4470-4F2E-899A-0EC00826B300}" srcId="{DDE56995-90F0-4ED9-B3C9-25F6586B0A5D}" destId="{72C5340E-E819-49AE-8BAF-0ED2E7C5E178}" srcOrd="1" destOrd="0" parTransId="{55093A63-08A6-4F41-A4F1-5F53A500B7BA}" sibTransId="{935F5E98-8D8F-4002-8F5C-F7454B5E87C7}"/>
    <dgm:cxn modelId="{418C6653-4DC3-4565-9CF2-22A09CF37725}" srcId="{DDE56995-90F0-4ED9-B3C9-25F6586B0A5D}" destId="{0D4C1F63-E8CB-4E07-8C87-CAA67F962A3D}" srcOrd="2" destOrd="0" parTransId="{327EDEC1-9526-4491-ACB0-03ED0F44AFCB}" sibTransId="{226908A7-9394-454F-910B-01A1FEF4C1BC}"/>
    <dgm:cxn modelId="{0D153489-E937-4B81-83BD-603B3516E816}" type="presOf" srcId="{935F5E98-8D8F-4002-8F5C-F7454B5E87C7}" destId="{7E9A5B22-E79B-4556-99FF-86D61C1F2847}" srcOrd="0" destOrd="0" presId="urn:microsoft.com/office/officeart/2005/8/layout/cycle2"/>
    <dgm:cxn modelId="{FC78FFA8-D644-484A-91D5-9692434523E4}" type="presOf" srcId="{DDE56995-90F0-4ED9-B3C9-25F6586B0A5D}" destId="{D560C78F-9A57-4E75-9EDE-F36265B08BE6}" srcOrd="0" destOrd="0" presId="urn:microsoft.com/office/officeart/2005/8/layout/cycle2"/>
    <dgm:cxn modelId="{B0D6CBAC-09E0-46CF-818E-B8DF47C786EE}" type="presOf" srcId="{226908A7-9394-454F-910B-01A1FEF4C1BC}" destId="{D7CC4228-6C89-4DFD-8D01-767BEE358EAD}" srcOrd="0" destOrd="0" presId="urn:microsoft.com/office/officeart/2005/8/layout/cycle2"/>
    <dgm:cxn modelId="{3DAE9BBE-3907-420F-A673-169EF3B2550C}" type="presOf" srcId="{226908A7-9394-454F-910B-01A1FEF4C1BC}" destId="{BDA70626-6951-4884-8168-A8A992A31642}" srcOrd="1" destOrd="0" presId="urn:microsoft.com/office/officeart/2005/8/layout/cycle2"/>
    <dgm:cxn modelId="{9582FDC9-D91A-4F41-891B-C879909122C6}" srcId="{DDE56995-90F0-4ED9-B3C9-25F6586B0A5D}" destId="{4B79108C-8A02-441E-9216-719AEE9E6C36}" srcOrd="3" destOrd="0" parTransId="{5F46E9B4-08E7-40A1-A179-4847BDC35E78}" sibTransId="{9AB38387-661E-4485-BF83-8A43EC9518CA}"/>
    <dgm:cxn modelId="{41CDA1CA-F60B-46DB-82A3-2273D1284513}" type="presOf" srcId="{72C5340E-E819-49AE-8BAF-0ED2E7C5E178}" destId="{24ECB089-9109-4C13-8C9B-97B6B0A0E35F}" srcOrd="0" destOrd="0" presId="urn:microsoft.com/office/officeart/2005/8/layout/cycle2"/>
    <dgm:cxn modelId="{6A7B71DE-87EB-43D4-A4D2-D37E4CCD4578}" type="presOf" srcId="{195925C1-CC5D-443A-874A-7D63F49C2047}" destId="{4145C3A8-562A-47FC-8F4D-525986B0B023}" srcOrd="0" destOrd="0" presId="urn:microsoft.com/office/officeart/2005/8/layout/cycle2"/>
    <dgm:cxn modelId="{2054C1ED-72CA-4015-BB4C-FB20DFB1056F}" type="presOf" srcId="{0D4C1F63-E8CB-4E07-8C87-CAA67F962A3D}" destId="{A783D8AF-CD01-4AB8-BD92-6A21462D1F99}" srcOrd="0" destOrd="0" presId="urn:microsoft.com/office/officeart/2005/8/layout/cycle2"/>
    <dgm:cxn modelId="{FC4103EE-A482-4D06-A0D3-0222537C8312}" type="presOf" srcId="{B714FAA6-4CCA-4535-A9E3-F3E8786EBBEB}" destId="{C42D64E4-4C5C-489C-A981-B9CB2275FFE2}" srcOrd="1" destOrd="0" presId="urn:microsoft.com/office/officeart/2005/8/layout/cycle2"/>
    <dgm:cxn modelId="{CA1155EF-34FE-4D22-B312-60493D10F937}" srcId="{DDE56995-90F0-4ED9-B3C9-25F6586B0A5D}" destId="{195925C1-CC5D-443A-874A-7D63F49C2047}" srcOrd="0" destOrd="0" parTransId="{D6C28001-68ED-4741-BC32-3BF03AC08B05}" sibTransId="{B714FAA6-4CCA-4535-A9E3-F3E8786EBBEB}"/>
    <dgm:cxn modelId="{F0DE7AF7-5CA2-478A-953D-A6719F8A571A}" type="presOf" srcId="{4B79108C-8A02-441E-9216-719AEE9E6C36}" destId="{52D5B541-3FDA-483B-BE3A-3F2126EE9DD9}" srcOrd="0" destOrd="0" presId="urn:microsoft.com/office/officeart/2005/8/layout/cycle2"/>
    <dgm:cxn modelId="{7DCEFC5A-FB49-4166-B61B-DCE55AF30571}" type="presParOf" srcId="{D560C78F-9A57-4E75-9EDE-F36265B08BE6}" destId="{4145C3A8-562A-47FC-8F4D-525986B0B023}" srcOrd="0" destOrd="0" presId="urn:microsoft.com/office/officeart/2005/8/layout/cycle2"/>
    <dgm:cxn modelId="{971DE5CE-0F26-4E6C-AD14-E395B83448B9}" type="presParOf" srcId="{D560C78F-9A57-4E75-9EDE-F36265B08BE6}" destId="{26522BE0-CFAD-42B4-BAFA-27AAD0384E39}" srcOrd="1" destOrd="0" presId="urn:microsoft.com/office/officeart/2005/8/layout/cycle2"/>
    <dgm:cxn modelId="{99A31190-A1AE-4FA6-8789-ACF40988332C}" type="presParOf" srcId="{26522BE0-CFAD-42B4-BAFA-27AAD0384E39}" destId="{C42D64E4-4C5C-489C-A981-B9CB2275FFE2}" srcOrd="0" destOrd="0" presId="urn:microsoft.com/office/officeart/2005/8/layout/cycle2"/>
    <dgm:cxn modelId="{16036334-A597-4684-A177-0023C8180D55}" type="presParOf" srcId="{D560C78F-9A57-4E75-9EDE-F36265B08BE6}" destId="{24ECB089-9109-4C13-8C9B-97B6B0A0E35F}" srcOrd="2" destOrd="0" presId="urn:microsoft.com/office/officeart/2005/8/layout/cycle2"/>
    <dgm:cxn modelId="{05C69E65-1360-4761-BC52-77E915ED4EAC}" type="presParOf" srcId="{D560C78F-9A57-4E75-9EDE-F36265B08BE6}" destId="{7E9A5B22-E79B-4556-99FF-86D61C1F2847}" srcOrd="3" destOrd="0" presId="urn:microsoft.com/office/officeart/2005/8/layout/cycle2"/>
    <dgm:cxn modelId="{4EFE2C81-D54F-46C3-BC7E-735B0E64C144}" type="presParOf" srcId="{7E9A5B22-E79B-4556-99FF-86D61C1F2847}" destId="{E0ACC9CB-3A52-4BDC-8142-72D7EBD652F3}" srcOrd="0" destOrd="0" presId="urn:microsoft.com/office/officeart/2005/8/layout/cycle2"/>
    <dgm:cxn modelId="{765DD7EB-4D31-4C04-A2C1-BD1FCF06798A}" type="presParOf" srcId="{D560C78F-9A57-4E75-9EDE-F36265B08BE6}" destId="{A783D8AF-CD01-4AB8-BD92-6A21462D1F99}" srcOrd="4" destOrd="0" presId="urn:microsoft.com/office/officeart/2005/8/layout/cycle2"/>
    <dgm:cxn modelId="{C5E4ACA7-0CF3-4F46-8E11-751E208B72CC}" type="presParOf" srcId="{D560C78F-9A57-4E75-9EDE-F36265B08BE6}" destId="{D7CC4228-6C89-4DFD-8D01-767BEE358EAD}" srcOrd="5" destOrd="0" presId="urn:microsoft.com/office/officeart/2005/8/layout/cycle2"/>
    <dgm:cxn modelId="{5E5611A6-0B40-4837-9E12-F0C6E833B3C3}" type="presParOf" srcId="{D7CC4228-6C89-4DFD-8D01-767BEE358EAD}" destId="{BDA70626-6951-4884-8168-A8A992A31642}" srcOrd="0" destOrd="0" presId="urn:microsoft.com/office/officeart/2005/8/layout/cycle2"/>
    <dgm:cxn modelId="{62A3B189-BC26-4701-A3F0-9DC2119FB7A8}" type="presParOf" srcId="{D560C78F-9A57-4E75-9EDE-F36265B08BE6}" destId="{52D5B541-3FDA-483B-BE3A-3F2126EE9DD9}" srcOrd="6" destOrd="0" presId="urn:microsoft.com/office/officeart/2005/8/layout/cycle2"/>
    <dgm:cxn modelId="{342FEEE7-2AB0-4073-8C83-568B9180D413}" type="presParOf" srcId="{D560C78F-9A57-4E75-9EDE-F36265B08BE6}" destId="{F565E549-3E71-4077-AEC1-C5A42CD358DE}" srcOrd="7" destOrd="0" presId="urn:microsoft.com/office/officeart/2005/8/layout/cycle2"/>
    <dgm:cxn modelId="{1D685AB6-4FB4-43A5-BBE9-F605F720CE46}" type="presParOf" srcId="{F565E549-3E71-4077-AEC1-C5A42CD358DE}" destId="{7EA39B1C-CEC9-47DE-891D-8040BA71704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5B0DF1-A897-4523-84F0-FC3039D9BCB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A8FB86A-2391-46FB-BB86-838971495B15}">
      <dgm:prSet/>
      <dgm:spPr/>
      <dgm:t>
        <a:bodyPr/>
        <a:lstStyle/>
        <a:p>
          <a:r>
            <a:rPr lang="en-US" b="0" i="0"/>
            <a:t>Paravirtualization,” found in the XenSource, open source Xen product, attempts to reconcile these two approaches. Instead of emulating hardware, paravirtualization uses slightly altered versions of the operating system which allows access to the hardware resources directly as managed by the hypervisor. ​</a:t>
          </a:r>
          <a:endParaRPr lang="en-US"/>
        </a:p>
      </dgm:t>
    </dgm:pt>
    <dgm:pt modelId="{141D4722-B28C-4339-99E8-97A29A09141B}" type="parTrans" cxnId="{A6D4B00D-9647-4B79-9FE4-87854A7282BB}">
      <dgm:prSet/>
      <dgm:spPr/>
      <dgm:t>
        <a:bodyPr/>
        <a:lstStyle/>
        <a:p>
          <a:endParaRPr lang="en-US"/>
        </a:p>
      </dgm:t>
    </dgm:pt>
    <dgm:pt modelId="{42855B08-A29A-41EC-8EC7-5631276376C8}" type="sibTrans" cxnId="{A6D4B00D-9647-4B79-9FE4-87854A7282BB}">
      <dgm:prSet/>
      <dgm:spPr/>
      <dgm:t>
        <a:bodyPr/>
        <a:lstStyle/>
        <a:p>
          <a:endParaRPr lang="en-US"/>
        </a:p>
      </dgm:t>
    </dgm:pt>
    <dgm:pt modelId="{D34B1080-D8AF-4F21-B5C2-44DD1A8C32EE}">
      <dgm:prSet/>
      <dgm:spPr/>
      <dgm:t>
        <a:bodyPr/>
        <a:lstStyle/>
        <a:p>
          <a:r>
            <a:rPr lang="en-US" b="0" i="0" dirty="0"/>
            <a:t>The Guest OS is modified and thus run kernel level operations at Ring 1 (or 3)​</a:t>
          </a:r>
          <a:endParaRPr lang="en-US" dirty="0"/>
        </a:p>
      </dgm:t>
    </dgm:pt>
    <dgm:pt modelId="{DC004BC0-7068-423F-98E7-F794A75F53B7}" type="parTrans" cxnId="{6D8BD1A1-D373-4049-80A1-B9214F6214CE}">
      <dgm:prSet/>
      <dgm:spPr/>
      <dgm:t>
        <a:bodyPr/>
        <a:lstStyle/>
        <a:p>
          <a:endParaRPr lang="en-US"/>
        </a:p>
      </dgm:t>
    </dgm:pt>
    <dgm:pt modelId="{DAD61870-CC32-4A03-8EB9-AA9475F4CA33}" type="sibTrans" cxnId="{6D8BD1A1-D373-4049-80A1-B9214F6214CE}">
      <dgm:prSet/>
      <dgm:spPr/>
      <dgm:t>
        <a:bodyPr/>
        <a:lstStyle/>
        <a:p>
          <a:endParaRPr lang="en-US"/>
        </a:p>
      </dgm:t>
    </dgm:pt>
    <dgm:pt modelId="{716B37A2-1593-4B31-8121-4C03E3F09A8A}">
      <dgm:prSet/>
      <dgm:spPr/>
      <dgm:t>
        <a:bodyPr/>
        <a:lstStyle/>
        <a:p>
          <a:r>
            <a:rPr lang="en-US" b="0" i="0"/>
            <a:t>the guest is fully aware of how to process privileged instructions​</a:t>
          </a:r>
          <a:endParaRPr lang="en-US"/>
        </a:p>
      </dgm:t>
    </dgm:pt>
    <dgm:pt modelId="{93477759-DA46-4FD4-8040-6784DC3CE886}" type="parTrans" cxnId="{C1C35810-C4E9-4920-B2D5-9776424DA8F8}">
      <dgm:prSet/>
      <dgm:spPr/>
      <dgm:t>
        <a:bodyPr/>
        <a:lstStyle/>
        <a:p>
          <a:endParaRPr lang="en-US"/>
        </a:p>
      </dgm:t>
    </dgm:pt>
    <dgm:pt modelId="{1ECE5E4C-689D-4936-9E96-6A85E5251494}" type="sibTrans" cxnId="{C1C35810-C4E9-4920-B2D5-9776424DA8F8}">
      <dgm:prSet/>
      <dgm:spPr/>
      <dgm:t>
        <a:bodyPr/>
        <a:lstStyle/>
        <a:p>
          <a:endParaRPr lang="en-US"/>
        </a:p>
      </dgm:t>
    </dgm:pt>
    <dgm:pt modelId="{43411595-A3FA-498D-B93E-13E887C1D4B5}">
      <dgm:prSet/>
      <dgm:spPr/>
      <dgm:t>
        <a:bodyPr/>
        <a:lstStyle/>
        <a:p>
          <a:r>
            <a:rPr lang="en-US" b="0" i="0"/>
            <a:t>thus, privileged instruction translation by the VMM is no longer necessary​</a:t>
          </a:r>
          <a:endParaRPr lang="en-US"/>
        </a:p>
      </dgm:t>
    </dgm:pt>
    <dgm:pt modelId="{673A5B48-66AA-4B3C-8740-AA84AC67D192}" type="parTrans" cxnId="{1660DC08-2AB5-415F-BC16-BFE8D6F6559D}">
      <dgm:prSet/>
      <dgm:spPr/>
      <dgm:t>
        <a:bodyPr/>
        <a:lstStyle/>
        <a:p>
          <a:endParaRPr lang="en-US"/>
        </a:p>
      </dgm:t>
    </dgm:pt>
    <dgm:pt modelId="{19E36CE8-655E-441D-A147-F7476377277F}" type="sibTrans" cxnId="{1660DC08-2AB5-415F-BC16-BFE8D6F6559D}">
      <dgm:prSet/>
      <dgm:spPr/>
      <dgm:t>
        <a:bodyPr/>
        <a:lstStyle/>
        <a:p>
          <a:endParaRPr lang="en-US"/>
        </a:p>
      </dgm:t>
    </dgm:pt>
    <dgm:pt modelId="{7DB1599C-E236-47AF-936A-6E10DF030D39}">
      <dgm:prSet/>
      <dgm:spPr/>
      <dgm:t>
        <a:bodyPr/>
        <a:lstStyle/>
        <a:p>
          <a:r>
            <a:rPr lang="en-US" b="0" i="0"/>
            <a:t>The guest operating system uses a specialized API to talk to the VMM and, in this way, execute the privileged instructions​</a:t>
          </a:r>
          <a:endParaRPr lang="en-US"/>
        </a:p>
      </dgm:t>
    </dgm:pt>
    <dgm:pt modelId="{6BD4E081-04D5-4BE9-B0AC-FE978FA4C788}" type="parTrans" cxnId="{405A19A8-3996-419E-81B3-1ED59DF83448}">
      <dgm:prSet/>
      <dgm:spPr/>
      <dgm:t>
        <a:bodyPr/>
        <a:lstStyle/>
        <a:p>
          <a:endParaRPr lang="en-US"/>
        </a:p>
      </dgm:t>
    </dgm:pt>
    <dgm:pt modelId="{4E996B7C-31A2-401C-8499-BB90DD83F849}" type="sibTrans" cxnId="{405A19A8-3996-419E-81B3-1ED59DF83448}">
      <dgm:prSet/>
      <dgm:spPr/>
      <dgm:t>
        <a:bodyPr/>
        <a:lstStyle/>
        <a:p>
          <a:endParaRPr lang="en-US"/>
        </a:p>
      </dgm:t>
    </dgm:pt>
    <dgm:pt modelId="{E61F1FD4-ABA0-45E6-8DDC-4A345AF47712}">
      <dgm:prSet/>
      <dgm:spPr/>
      <dgm:t>
        <a:bodyPr/>
        <a:lstStyle/>
        <a:p>
          <a:r>
            <a:rPr lang="en-US" b="0" i="0"/>
            <a:t>The VMM is responsible for handling the virtualization requests and putting them to the hardware​</a:t>
          </a:r>
          <a:endParaRPr lang="en-US"/>
        </a:p>
      </dgm:t>
    </dgm:pt>
    <dgm:pt modelId="{79AAB1E4-7489-458B-B95F-FD5A3F52DD27}" type="parTrans" cxnId="{A4E8EEFE-482F-4C0A-A33A-132AD5962651}">
      <dgm:prSet/>
      <dgm:spPr/>
      <dgm:t>
        <a:bodyPr/>
        <a:lstStyle/>
        <a:p>
          <a:endParaRPr lang="en-US"/>
        </a:p>
      </dgm:t>
    </dgm:pt>
    <dgm:pt modelId="{6A62FB6D-4FD1-4DB1-8816-450E8CD652E1}" type="sibTrans" cxnId="{A4E8EEFE-482F-4C0A-A33A-132AD5962651}">
      <dgm:prSet/>
      <dgm:spPr/>
      <dgm:t>
        <a:bodyPr/>
        <a:lstStyle/>
        <a:p>
          <a:endParaRPr lang="en-US"/>
        </a:p>
      </dgm:t>
    </dgm:pt>
    <dgm:pt modelId="{799685FD-FB36-4110-8C96-14C67F8FFE9F}" type="pres">
      <dgm:prSet presAssocID="{145B0DF1-A897-4523-84F0-FC3039D9BCB1}" presName="vert0" presStyleCnt="0">
        <dgm:presLayoutVars>
          <dgm:dir/>
          <dgm:animOne val="branch"/>
          <dgm:animLvl val="lvl"/>
        </dgm:presLayoutVars>
      </dgm:prSet>
      <dgm:spPr/>
    </dgm:pt>
    <dgm:pt modelId="{2F772CD5-4847-4965-8EF6-1825CA9544B5}" type="pres">
      <dgm:prSet presAssocID="{9A8FB86A-2391-46FB-BB86-838971495B15}" presName="thickLine" presStyleLbl="alignNode1" presStyleIdx="0" presStyleCnt="6"/>
      <dgm:spPr/>
    </dgm:pt>
    <dgm:pt modelId="{D8C9839E-A35E-4180-BE80-1118571ED320}" type="pres">
      <dgm:prSet presAssocID="{9A8FB86A-2391-46FB-BB86-838971495B15}" presName="horz1" presStyleCnt="0"/>
      <dgm:spPr/>
    </dgm:pt>
    <dgm:pt modelId="{9240A7E5-E0AF-4D9A-BAF5-BC9EB9E39052}" type="pres">
      <dgm:prSet presAssocID="{9A8FB86A-2391-46FB-BB86-838971495B15}" presName="tx1" presStyleLbl="revTx" presStyleIdx="0" presStyleCnt="6"/>
      <dgm:spPr/>
    </dgm:pt>
    <dgm:pt modelId="{1925B189-DE2D-4CF9-8C76-2C883B540E7D}" type="pres">
      <dgm:prSet presAssocID="{9A8FB86A-2391-46FB-BB86-838971495B15}" presName="vert1" presStyleCnt="0"/>
      <dgm:spPr/>
    </dgm:pt>
    <dgm:pt modelId="{B9874754-9602-4356-B808-34A77C9CB14A}" type="pres">
      <dgm:prSet presAssocID="{D34B1080-D8AF-4F21-B5C2-44DD1A8C32EE}" presName="thickLine" presStyleLbl="alignNode1" presStyleIdx="1" presStyleCnt="6"/>
      <dgm:spPr/>
    </dgm:pt>
    <dgm:pt modelId="{ACBB2A66-0E83-421D-A754-CD5E98E84DBD}" type="pres">
      <dgm:prSet presAssocID="{D34B1080-D8AF-4F21-B5C2-44DD1A8C32EE}" presName="horz1" presStyleCnt="0"/>
      <dgm:spPr/>
    </dgm:pt>
    <dgm:pt modelId="{B729CE4F-7C5B-4C12-968E-63999CF0B268}" type="pres">
      <dgm:prSet presAssocID="{D34B1080-D8AF-4F21-B5C2-44DD1A8C32EE}" presName="tx1" presStyleLbl="revTx" presStyleIdx="1" presStyleCnt="6"/>
      <dgm:spPr/>
    </dgm:pt>
    <dgm:pt modelId="{21ADA56C-4EE8-4255-8133-ECAB52498C47}" type="pres">
      <dgm:prSet presAssocID="{D34B1080-D8AF-4F21-B5C2-44DD1A8C32EE}" presName="vert1" presStyleCnt="0"/>
      <dgm:spPr/>
    </dgm:pt>
    <dgm:pt modelId="{CDAA1B0B-26F0-4155-A761-DF076786A42E}" type="pres">
      <dgm:prSet presAssocID="{716B37A2-1593-4B31-8121-4C03E3F09A8A}" presName="thickLine" presStyleLbl="alignNode1" presStyleIdx="2" presStyleCnt="6"/>
      <dgm:spPr/>
    </dgm:pt>
    <dgm:pt modelId="{26DE2743-C98E-4245-9753-8932497B43B7}" type="pres">
      <dgm:prSet presAssocID="{716B37A2-1593-4B31-8121-4C03E3F09A8A}" presName="horz1" presStyleCnt="0"/>
      <dgm:spPr/>
    </dgm:pt>
    <dgm:pt modelId="{9A82A05D-D9D4-4654-B6AA-F2D1033D916C}" type="pres">
      <dgm:prSet presAssocID="{716B37A2-1593-4B31-8121-4C03E3F09A8A}" presName="tx1" presStyleLbl="revTx" presStyleIdx="2" presStyleCnt="6"/>
      <dgm:spPr/>
    </dgm:pt>
    <dgm:pt modelId="{FA2C9AEA-9A55-4F26-921D-0BF927A243D2}" type="pres">
      <dgm:prSet presAssocID="{716B37A2-1593-4B31-8121-4C03E3F09A8A}" presName="vert1" presStyleCnt="0"/>
      <dgm:spPr/>
    </dgm:pt>
    <dgm:pt modelId="{8F979182-4D49-44D3-AE20-9EEB7443B191}" type="pres">
      <dgm:prSet presAssocID="{43411595-A3FA-498D-B93E-13E887C1D4B5}" presName="thickLine" presStyleLbl="alignNode1" presStyleIdx="3" presStyleCnt="6"/>
      <dgm:spPr/>
    </dgm:pt>
    <dgm:pt modelId="{347292FD-E345-4830-B113-984195BF1436}" type="pres">
      <dgm:prSet presAssocID="{43411595-A3FA-498D-B93E-13E887C1D4B5}" presName="horz1" presStyleCnt="0"/>
      <dgm:spPr/>
    </dgm:pt>
    <dgm:pt modelId="{ECFBCFDA-1370-4F5A-A95D-DAA97C5C1469}" type="pres">
      <dgm:prSet presAssocID="{43411595-A3FA-498D-B93E-13E887C1D4B5}" presName="tx1" presStyleLbl="revTx" presStyleIdx="3" presStyleCnt="6"/>
      <dgm:spPr/>
    </dgm:pt>
    <dgm:pt modelId="{E4A6A13C-8DB8-4E2D-A11E-49C5B487A731}" type="pres">
      <dgm:prSet presAssocID="{43411595-A3FA-498D-B93E-13E887C1D4B5}" presName="vert1" presStyleCnt="0"/>
      <dgm:spPr/>
    </dgm:pt>
    <dgm:pt modelId="{D19A4C86-449A-4486-A09F-3134FA0150D8}" type="pres">
      <dgm:prSet presAssocID="{7DB1599C-E236-47AF-936A-6E10DF030D39}" presName="thickLine" presStyleLbl="alignNode1" presStyleIdx="4" presStyleCnt="6"/>
      <dgm:spPr/>
    </dgm:pt>
    <dgm:pt modelId="{B8AC6FAC-DA68-4B13-8D1F-32B4262AD2A9}" type="pres">
      <dgm:prSet presAssocID="{7DB1599C-E236-47AF-936A-6E10DF030D39}" presName="horz1" presStyleCnt="0"/>
      <dgm:spPr/>
    </dgm:pt>
    <dgm:pt modelId="{75C76EBC-DF39-4029-A4B0-AFD5BB6BB9EE}" type="pres">
      <dgm:prSet presAssocID="{7DB1599C-E236-47AF-936A-6E10DF030D39}" presName="tx1" presStyleLbl="revTx" presStyleIdx="4" presStyleCnt="6"/>
      <dgm:spPr/>
    </dgm:pt>
    <dgm:pt modelId="{720C89ED-D9F8-4225-A4A6-2D2E86F4A955}" type="pres">
      <dgm:prSet presAssocID="{7DB1599C-E236-47AF-936A-6E10DF030D39}" presName="vert1" presStyleCnt="0"/>
      <dgm:spPr/>
    </dgm:pt>
    <dgm:pt modelId="{E886AF8A-3F1B-4FB3-A296-438BCB3BA68B}" type="pres">
      <dgm:prSet presAssocID="{E61F1FD4-ABA0-45E6-8DDC-4A345AF47712}" presName="thickLine" presStyleLbl="alignNode1" presStyleIdx="5" presStyleCnt="6"/>
      <dgm:spPr/>
    </dgm:pt>
    <dgm:pt modelId="{C67C37A9-776B-4E21-AFC7-3AFB37C9FB56}" type="pres">
      <dgm:prSet presAssocID="{E61F1FD4-ABA0-45E6-8DDC-4A345AF47712}" presName="horz1" presStyleCnt="0"/>
      <dgm:spPr/>
    </dgm:pt>
    <dgm:pt modelId="{8F71FADE-92FA-4754-A111-190D53251E22}" type="pres">
      <dgm:prSet presAssocID="{E61F1FD4-ABA0-45E6-8DDC-4A345AF47712}" presName="tx1" presStyleLbl="revTx" presStyleIdx="5" presStyleCnt="6"/>
      <dgm:spPr/>
    </dgm:pt>
    <dgm:pt modelId="{00F049B6-FDF6-48F6-B397-16289BD045A1}" type="pres">
      <dgm:prSet presAssocID="{E61F1FD4-ABA0-45E6-8DDC-4A345AF47712}" presName="vert1" presStyleCnt="0"/>
      <dgm:spPr/>
    </dgm:pt>
  </dgm:ptLst>
  <dgm:cxnLst>
    <dgm:cxn modelId="{1660DC08-2AB5-415F-BC16-BFE8D6F6559D}" srcId="{145B0DF1-A897-4523-84F0-FC3039D9BCB1}" destId="{43411595-A3FA-498D-B93E-13E887C1D4B5}" srcOrd="3" destOrd="0" parTransId="{673A5B48-66AA-4B3C-8740-AA84AC67D192}" sibTransId="{19E36CE8-655E-441D-A147-F7476377277F}"/>
    <dgm:cxn modelId="{A6D4B00D-9647-4B79-9FE4-87854A7282BB}" srcId="{145B0DF1-A897-4523-84F0-FC3039D9BCB1}" destId="{9A8FB86A-2391-46FB-BB86-838971495B15}" srcOrd="0" destOrd="0" parTransId="{141D4722-B28C-4339-99E8-97A29A09141B}" sibTransId="{42855B08-A29A-41EC-8EC7-5631276376C8}"/>
    <dgm:cxn modelId="{C1C35810-C4E9-4920-B2D5-9776424DA8F8}" srcId="{145B0DF1-A897-4523-84F0-FC3039D9BCB1}" destId="{716B37A2-1593-4B31-8121-4C03E3F09A8A}" srcOrd="2" destOrd="0" parTransId="{93477759-DA46-4FD4-8040-6784DC3CE886}" sibTransId="{1ECE5E4C-689D-4936-9E96-6A85E5251494}"/>
    <dgm:cxn modelId="{2F5C9610-78F8-4AD5-B94F-0E80E55DD937}" type="presOf" srcId="{43411595-A3FA-498D-B93E-13E887C1D4B5}" destId="{ECFBCFDA-1370-4F5A-A95D-DAA97C5C1469}" srcOrd="0" destOrd="0" presId="urn:microsoft.com/office/officeart/2008/layout/LinedList"/>
    <dgm:cxn modelId="{E8D2E614-FF9F-4797-B6A6-0FFB5EBC6D6A}" type="presOf" srcId="{145B0DF1-A897-4523-84F0-FC3039D9BCB1}" destId="{799685FD-FB36-4110-8C96-14C67F8FFE9F}" srcOrd="0" destOrd="0" presId="urn:microsoft.com/office/officeart/2008/layout/LinedList"/>
    <dgm:cxn modelId="{B43E9F1E-78B2-4927-AF74-FD480D4070CA}" type="presOf" srcId="{9A8FB86A-2391-46FB-BB86-838971495B15}" destId="{9240A7E5-E0AF-4D9A-BAF5-BC9EB9E39052}" srcOrd="0" destOrd="0" presId="urn:microsoft.com/office/officeart/2008/layout/LinedList"/>
    <dgm:cxn modelId="{A674F42A-7122-4AA9-A020-6BDBA92D00A2}" type="presOf" srcId="{7DB1599C-E236-47AF-936A-6E10DF030D39}" destId="{75C76EBC-DF39-4029-A4B0-AFD5BB6BB9EE}" srcOrd="0" destOrd="0" presId="urn:microsoft.com/office/officeart/2008/layout/LinedList"/>
    <dgm:cxn modelId="{8C280A78-CD8A-4677-8D9A-5340589C956E}" type="presOf" srcId="{E61F1FD4-ABA0-45E6-8DDC-4A345AF47712}" destId="{8F71FADE-92FA-4754-A111-190D53251E22}" srcOrd="0" destOrd="0" presId="urn:microsoft.com/office/officeart/2008/layout/LinedList"/>
    <dgm:cxn modelId="{6D8BD1A1-D373-4049-80A1-B9214F6214CE}" srcId="{145B0DF1-A897-4523-84F0-FC3039D9BCB1}" destId="{D34B1080-D8AF-4F21-B5C2-44DD1A8C32EE}" srcOrd="1" destOrd="0" parTransId="{DC004BC0-7068-423F-98E7-F794A75F53B7}" sibTransId="{DAD61870-CC32-4A03-8EB9-AA9475F4CA33}"/>
    <dgm:cxn modelId="{405A19A8-3996-419E-81B3-1ED59DF83448}" srcId="{145B0DF1-A897-4523-84F0-FC3039D9BCB1}" destId="{7DB1599C-E236-47AF-936A-6E10DF030D39}" srcOrd="4" destOrd="0" parTransId="{6BD4E081-04D5-4BE9-B0AC-FE978FA4C788}" sibTransId="{4E996B7C-31A2-401C-8499-BB90DD83F849}"/>
    <dgm:cxn modelId="{F5E069D9-963D-431C-8902-9D63A7F66136}" type="presOf" srcId="{716B37A2-1593-4B31-8121-4C03E3F09A8A}" destId="{9A82A05D-D9D4-4654-B6AA-F2D1033D916C}" srcOrd="0" destOrd="0" presId="urn:microsoft.com/office/officeart/2008/layout/LinedList"/>
    <dgm:cxn modelId="{543305E7-2950-454A-A8ED-063FF5DC9451}" type="presOf" srcId="{D34B1080-D8AF-4F21-B5C2-44DD1A8C32EE}" destId="{B729CE4F-7C5B-4C12-968E-63999CF0B268}" srcOrd="0" destOrd="0" presId="urn:microsoft.com/office/officeart/2008/layout/LinedList"/>
    <dgm:cxn modelId="{A4E8EEFE-482F-4C0A-A33A-132AD5962651}" srcId="{145B0DF1-A897-4523-84F0-FC3039D9BCB1}" destId="{E61F1FD4-ABA0-45E6-8DDC-4A345AF47712}" srcOrd="5" destOrd="0" parTransId="{79AAB1E4-7489-458B-B95F-FD5A3F52DD27}" sibTransId="{6A62FB6D-4FD1-4DB1-8816-450E8CD652E1}"/>
    <dgm:cxn modelId="{5F83DCC9-0F96-40D5-8134-65BAAACB3C4F}" type="presParOf" srcId="{799685FD-FB36-4110-8C96-14C67F8FFE9F}" destId="{2F772CD5-4847-4965-8EF6-1825CA9544B5}" srcOrd="0" destOrd="0" presId="urn:microsoft.com/office/officeart/2008/layout/LinedList"/>
    <dgm:cxn modelId="{2E849617-BF3A-453E-9526-1C30111F7D62}" type="presParOf" srcId="{799685FD-FB36-4110-8C96-14C67F8FFE9F}" destId="{D8C9839E-A35E-4180-BE80-1118571ED320}" srcOrd="1" destOrd="0" presId="urn:microsoft.com/office/officeart/2008/layout/LinedList"/>
    <dgm:cxn modelId="{FEDEFF31-4786-41DD-A28B-3F0B887F655C}" type="presParOf" srcId="{D8C9839E-A35E-4180-BE80-1118571ED320}" destId="{9240A7E5-E0AF-4D9A-BAF5-BC9EB9E39052}" srcOrd="0" destOrd="0" presId="urn:microsoft.com/office/officeart/2008/layout/LinedList"/>
    <dgm:cxn modelId="{C563693B-5D73-4C3D-8E25-BE2B8F706826}" type="presParOf" srcId="{D8C9839E-A35E-4180-BE80-1118571ED320}" destId="{1925B189-DE2D-4CF9-8C76-2C883B540E7D}" srcOrd="1" destOrd="0" presId="urn:microsoft.com/office/officeart/2008/layout/LinedList"/>
    <dgm:cxn modelId="{B34153CF-6059-4B80-947E-3CEADEB08A55}" type="presParOf" srcId="{799685FD-FB36-4110-8C96-14C67F8FFE9F}" destId="{B9874754-9602-4356-B808-34A77C9CB14A}" srcOrd="2" destOrd="0" presId="urn:microsoft.com/office/officeart/2008/layout/LinedList"/>
    <dgm:cxn modelId="{7D31004A-8F97-41F1-A074-807358EA5601}" type="presParOf" srcId="{799685FD-FB36-4110-8C96-14C67F8FFE9F}" destId="{ACBB2A66-0E83-421D-A754-CD5E98E84DBD}" srcOrd="3" destOrd="0" presId="urn:microsoft.com/office/officeart/2008/layout/LinedList"/>
    <dgm:cxn modelId="{002E44D5-CF65-4D6A-80D6-72E97EE8C627}" type="presParOf" srcId="{ACBB2A66-0E83-421D-A754-CD5E98E84DBD}" destId="{B729CE4F-7C5B-4C12-968E-63999CF0B268}" srcOrd="0" destOrd="0" presId="urn:microsoft.com/office/officeart/2008/layout/LinedList"/>
    <dgm:cxn modelId="{5CC7EA34-B1CE-4492-8653-FB0BCAEC12D3}" type="presParOf" srcId="{ACBB2A66-0E83-421D-A754-CD5E98E84DBD}" destId="{21ADA56C-4EE8-4255-8133-ECAB52498C47}" srcOrd="1" destOrd="0" presId="urn:microsoft.com/office/officeart/2008/layout/LinedList"/>
    <dgm:cxn modelId="{A2E9D839-C7AD-4838-88AC-36E224B34627}" type="presParOf" srcId="{799685FD-FB36-4110-8C96-14C67F8FFE9F}" destId="{CDAA1B0B-26F0-4155-A761-DF076786A42E}" srcOrd="4" destOrd="0" presId="urn:microsoft.com/office/officeart/2008/layout/LinedList"/>
    <dgm:cxn modelId="{FDC4DA30-C21D-4A54-8B20-5CA61A2FDB53}" type="presParOf" srcId="{799685FD-FB36-4110-8C96-14C67F8FFE9F}" destId="{26DE2743-C98E-4245-9753-8932497B43B7}" srcOrd="5" destOrd="0" presId="urn:microsoft.com/office/officeart/2008/layout/LinedList"/>
    <dgm:cxn modelId="{EA471C18-934D-4EC0-8721-ED26D839B76A}" type="presParOf" srcId="{26DE2743-C98E-4245-9753-8932497B43B7}" destId="{9A82A05D-D9D4-4654-B6AA-F2D1033D916C}" srcOrd="0" destOrd="0" presId="urn:microsoft.com/office/officeart/2008/layout/LinedList"/>
    <dgm:cxn modelId="{353EC80B-BA95-420F-8701-604D302F0D34}" type="presParOf" srcId="{26DE2743-C98E-4245-9753-8932497B43B7}" destId="{FA2C9AEA-9A55-4F26-921D-0BF927A243D2}" srcOrd="1" destOrd="0" presId="urn:microsoft.com/office/officeart/2008/layout/LinedList"/>
    <dgm:cxn modelId="{28EBBABC-AC6F-496F-A5F0-29DE2083F21E}" type="presParOf" srcId="{799685FD-FB36-4110-8C96-14C67F8FFE9F}" destId="{8F979182-4D49-44D3-AE20-9EEB7443B191}" srcOrd="6" destOrd="0" presId="urn:microsoft.com/office/officeart/2008/layout/LinedList"/>
    <dgm:cxn modelId="{05CF104A-FC16-4DE4-B4C0-26FB35CA785E}" type="presParOf" srcId="{799685FD-FB36-4110-8C96-14C67F8FFE9F}" destId="{347292FD-E345-4830-B113-984195BF1436}" srcOrd="7" destOrd="0" presId="urn:microsoft.com/office/officeart/2008/layout/LinedList"/>
    <dgm:cxn modelId="{AC2B4E63-2D60-4F4B-B053-203B4D3F5D8B}" type="presParOf" srcId="{347292FD-E345-4830-B113-984195BF1436}" destId="{ECFBCFDA-1370-4F5A-A95D-DAA97C5C1469}" srcOrd="0" destOrd="0" presId="urn:microsoft.com/office/officeart/2008/layout/LinedList"/>
    <dgm:cxn modelId="{7500538C-EB77-48AF-AAC7-F067A0314E0A}" type="presParOf" srcId="{347292FD-E345-4830-B113-984195BF1436}" destId="{E4A6A13C-8DB8-4E2D-A11E-49C5B487A731}" srcOrd="1" destOrd="0" presId="urn:microsoft.com/office/officeart/2008/layout/LinedList"/>
    <dgm:cxn modelId="{5B00BE99-1848-445A-8ABE-E286B2BCE2C5}" type="presParOf" srcId="{799685FD-FB36-4110-8C96-14C67F8FFE9F}" destId="{D19A4C86-449A-4486-A09F-3134FA0150D8}" srcOrd="8" destOrd="0" presId="urn:microsoft.com/office/officeart/2008/layout/LinedList"/>
    <dgm:cxn modelId="{3AE92FD5-251A-4836-A2D2-51331C710D1F}" type="presParOf" srcId="{799685FD-FB36-4110-8C96-14C67F8FFE9F}" destId="{B8AC6FAC-DA68-4B13-8D1F-32B4262AD2A9}" srcOrd="9" destOrd="0" presId="urn:microsoft.com/office/officeart/2008/layout/LinedList"/>
    <dgm:cxn modelId="{91420560-F200-4BC0-9BBB-DF8911C05E38}" type="presParOf" srcId="{B8AC6FAC-DA68-4B13-8D1F-32B4262AD2A9}" destId="{75C76EBC-DF39-4029-A4B0-AFD5BB6BB9EE}" srcOrd="0" destOrd="0" presId="urn:microsoft.com/office/officeart/2008/layout/LinedList"/>
    <dgm:cxn modelId="{A9EABBCE-1AAB-486A-AFF0-27E37BA4E307}" type="presParOf" srcId="{B8AC6FAC-DA68-4B13-8D1F-32B4262AD2A9}" destId="{720C89ED-D9F8-4225-A4A6-2D2E86F4A955}" srcOrd="1" destOrd="0" presId="urn:microsoft.com/office/officeart/2008/layout/LinedList"/>
    <dgm:cxn modelId="{909BD990-5FCC-491A-8DA4-224BA37A27FD}" type="presParOf" srcId="{799685FD-FB36-4110-8C96-14C67F8FFE9F}" destId="{E886AF8A-3F1B-4FB3-A296-438BCB3BA68B}" srcOrd="10" destOrd="0" presId="urn:microsoft.com/office/officeart/2008/layout/LinedList"/>
    <dgm:cxn modelId="{D487E3E4-20A3-4C7A-98C1-24613E3AA9A2}" type="presParOf" srcId="{799685FD-FB36-4110-8C96-14C67F8FFE9F}" destId="{C67C37A9-776B-4E21-AFC7-3AFB37C9FB56}" srcOrd="11" destOrd="0" presId="urn:microsoft.com/office/officeart/2008/layout/LinedList"/>
    <dgm:cxn modelId="{B1B03AEE-B7A6-4563-A3BA-B3FD7CE90328}" type="presParOf" srcId="{C67C37A9-776B-4E21-AFC7-3AFB37C9FB56}" destId="{8F71FADE-92FA-4754-A111-190D53251E22}" srcOrd="0" destOrd="0" presId="urn:microsoft.com/office/officeart/2008/layout/LinedList"/>
    <dgm:cxn modelId="{F0645C84-049F-4FEA-8884-89C6BF176EA4}" type="presParOf" srcId="{C67C37A9-776B-4E21-AFC7-3AFB37C9FB56}" destId="{00F049B6-FDF6-48F6-B397-16289BD045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0A3723-D835-495F-AC2E-A28D32E5F34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0E246A2-4A80-4FBE-84C3-72C542015AC1}">
      <dgm:prSet/>
      <dgm:spPr/>
      <dgm:t>
        <a:bodyPr/>
        <a:lstStyle/>
        <a:p>
          <a:r>
            <a:rPr lang="en-US" b="0" i="0" dirty="0"/>
            <a:t>This technique attempts to simplify virtualization because full or paravirtualization is complicated. ​</a:t>
          </a:r>
          <a:endParaRPr lang="en-US" dirty="0"/>
        </a:p>
      </dgm:t>
    </dgm:pt>
    <dgm:pt modelId="{6D878D6C-F76F-40FE-964D-E54E4EB2F600}" type="parTrans" cxnId="{49DB8BB7-282C-4BDF-B6F4-C8431EE0D900}">
      <dgm:prSet/>
      <dgm:spPr/>
      <dgm:t>
        <a:bodyPr/>
        <a:lstStyle/>
        <a:p>
          <a:endParaRPr lang="en-US"/>
        </a:p>
      </dgm:t>
    </dgm:pt>
    <dgm:pt modelId="{32ECAE6D-240B-491B-BD43-0EA8270A799A}" type="sibTrans" cxnId="{49DB8BB7-282C-4BDF-B6F4-C8431EE0D900}">
      <dgm:prSet/>
      <dgm:spPr/>
      <dgm:t>
        <a:bodyPr/>
        <a:lstStyle/>
        <a:p>
          <a:endParaRPr lang="en-US"/>
        </a:p>
      </dgm:t>
    </dgm:pt>
    <dgm:pt modelId="{39A382B8-C328-4141-84F0-9B3AE6E4EBC1}">
      <dgm:prSet/>
      <dgm:spPr/>
      <dgm:t>
        <a:bodyPr/>
        <a:lstStyle/>
        <a:p>
          <a:r>
            <a:rPr lang="en-US" b="0" i="0"/>
            <a:t>Intel and AMD add an additional mode called privilege mode level (some people call it Ring-1) to x86 processors. ​</a:t>
          </a:r>
          <a:endParaRPr lang="en-US"/>
        </a:p>
      </dgm:t>
    </dgm:pt>
    <dgm:pt modelId="{7F271D52-592D-4CDB-9D91-5F46E8918C4D}" type="parTrans" cxnId="{82B16CF7-06EF-4760-93B0-4DED6004C896}">
      <dgm:prSet/>
      <dgm:spPr/>
      <dgm:t>
        <a:bodyPr/>
        <a:lstStyle/>
        <a:p>
          <a:endParaRPr lang="en-US"/>
        </a:p>
      </dgm:t>
    </dgm:pt>
    <dgm:pt modelId="{0BCA01C5-CEF2-4417-8CEB-DFC09A640140}" type="sibTrans" cxnId="{82B16CF7-06EF-4760-93B0-4DED6004C896}">
      <dgm:prSet/>
      <dgm:spPr/>
      <dgm:t>
        <a:bodyPr/>
        <a:lstStyle/>
        <a:p>
          <a:endParaRPr lang="en-US"/>
        </a:p>
      </dgm:t>
    </dgm:pt>
    <dgm:pt modelId="{1DAA3DD8-0C6C-494B-8EDB-F641F401D224}">
      <dgm:prSet/>
      <dgm:spPr/>
      <dgm:t>
        <a:bodyPr/>
        <a:lstStyle/>
        <a:p>
          <a:r>
            <a:rPr lang="en-US" b="0" i="0" dirty="0"/>
            <a:t>Therefore, operating systems can still run at Ring 0 and the hypervisor can run at Ring -1. ​</a:t>
          </a:r>
          <a:endParaRPr lang="en-US" dirty="0"/>
        </a:p>
      </dgm:t>
    </dgm:pt>
    <dgm:pt modelId="{6543F76E-3047-4725-A78B-06AF1414EB16}" type="parTrans" cxnId="{6B9A04D0-E304-4BB6-ABF4-58BB0C14C67A}">
      <dgm:prSet/>
      <dgm:spPr/>
      <dgm:t>
        <a:bodyPr/>
        <a:lstStyle/>
        <a:p>
          <a:endParaRPr lang="en-US"/>
        </a:p>
      </dgm:t>
    </dgm:pt>
    <dgm:pt modelId="{03C8EC47-041C-421B-96B7-48B2B4D39F73}" type="sibTrans" cxnId="{6B9A04D0-E304-4BB6-ABF4-58BB0C14C67A}">
      <dgm:prSet/>
      <dgm:spPr/>
      <dgm:t>
        <a:bodyPr/>
        <a:lstStyle/>
        <a:p>
          <a:endParaRPr lang="en-US"/>
        </a:p>
      </dgm:t>
    </dgm:pt>
    <dgm:pt modelId="{B04FE781-3950-4349-A20B-51DBD089ED2B}">
      <dgm:prSet/>
      <dgm:spPr/>
      <dgm:t>
        <a:bodyPr/>
        <a:lstStyle/>
        <a:p>
          <a:r>
            <a:rPr lang="en-US" b="0" i="0"/>
            <a:t>All the privileged and sensitive instructions are trapped in the hypervisor automatically. ​</a:t>
          </a:r>
          <a:endParaRPr lang="en-US"/>
        </a:p>
      </dgm:t>
    </dgm:pt>
    <dgm:pt modelId="{41575A40-0B81-4D72-B053-ED8DAEAD596B}" type="parTrans" cxnId="{06E27806-339D-4E7E-8D81-A90334632FDE}">
      <dgm:prSet/>
      <dgm:spPr/>
      <dgm:t>
        <a:bodyPr/>
        <a:lstStyle/>
        <a:p>
          <a:endParaRPr lang="en-US"/>
        </a:p>
      </dgm:t>
    </dgm:pt>
    <dgm:pt modelId="{D7E5D960-ED31-4A37-81E8-E6358D780C5F}" type="sibTrans" cxnId="{06E27806-339D-4E7E-8D81-A90334632FDE}">
      <dgm:prSet/>
      <dgm:spPr/>
      <dgm:t>
        <a:bodyPr/>
        <a:lstStyle/>
        <a:p>
          <a:endParaRPr lang="en-US"/>
        </a:p>
      </dgm:t>
    </dgm:pt>
    <dgm:pt modelId="{0F0D0EA4-B2A3-4417-8E08-46A3A51C03A9}">
      <dgm:prSet/>
      <dgm:spPr/>
      <dgm:t>
        <a:bodyPr/>
        <a:lstStyle/>
        <a:p>
          <a:r>
            <a:rPr lang="en-US" b="0" i="0" dirty="0"/>
            <a:t>This technique removes the difficulty of implementing binary translation of full virtualization. It also lets the operating run without modification unlike para virtualization​</a:t>
          </a:r>
          <a:endParaRPr lang="en-US" dirty="0"/>
        </a:p>
      </dgm:t>
    </dgm:pt>
    <dgm:pt modelId="{2B360CB6-DBE3-49FE-A0B4-6FF756DE46F6}" type="parTrans" cxnId="{8EAAF039-CF53-4E5F-A9FE-B76F57DC079F}">
      <dgm:prSet/>
      <dgm:spPr/>
      <dgm:t>
        <a:bodyPr/>
        <a:lstStyle/>
        <a:p>
          <a:endParaRPr lang="en-US"/>
        </a:p>
      </dgm:t>
    </dgm:pt>
    <dgm:pt modelId="{8F2DFB64-CE1C-4C90-B193-C6E7D34FACB4}" type="sibTrans" cxnId="{8EAAF039-CF53-4E5F-A9FE-B76F57DC079F}">
      <dgm:prSet/>
      <dgm:spPr/>
      <dgm:t>
        <a:bodyPr/>
        <a:lstStyle/>
        <a:p>
          <a:endParaRPr lang="en-US"/>
        </a:p>
      </dgm:t>
    </dgm:pt>
    <dgm:pt modelId="{9FDAC12F-7751-426C-890E-8830816936BF}" type="pres">
      <dgm:prSet presAssocID="{590A3723-D835-495F-AC2E-A28D32E5F34D}" presName="vert0" presStyleCnt="0">
        <dgm:presLayoutVars>
          <dgm:dir/>
          <dgm:animOne val="branch"/>
          <dgm:animLvl val="lvl"/>
        </dgm:presLayoutVars>
      </dgm:prSet>
      <dgm:spPr/>
    </dgm:pt>
    <dgm:pt modelId="{70FEA015-AACD-45F5-BF0D-8434682F8C30}" type="pres">
      <dgm:prSet presAssocID="{C0E246A2-4A80-4FBE-84C3-72C542015AC1}" presName="thickLine" presStyleLbl="alignNode1" presStyleIdx="0" presStyleCnt="5"/>
      <dgm:spPr/>
    </dgm:pt>
    <dgm:pt modelId="{CAA5BCC6-CCA6-473C-BF22-94CE43FBCC27}" type="pres">
      <dgm:prSet presAssocID="{C0E246A2-4A80-4FBE-84C3-72C542015AC1}" presName="horz1" presStyleCnt="0"/>
      <dgm:spPr/>
    </dgm:pt>
    <dgm:pt modelId="{E87DAA3C-F1AB-458D-A360-4857D5CFE9EE}" type="pres">
      <dgm:prSet presAssocID="{C0E246A2-4A80-4FBE-84C3-72C542015AC1}" presName="tx1" presStyleLbl="revTx" presStyleIdx="0" presStyleCnt="5"/>
      <dgm:spPr/>
    </dgm:pt>
    <dgm:pt modelId="{A82FC52F-9B79-449D-9B42-6CAE520F2572}" type="pres">
      <dgm:prSet presAssocID="{C0E246A2-4A80-4FBE-84C3-72C542015AC1}" presName="vert1" presStyleCnt="0"/>
      <dgm:spPr/>
    </dgm:pt>
    <dgm:pt modelId="{34B6F51D-00C0-4283-9B53-1539888728DF}" type="pres">
      <dgm:prSet presAssocID="{39A382B8-C328-4141-84F0-9B3AE6E4EBC1}" presName="thickLine" presStyleLbl="alignNode1" presStyleIdx="1" presStyleCnt="5"/>
      <dgm:spPr/>
    </dgm:pt>
    <dgm:pt modelId="{9662BF51-2281-4A8E-84B0-DAE76E2612D1}" type="pres">
      <dgm:prSet presAssocID="{39A382B8-C328-4141-84F0-9B3AE6E4EBC1}" presName="horz1" presStyleCnt="0"/>
      <dgm:spPr/>
    </dgm:pt>
    <dgm:pt modelId="{91E5EE43-1041-4C69-B44E-1C889D408CE6}" type="pres">
      <dgm:prSet presAssocID="{39A382B8-C328-4141-84F0-9B3AE6E4EBC1}" presName="tx1" presStyleLbl="revTx" presStyleIdx="1" presStyleCnt="5"/>
      <dgm:spPr/>
    </dgm:pt>
    <dgm:pt modelId="{742FF8A1-607A-4283-A891-6A69EDEACD54}" type="pres">
      <dgm:prSet presAssocID="{39A382B8-C328-4141-84F0-9B3AE6E4EBC1}" presName="vert1" presStyleCnt="0"/>
      <dgm:spPr/>
    </dgm:pt>
    <dgm:pt modelId="{62AEB14A-5A40-4C29-8D9F-ADD7913E134D}" type="pres">
      <dgm:prSet presAssocID="{1DAA3DD8-0C6C-494B-8EDB-F641F401D224}" presName="thickLine" presStyleLbl="alignNode1" presStyleIdx="2" presStyleCnt="5"/>
      <dgm:spPr/>
    </dgm:pt>
    <dgm:pt modelId="{8D84838B-3D63-4FB8-BA07-B1D9BDA352F3}" type="pres">
      <dgm:prSet presAssocID="{1DAA3DD8-0C6C-494B-8EDB-F641F401D224}" presName="horz1" presStyleCnt="0"/>
      <dgm:spPr/>
    </dgm:pt>
    <dgm:pt modelId="{78C59B6B-626E-400C-944D-A5E4407338FA}" type="pres">
      <dgm:prSet presAssocID="{1DAA3DD8-0C6C-494B-8EDB-F641F401D224}" presName="tx1" presStyleLbl="revTx" presStyleIdx="2" presStyleCnt="5"/>
      <dgm:spPr/>
    </dgm:pt>
    <dgm:pt modelId="{4794A1E7-2CE0-4955-BE95-4D3755BA89D4}" type="pres">
      <dgm:prSet presAssocID="{1DAA3DD8-0C6C-494B-8EDB-F641F401D224}" presName="vert1" presStyleCnt="0"/>
      <dgm:spPr/>
    </dgm:pt>
    <dgm:pt modelId="{46E4E019-8D5E-4E29-8129-E83939CE2E8C}" type="pres">
      <dgm:prSet presAssocID="{B04FE781-3950-4349-A20B-51DBD089ED2B}" presName="thickLine" presStyleLbl="alignNode1" presStyleIdx="3" presStyleCnt="5"/>
      <dgm:spPr/>
    </dgm:pt>
    <dgm:pt modelId="{7AB06255-F1AD-4E60-80D1-6F9E8D811A79}" type="pres">
      <dgm:prSet presAssocID="{B04FE781-3950-4349-A20B-51DBD089ED2B}" presName="horz1" presStyleCnt="0"/>
      <dgm:spPr/>
    </dgm:pt>
    <dgm:pt modelId="{B93955AA-433F-4AB0-B7CF-0C6F98248F5A}" type="pres">
      <dgm:prSet presAssocID="{B04FE781-3950-4349-A20B-51DBD089ED2B}" presName="tx1" presStyleLbl="revTx" presStyleIdx="3" presStyleCnt="5"/>
      <dgm:spPr/>
    </dgm:pt>
    <dgm:pt modelId="{D0960F37-CE9B-4E8E-A2EC-24D37CF56C14}" type="pres">
      <dgm:prSet presAssocID="{B04FE781-3950-4349-A20B-51DBD089ED2B}" presName="vert1" presStyleCnt="0"/>
      <dgm:spPr/>
    </dgm:pt>
    <dgm:pt modelId="{A540FC1E-BC36-4A89-A144-53EADB483935}" type="pres">
      <dgm:prSet presAssocID="{0F0D0EA4-B2A3-4417-8E08-46A3A51C03A9}" presName="thickLine" presStyleLbl="alignNode1" presStyleIdx="4" presStyleCnt="5"/>
      <dgm:spPr/>
    </dgm:pt>
    <dgm:pt modelId="{2318277C-C107-4143-859D-E57FE0C1933F}" type="pres">
      <dgm:prSet presAssocID="{0F0D0EA4-B2A3-4417-8E08-46A3A51C03A9}" presName="horz1" presStyleCnt="0"/>
      <dgm:spPr/>
    </dgm:pt>
    <dgm:pt modelId="{4B500918-B076-4220-866F-5F4253F57336}" type="pres">
      <dgm:prSet presAssocID="{0F0D0EA4-B2A3-4417-8E08-46A3A51C03A9}" presName="tx1" presStyleLbl="revTx" presStyleIdx="4" presStyleCnt="5"/>
      <dgm:spPr/>
    </dgm:pt>
    <dgm:pt modelId="{A8C347B6-7478-4DA9-A3DE-3E1FA1134FFD}" type="pres">
      <dgm:prSet presAssocID="{0F0D0EA4-B2A3-4417-8E08-46A3A51C03A9}" presName="vert1" presStyleCnt="0"/>
      <dgm:spPr/>
    </dgm:pt>
  </dgm:ptLst>
  <dgm:cxnLst>
    <dgm:cxn modelId="{2B077305-B02D-4865-810E-AEF367C450DC}" type="presOf" srcId="{B04FE781-3950-4349-A20B-51DBD089ED2B}" destId="{B93955AA-433F-4AB0-B7CF-0C6F98248F5A}" srcOrd="0" destOrd="0" presId="urn:microsoft.com/office/officeart/2008/layout/LinedList"/>
    <dgm:cxn modelId="{06E27806-339D-4E7E-8D81-A90334632FDE}" srcId="{590A3723-D835-495F-AC2E-A28D32E5F34D}" destId="{B04FE781-3950-4349-A20B-51DBD089ED2B}" srcOrd="3" destOrd="0" parTransId="{41575A40-0B81-4D72-B053-ED8DAEAD596B}" sibTransId="{D7E5D960-ED31-4A37-81E8-E6358D780C5F}"/>
    <dgm:cxn modelId="{8EAAF039-CF53-4E5F-A9FE-B76F57DC079F}" srcId="{590A3723-D835-495F-AC2E-A28D32E5F34D}" destId="{0F0D0EA4-B2A3-4417-8E08-46A3A51C03A9}" srcOrd="4" destOrd="0" parTransId="{2B360CB6-DBE3-49FE-A0B4-6FF756DE46F6}" sibTransId="{8F2DFB64-CE1C-4C90-B193-C6E7D34FACB4}"/>
    <dgm:cxn modelId="{45C5345F-614E-4B76-A286-F32EF81D0677}" type="presOf" srcId="{C0E246A2-4A80-4FBE-84C3-72C542015AC1}" destId="{E87DAA3C-F1AB-458D-A360-4857D5CFE9EE}" srcOrd="0" destOrd="0" presId="urn:microsoft.com/office/officeart/2008/layout/LinedList"/>
    <dgm:cxn modelId="{0003EF86-C13E-4573-A8F5-06CC811E75D4}" type="presOf" srcId="{0F0D0EA4-B2A3-4417-8E08-46A3A51C03A9}" destId="{4B500918-B076-4220-866F-5F4253F57336}" srcOrd="0" destOrd="0" presId="urn:microsoft.com/office/officeart/2008/layout/LinedList"/>
    <dgm:cxn modelId="{E054F087-A196-4B21-9031-E30F9FA954A8}" type="presOf" srcId="{39A382B8-C328-4141-84F0-9B3AE6E4EBC1}" destId="{91E5EE43-1041-4C69-B44E-1C889D408CE6}" srcOrd="0" destOrd="0" presId="urn:microsoft.com/office/officeart/2008/layout/LinedList"/>
    <dgm:cxn modelId="{78A189B0-0A56-4516-B2C0-E0F7C7BE7054}" type="presOf" srcId="{1DAA3DD8-0C6C-494B-8EDB-F641F401D224}" destId="{78C59B6B-626E-400C-944D-A5E4407338FA}" srcOrd="0" destOrd="0" presId="urn:microsoft.com/office/officeart/2008/layout/LinedList"/>
    <dgm:cxn modelId="{49DB8BB7-282C-4BDF-B6F4-C8431EE0D900}" srcId="{590A3723-D835-495F-AC2E-A28D32E5F34D}" destId="{C0E246A2-4A80-4FBE-84C3-72C542015AC1}" srcOrd="0" destOrd="0" parTransId="{6D878D6C-F76F-40FE-964D-E54E4EB2F600}" sibTransId="{32ECAE6D-240B-491B-BD43-0EA8270A799A}"/>
    <dgm:cxn modelId="{82D3A2CC-D56C-4ABA-A13C-A9576578608A}" type="presOf" srcId="{590A3723-D835-495F-AC2E-A28D32E5F34D}" destId="{9FDAC12F-7751-426C-890E-8830816936BF}" srcOrd="0" destOrd="0" presId="urn:microsoft.com/office/officeart/2008/layout/LinedList"/>
    <dgm:cxn modelId="{6B9A04D0-E304-4BB6-ABF4-58BB0C14C67A}" srcId="{590A3723-D835-495F-AC2E-A28D32E5F34D}" destId="{1DAA3DD8-0C6C-494B-8EDB-F641F401D224}" srcOrd="2" destOrd="0" parTransId="{6543F76E-3047-4725-A78B-06AF1414EB16}" sibTransId="{03C8EC47-041C-421B-96B7-48B2B4D39F73}"/>
    <dgm:cxn modelId="{82B16CF7-06EF-4760-93B0-4DED6004C896}" srcId="{590A3723-D835-495F-AC2E-A28D32E5F34D}" destId="{39A382B8-C328-4141-84F0-9B3AE6E4EBC1}" srcOrd="1" destOrd="0" parTransId="{7F271D52-592D-4CDB-9D91-5F46E8918C4D}" sibTransId="{0BCA01C5-CEF2-4417-8CEB-DFC09A640140}"/>
    <dgm:cxn modelId="{BC0B24DB-8022-4C3A-96FB-9D3BC552F448}" type="presParOf" srcId="{9FDAC12F-7751-426C-890E-8830816936BF}" destId="{70FEA015-AACD-45F5-BF0D-8434682F8C30}" srcOrd="0" destOrd="0" presId="urn:microsoft.com/office/officeart/2008/layout/LinedList"/>
    <dgm:cxn modelId="{D0D74023-5939-4C6E-8C9D-D70F7BBCF942}" type="presParOf" srcId="{9FDAC12F-7751-426C-890E-8830816936BF}" destId="{CAA5BCC6-CCA6-473C-BF22-94CE43FBCC27}" srcOrd="1" destOrd="0" presId="urn:microsoft.com/office/officeart/2008/layout/LinedList"/>
    <dgm:cxn modelId="{E7379E9D-E86E-49F6-A6DF-EA1CAB9AB124}" type="presParOf" srcId="{CAA5BCC6-CCA6-473C-BF22-94CE43FBCC27}" destId="{E87DAA3C-F1AB-458D-A360-4857D5CFE9EE}" srcOrd="0" destOrd="0" presId="urn:microsoft.com/office/officeart/2008/layout/LinedList"/>
    <dgm:cxn modelId="{3107555D-ED1E-49E3-91D7-4846C5E0027E}" type="presParOf" srcId="{CAA5BCC6-CCA6-473C-BF22-94CE43FBCC27}" destId="{A82FC52F-9B79-449D-9B42-6CAE520F2572}" srcOrd="1" destOrd="0" presId="urn:microsoft.com/office/officeart/2008/layout/LinedList"/>
    <dgm:cxn modelId="{18A5BC99-1397-42B5-A9C1-FD4CD681B23B}" type="presParOf" srcId="{9FDAC12F-7751-426C-890E-8830816936BF}" destId="{34B6F51D-00C0-4283-9B53-1539888728DF}" srcOrd="2" destOrd="0" presId="urn:microsoft.com/office/officeart/2008/layout/LinedList"/>
    <dgm:cxn modelId="{B8557E84-5976-41C1-AE65-DA62BBEEDD28}" type="presParOf" srcId="{9FDAC12F-7751-426C-890E-8830816936BF}" destId="{9662BF51-2281-4A8E-84B0-DAE76E2612D1}" srcOrd="3" destOrd="0" presId="urn:microsoft.com/office/officeart/2008/layout/LinedList"/>
    <dgm:cxn modelId="{5900276E-1437-4913-BDE6-95FFAB89A4A9}" type="presParOf" srcId="{9662BF51-2281-4A8E-84B0-DAE76E2612D1}" destId="{91E5EE43-1041-4C69-B44E-1C889D408CE6}" srcOrd="0" destOrd="0" presId="urn:microsoft.com/office/officeart/2008/layout/LinedList"/>
    <dgm:cxn modelId="{7C73D302-5DFE-49B2-A771-741D4D8E1A36}" type="presParOf" srcId="{9662BF51-2281-4A8E-84B0-DAE76E2612D1}" destId="{742FF8A1-607A-4283-A891-6A69EDEACD54}" srcOrd="1" destOrd="0" presId="urn:microsoft.com/office/officeart/2008/layout/LinedList"/>
    <dgm:cxn modelId="{A87595BB-F622-473B-9A00-BBC7191059FF}" type="presParOf" srcId="{9FDAC12F-7751-426C-890E-8830816936BF}" destId="{62AEB14A-5A40-4C29-8D9F-ADD7913E134D}" srcOrd="4" destOrd="0" presId="urn:microsoft.com/office/officeart/2008/layout/LinedList"/>
    <dgm:cxn modelId="{684AEB30-CD14-4D1A-9BDA-D0846BC613A7}" type="presParOf" srcId="{9FDAC12F-7751-426C-890E-8830816936BF}" destId="{8D84838B-3D63-4FB8-BA07-B1D9BDA352F3}" srcOrd="5" destOrd="0" presId="urn:microsoft.com/office/officeart/2008/layout/LinedList"/>
    <dgm:cxn modelId="{7A988805-C25A-4408-A445-57717C2A854D}" type="presParOf" srcId="{8D84838B-3D63-4FB8-BA07-B1D9BDA352F3}" destId="{78C59B6B-626E-400C-944D-A5E4407338FA}" srcOrd="0" destOrd="0" presId="urn:microsoft.com/office/officeart/2008/layout/LinedList"/>
    <dgm:cxn modelId="{17493028-D540-4684-B3D6-984F51924CBA}" type="presParOf" srcId="{8D84838B-3D63-4FB8-BA07-B1D9BDA352F3}" destId="{4794A1E7-2CE0-4955-BE95-4D3755BA89D4}" srcOrd="1" destOrd="0" presId="urn:microsoft.com/office/officeart/2008/layout/LinedList"/>
    <dgm:cxn modelId="{BA2C502F-BDC3-449B-AF67-11FD8C81F28F}" type="presParOf" srcId="{9FDAC12F-7751-426C-890E-8830816936BF}" destId="{46E4E019-8D5E-4E29-8129-E83939CE2E8C}" srcOrd="6" destOrd="0" presId="urn:microsoft.com/office/officeart/2008/layout/LinedList"/>
    <dgm:cxn modelId="{76F6A49D-0363-42F9-B2B8-95B4E64A8E9D}" type="presParOf" srcId="{9FDAC12F-7751-426C-890E-8830816936BF}" destId="{7AB06255-F1AD-4E60-80D1-6F9E8D811A79}" srcOrd="7" destOrd="0" presId="urn:microsoft.com/office/officeart/2008/layout/LinedList"/>
    <dgm:cxn modelId="{0498FDB4-F80E-48FB-8D95-5E51994539D1}" type="presParOf" srcId="{7AB06255-F1AD-4E60-80D1-6F9E8D811A79}" destId="{B93955AA-433F-4AB0-B7CF-0C6F98248F5A}" srcOrd="0" destOrd="0" presId="urn:microsoft.com/office/officeart/2008/layout/LinedList"/>
    <dgm:cxn modelId="{AD63610D-7F2D-4BF1-B53F-CC1530FBB143}" type="presParOf" srcId="{7AB06255-F1AD-4E60-80D1-6F9E8D811A79}" destId="{D0960F37-CE9B-4E8E-A2EC-24D37CF56C14}" srcOrd="1" destOrd="0" presId="urn:microsoft.com/office/officeart/2008/layout/LinedList"/>
    <dgm:cxn modelId="{8E384749-4838-4455-B2A8-DA6A0B796F13}" type="presParOf" srcId="{9FDAC12F-7751-426C-890E-8830816936BF}" destId="{A540FC1E-BC36-4A89-A144-53EADB483935}" srcOrd="8" destOrd="0" presId="urn:microsoft.com/office/officeart/2008/layout/LinedList"/>
    <dgm:cxn modelId="{EACA31A2-0BCE-4B78-9F27-D17F4C1341EA}" type="presParOf" srcId="{9FDAC12F-7751-426C-890E-8830816936BF}" destId="{2318277C-C107-4143-859D-E57FE0C1933F}" srcOrd="9" destOrd="0" presId="urn:microsoft.com/office/officeart/2008/layout/LinedList"/>
    <dgm:cxn modelId="{7467AE1B-A9E6-46E5-968F-551151CA88CB}" type="presParOf" srcId="{2318277C-C107-4143-859D-E57FE0C1933F}" destId="{4B500918-B076-4220-866F-5F4253F57336}" srcOrd="0" destOrd="0" presId="urn:microsoft.com/office/officeart/2008/layout/LinedList"/>
    <dgm:cxn modelId="{2BB39ECA-D80E-4879-BCC8-E4BC12D65B38}" type="presParOf" srcId="{2318277C-C107-4143-859D-E57FE0C1933F}" destId="{A8C347B6-7478-4DA9-A3DE-3E1FA1134F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AB9A7-0EF3-4A67-ABF7-AAF336745AC9}">
      <dsp:nvSpPr>
        <dsp:cNvPr id="0" name=""/>
        <dsp:cNvSpPr/>
      </dsp:nvSpPr>
      <dsp:spPr>
        <a:xfrm>
          <a:off x="0" y="1879"/>
          <a:ext cx="6984301" cy="952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27BB4-4436-45A5-8D0D-8B3A2251DD8A}">
      <dsp:nvSpPr>
        <dsp:cNvPr id="0" name=""/>
        <dsp:cNvSpPr/>
      </dsp:nvSpPr>
      <dsp:spPr>
        <a:xfrm>
          <a:off x="288215" y="216255"/>
          <a:ext cx="524028" cy="5240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AD272-9324-48DA-BB81-90841C6DC4F4}">
      <dsp:nvSpPr>
        <dsp:cNvPr id="0" name=""/>
        <dsp:cNvSpPr/>
      </dsp:nvSpPr>
      <dsp:spPr>
        <a:xfrm>
          <a:off x="1100459" y="1879"/>
          <a:ext cx="5883841" cy="95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36" tIns="100836" rIns="100836" bIns="100836" numCol="1" spcCol="1270" anchor="ctr" anchorCtr="0">
          <a:noAutofit/>
        </a:bodyPr>
        <a:lstStyle/>
        <a:p>
          <a:pPr marL="0" lvl="0" indent="0" algn="l" defTabSz="666750">
            <a:lnSpc>
              <a:spcPct val="100000"/>
            </a:lnSpc>
            <a:spcBef>
              <a:spcPct val="0"/>
            </a:spcBef>
            <a:spcAft>
              <a:spcPct val="35000"/>
            </a:spcAft>
            <a:buNone/>
          </a:pPr>
          <a:r>
            <a:rPr lang="en-US" sz="1500" kern="1200"/>
            <a:t>Virtualization is a </a:t>
          </a:r>
          <a:r>
            <a:rPr lang="en-US" sz="1500" u="sng" kern="1200"/>
            <a:t>computer architecture </a:t>
          </a:r>
          <a:r>
            <a:rPr lang="en-US" sz="1500" kern="1200"/>
            <a:t>technology by which </a:t>
          </a:r>
          <a:r>
            <a:rPr lang="en-US" sz="1500" u="sng" kern="1200"/>
            <a:t>multiple virtual machines</a:t>
          </a:r>
          <a:r>
            <a:rPr lang="en-US" sz="1500" kern="1200"/>
            <a:t> (VMs) are </a:t>
          </a:r>
          <a:r>
            <a:rPr lang="en-US" sz="1500" u="sng" kern="1200"/>
            <a:t>multiplexed</a:t>
          </a:r>
          <a:r>
            <a:rPr lang="en-US" sz="1500" kern="1200"/>
            <a:t> in the same hardware machine.</a:t>
          </a:r>
        </a:p>
      </dsp:txBody>
      <dsp:txXfrm>
        <a:off x="1100459" y="1879"/>
        <a:ext cx="5883841" cy="952778"/>
      </dsp:txXfrm>
    </dsp:sp>
    <dsp:sp modelId="{3D0CD15D-F31F-4C09-9CBC-FA2ED6AF37FC}">
      <dsp:nvSpPr>
        <dsp:cNvPr id="0" name=""/>
        <dsp:cNvSpPr/>
      </dsp:nvSpPr>
      <dsp:spPr>
        <a:xfrm>
          <a:off x="0" y="1192853"/>
          <a:ext cx="6984301" cy="952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0B587-06F0-4983-9EB3-448E1F39CB9C}">
      <dsp:nvSpPr>
        <dsp:cNvPr id="0" name=""/>
        <dsp:cNvSpPr/>
      </dsp:nvSpPr>
      <dsp:spPr>
        <a:xfrm>
          <a:off x="288215" y="1407228"/>
          <a:ext cx="524028" cy="5240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066C2-6F8B-4FE7-ACDE-ABC9483B5C6D}">
      <dsp:nvSpPr>
        <dsp:cNvPr id="0" name=""/>
        <dsp:cNvSpPr/>
      </dsp:nvSpPr>
      <dsp:spPr>
        <a:xfrm>
          <a:off x="1100459" y="1192853"/>
          <a:ext cx="5883841" cy="95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36" tIns="100836" rIns="100836" bIns="100836" numCol="1" spcCol="1270" anchor="ctr" anchorCtr="0">
          <a:noAutofit/>
        </a:bodyPr>
        <a:lstStyle/>
        <a:p>
          <a:pPr marL="0" lvl="0" indent="0" algn="l" defTabSz="666750">
            <a:lnSpc>
              <a:spcPct val="100000"/>
            </a:lnSpc>
            <a:spcBef>
              <a:spcPct val="0"/>
            </a:spcBef>
            <a:spcAft>
              <a:spcPct val="35000"/>
            </a:spcAft>
            <a:buNone/>
          </a:pPr>
          <a:r>
            <a:rPr lang="en-US" sz="1500" kern="1200"/>
            <a:t>Virtualization allows multiple operating system instances to run concurrently on a single computer</a:t>
          </a:r>
        </a:p>
      </dsp:txBody>
      <dsp:txXfrm>
        <a:off x="1100459" y="1192853"/>
        <a:ext cx="5883841" cy="952778"/>
      </dsp:txXfrm>
    </dsp:sp>
    <dsp:sp modelId="{B406D2D3-2E6B-4C8C-9022-22587E25C0FB}">
      <dsp:nvSpPr>
        <dsp:cNvPr id="0" name=""/>
        <dsp:cNvSpPr/>
      </dsp:nvSpPr>
      <dsp:spPr>
        <a:xfrm>
          <a:off x="0" y="2383826"/>
          <a:ext cx="6984301" cy="952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2D4EF-39ED-434A-8F51-5E7EBF0EC630}">
      <dsp:nvSpPr>
        <dsp:cNvPr id="0" name=""/>
        <dsp:cNvSpPr/>
      </dsp:nvSpPr>
      <dsp:spPr>
        <a:xfrm>
          <a:off x="288215" y="2598201"/>
          <a:ext cx="524028" cy="5240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274D9-D7FF-44B0-9BA0-6B439F195AE5}">
      <dsp:nvSpPr>
        <dsp:cNvPr id="0" name=""/>
        <dsp:cNvSpPr/>
      </dsp:nvSpPr>
      <dsp:spPr>
        <a:xfrm>
          <a:off x="1100459" y="2383826"/>
          <a:ext cx="5883841" cy="95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36" tIns="100836" rIns="100836" bIns="100836" numCol="1" spcCol="1270" anchor="ctr" anchorCtr="0">
          <a:noAutofit/>
        </a:bodyPr>
        <a:lstStyle/>
        <a:p>
          <a:pPr marL="0" lvl="0" indent="0" algn="l" defTabSz="666750">
            <a:lnSpc>
              <a:spcPct val="100000"/>
            </a:lnSpc>
            <a:spcBef>
              <a:spcPct val="0"/>
            </a:spcBef>
            <a:spcAft>
              <a:spcPct val="35000"/>
            </a:spcAft>
            <a:buNone/>
          </a:pPr>
          <a:r>
            <a:rPr lang="en-US" sz="1500" kern="1200"/>
            <a:t>Instead of purchasing and maintaining an entire computer for one application, each application can be given its own operating system, and all those operating systems can reside on a single piece of hardware.</a:t>
          </a:r>
        </a:p>
      </dsp:txBody>
      <dsp:txXfrm>
        <a:off x="1100459" y="2383826"/>
        <a:ext cx="5883841" cy="952778"/>
      </dsp:txXfrm>
    </dsp:sp>
    <dsp:sp modelId="{CF96BAE4-8FCF-4E86-A63E-FF9E7F6C1DA8}">
      <dsp:nvSpPr>
        <dsp:cNvPr id="0" name=""/>
        <dsp:cNvSpPr/>
      </dsp:nvSpPr>
      <dsp:spPr>
        <a:xfrm>
          <a:off x="0" y="3574799"/>
          <a:ext cx="6984301" cy="952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3A904-D34B-4EF2-A156-352DE07709FC}">
      <dsp:nvSpPr>
        <dsp:cNvPr id="0" name=""/>
        <dsp:cNvSpPr/>
      </dsp:nvSpPr>
      <dsp:spPr>
        <a:xfrm>
          <a:off x="288215" y="3789174"/>
          <a:ext cx="524028" cy="5240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C1306-7EFB-455C-BBD6-B06998BBCF6F}">
      <dsp:nvSpPr>
        <dsp:cNvPr id="0" name=""/>
        <dsp:cNvSpPr/>
      </dsp:nvSpPr>
      <dsp:spPr>
        <a:xfrm>
          <a:off x="1100459" y="3574799"/>
          <a:ext cx="5883841" cy="95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836" tIns="100836" rIns="100836" bIns="100836" numCol="1" spcCol="1270" anchor="ctr" anchorCtr="0">
          <a:noAutofit/>
        </a:bodyPr>
        <a:lstStyle/>
        <a:p>
          <a:pPr marL="0" lvl="0" indent="0" algn="l" defTabSz="666750">
            <a:lnSpc>
              <a:spcPct val="100000"/>
            </a:lnSpc>
            <a:spcBef>
              <a:spcPct val="0"/>
            </a:spcBef>
            <a:spcAft>
              <a:spcPct val="35000"/>
            </a:spcAft>
            <a:buNone/>
          </a:pPr>
          <a:r>
            <a:rPr lang="en-US" sz="1500" kern="1200"/>
            <a:t>Virtualization allows an operator to control a guest operating system’s use of CPU, memory, storage, and other resources, so each guest receives only the resources that it needs.</a:t>
          </a:r>
        </a:p>
      </dsp:txBody>
      <dsp:txXfrm>
        <a:off x="1100459" y="3574799"/>
        <a:ext cx="5883841" cy="952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4238D-B44C-45BA-A2BD-6758264214BF}">
      <dsp:nvSpPr>
        <dsp:cNvPr id="0" name=""/>
        <dsp:cNvSpPr/>
      </dsp:nvSpPr>
      <dsp:spPr>
        <a:xfrm>
          <a:off x="0" y="2761"/>
          <a:ext cx="6162179" cy="955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AED7F-4F9C-4303-83E4-DDF15078D01D}">
      <dsp:nvSpPr>
        <dsp:cNvPr id="0" name=""/>
        <dsp:cNvSpPr/>
      </dsp:nvSpPr>
      <dsp:spPr>
        <a:xfrm>
          <a:off x="288982" y="217707"/>
          <a:ext cx="525935" cy="5254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CEDC9-CA6F-4B6F-8F42-C1277DE7B242}">
      <dsp:nvSpPr>
        <dsp:cNvPr id="0" name=""/>
        <dsp:cNvSpPr/>
      </dsp:nvSpPr>
      <dsp:spPr>
        <a:xfrm>
          <a:off x="1103900" y="2761"/>
          <a:ext cx="4812964" cy="95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03" tIns="101203" rIns="101203" bIns="101203" numCol="1" spcCol="1270" anchor="ctr" anchorCtr="0">
          <a:noAutofit/>
        </a:bodyPr>
        <a:lstStyle/>
        <a:p>
          <a:pPr marL="0" lvl="0" indent="0" algn="l" defTabSz="622300">
            <a:lnSpc>
              <a:spcPct val="100000"/>
            </a:lnSpc>
            <a:spcBef>
              <a:spcPct val="0"/>
            </a:spcBef>
            <a:spcAft>
              <a:spcPct val="35000"/>
            </a:spcAft>
            <a:buNone/>
          </a:pPr>
          <a:r>
            <a:rPr lang="en-US" sz="1400" b="0" i="0" kern="1200"/>
            <a:t>Abstracts the physical machine on which the software and operating system is running on and provides an illusion that the software is running on a virtual machine.  ​</a:t>
          </a:r>
          <a:endParaRPr lang="en-US" sz="1400" kern="1200"/>
        </a:p>
      </dsp:txBody>
      <dsp:txXfrm>
        <a:off x="1103900" y="2761"/>
        <a:ext cx="4812964" cy="956246"/>
      </dsp:txXfrm>
    </dsp:sp>
    <dsp:sp modelId="{D399A744-4D0F-4C09-B845-764B4FD48A7D}">
      <dsp:nvSpPr>
        <dsp:cNvPr id="0" name=""/>
        <dsp:cNvSpPr/>
      </dsp:nvSpPr>
      <dsp:spPr>
        <a:xfrm>
          <a:off x="0" y="1190826"/>
          <a:ext cx="6162179" cy="955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16AD6B-CB10-416E-87EF-B5BA13A063FA}">
      <dsp:nvSpPr>
        <dsp:cNvPr id="0" name=""/>
        <dsp:cNvSpPr/>
      </dsp:nvSpPr>
      <dsp:spPr>
        <a:xfrm>
          <a:off x="288982" y="1405771"/>
          <a:ext cx="525935" cy="5254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23F4A-52E0-4A95-B65B-485A2745F9C8}">
      <dsp:nvSpPr>
        <dsp:cNvPr id="0" name=""/>
        <dsp:cNvSpPr/>
      </dsp:nvSpPr>
      <dsp:spPr>
        <a:xfrm>
          <a:off x="1103900" y="1190826"/>
          <a:ext cx="4812964" cy="95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03" tIns="101203" rIns="101203" bIns="101203" numCol="1" spcCol="1270" anchor="ctr" anchorCtr="0">
          <a:noAutofit/>
        </a:bodyPr>
        <a:lstStyle/>
        <a:p>
          <a:pPr marL="0" lvl="0" indent="0" algn="l" defTabSz="622300">
            <a:lnSpc>
              <a:spcPct val="100000"/>
            </a:lnSpc>
            <a:spcBef>
              <a:spcPct val="0"/>
            </a:spcBef>
            <a:spcAft>
              <a:spcPct val="35000"/>
            </a:spcAft>
            <a:buNone/>
          </a:pPr>
          <a:r>
            <a:rPr lang="en-US" sz="1400" b="0" i="0" kern="1200"/>
            <a:t>Enables Infrastructure as a service model. ​</a:t>
          </a:r>
          <a:endParaRPr lang="en-US" sz="1400" kern="1200"/>
        </a:p>
      </dsp:txBody>
      <dsp:txXfrm>
        <a:off x="1103900" y="1190826"/>
        <a:ext cx="4812964" cy="956246"/>
      </dsp:txXfrm>
    </dsp:sp>
    <dsp:sp modelId="{20849C3F-ACAE-4118-8B69-F165A9AA37C6}">
      <dsp:nvSpPr>
        <dsp:cNvPr id="0" name=""/>
        <dsp:cNvSpPr/>
      </dsp:nvSpPr>
      <dsp:spPr>
        <a:xfrm>
          <a:off x="0" y="2378890"/>
          <a:ext cx="6162179" cy="955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306A6-316A-426D-85B1-93969D23AED8}">
      <dsp:nvSpPr>
        <dsp:cNvPr id="0" name=""/>
        <dsp:cNvSpPr/>
      </dsp:nvSpPr>
      <dsp:spPr>
        <a:xfrm>
          <a:off x="288982" y="2593835"/>
          <a:ext cx="525935" cy="5254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6C152-DE20-4E2C-9F35-90802659C6DE}">
      <dsp:nvSpPr>
        <dsp:cNvPr id="0" name=""/>
        <dsp:cNvSpPr/>
      </dsp:nvSpPr>
      <dsp:spPr>
        <a:xfrm>
          <a:off x="1103900" y="2378890"/>
          <a:ext cx="4812964" cy="95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03" tIns="101203" rIns="101203" bIns="101203" numCol="1" spcCol="1270" anchor="ctr" anchorCtr="0">
          <a:noAutofit/>
        </a:bodyPr>
        <a:lstStyle/>
        <a:p>
          <a:pPr marL="0" lvl="0" indent="0" algn="l" defTabSz="622300">
            <a:lnSpc>
              <a:spcPct val="100000"/>
            </a:lnSpc>
            <a:spcBef>
              <a:spcPct val="0"/>
            </a:spcBef>
            <a:spcAft>
              <a:spcPct val="35000"/>
            </a:spcAft>
            <a:buNone/>
          </a:pPr>
          <a:r>
            <a:rPr lang="en-US" sz="1400" b="0" i="0" kern="1200"/>
            <a:t>A single physical machine can be used to create several VMs that can run several operating systems independently and simultaneously. VMs are stored as files, so restoring a failed system can be as simple as copying its file onto a new machine.​</a:t>
          </a:r>
          <a:endParaRPr lang="en-US" sz="1400" kern="1200"/>
        </a:p>
      </dsp:txBody>
      <dsp:txXfrm>
        <a:off x="1103900" y="2378890"/>
        <a:ext cx="4812964" cy="956246"/>
      </dsp:txXfrm>
    </dsp:sp>
    <dsp:sp modelId="{A51776DA-BDDC-475B-9262-90BE388E2C1E}">
      <dsp:nvSpPr>
        <dsp:cNvPr id="0" name=""/>
        <dsp:cNvSpPr/>
      </dsp:nvSpPr>
      <dsp:spPr>
        <a:xfrm>
          <a:off x="0" y="3566954"/>
          <a:ext cx="6162179" cy="955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CD7D5-9269-4A7E-91EE-543F8A2EBD53}">
      <dsp:nvSpPr>
        <dsp:cNvPr id="0" name=""/>
        <dsp:cNvSpPr/>
      </dsp:nvSpPr>
      <dsp:spPr>
        <a:xfrm>
          <a:off x="288982" y="3781899"/>
          <a:ext cx="525935" cy="5254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3C498-EDA5-4EB4-97F0-55B8E0C4347F}">
      <dsp:nvSpPr>
        <dsp:cNvPr id="0" name=""/>
        <dsp:cNvSpPr/>
      </dsp:nvSpPr>
      <dsp:spPr>
        <a:xfrm>
          <a:off x="1103900" y="3566954"/>
          <a:ext cx="4812964" cy="956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03" tIns="101203" rIns="101203" bIns="101203" numCol="1" spcCol="1270" anchor="ctr" anchorCtr="0">
          <a:noAutofit/>
        </a:bodyPr>
        <a:lstStyle/>
        <a:p>
          <a:pPr marL="0" lvl="0" indent="0" algn="l" defTabSz="622300">
            <a:lnSpc>
              <a:spcPct val="100000"/>
            </a:lnSpc>
            <a:spcBef>
              <a:spcPct val="0"/>
            </a:spcBef>
            <a:spcAft>
              <a:spcPct val="35000"/>
            </a:spcAft>
            <a:buNone/>
          </a:pPr>
          <a:r>
            <a:rPr lang="en-US" sz="1400" b="0" i="0" kern="1200"/>
            <a:t>The hypervisor software enables the creation of a virtual machine (VM) that emulates a physical computer by creating a separate OS environment that is logically isolated from the host server.​</a:t>
          </a:r>
          <a:endParaRPr lang="en-US" sz="1400" kern="1200"/>
        </a:p>
      </dsp:txBody>
      <dsp:txXfrm>
        <a:off x="1103900" y="3566954"/>
        <a:ext cx="4812964" cy="9562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32911-082B-462E-A6F3-B35F22ED1740}">
      <dsp:nvSpPr>
        <dsp:cNvPr id="0" name=""/>
        <dsp:cNvSpPr/>
      </dsp:nvSpPr>
      <dsp:spPr>
        <a:xfrm>
          <a:off x="0" y="2535"/>
          <a:ext cx="7096810" cy="11856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7262F-8A28-4F15-BB78-5D6DB1E8E36C}">
      <dsp:nvSpPr>
        <dsp:cNvPr id="0" name=""/>
        <dsp:cNvSpPr/>
      </dsp:nvSpPr>
      <dsp:spPr>
        <a:xfrm>
          <a:off x="358671" y="269315"/>
          <a:ext cx="652129" cy="6521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31AB0-DED7-4EC6-AE54-D8AD43FD1676}">
      <dsp:nvSpPr>
        <dsp:cNvPr id="0" name=""/>
        <dsp:cNvSpPr/>
      </dsp:nvSpPr>
      <dsp:spPr>
        <a:xfrm>
          <a:off x="1369471" y="2535"/>
          <a:ext cx="3193564"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1111250">
            <a:lnSpc>
              <a:spcPct val="100000"/>
            </a:lnSpc>
            <a:spcBef>
              <a:spcPct val="0"/>
            </a:spcBef>
            <a:spcAft>
              <a:spcPct val="35000"/>
            </a:spcAft>
            <a:buNone/>
          </a:pPr>
          <a:r>
            <a:rPr lang="en-US" sz="2500" b="1" i="0" kern="1200"/>
            <a:t>Partitioning</a:t>
          </a:r>
          <a:r>
            <a:rPr lang="en-US" sz="2500" b="0" i="0" kern="1200"/>
            <a:t>​</a:t>
          </a:r>
          <a:endParaRPr lang="en-US" sz="2500" kern="1200"/>
        </a:p>
      </dsp:txBody>
      <dsp:txXfrm>
        <a:off x="1369471" y="2535"/>
        <a:ext cx="3193564" cy="1185689"/>
      </dsp:txXfrm>
    </dsp:sp>
    <dsp:sp modelId="{2FFC74EF-A76C-41F7-98F3-EF744BCFBAF9}">
      <dsp:nvSpPr>
        <dsp:cNvPr id="0" name=""/>
        <dsp:cNvSpPr/>
      </dsp:nvSpPr>
      <dsp:spPr>
        <a:xfrm>
          <a:off x="4563035" y="2535"/>
          <a:ext cx="2532435"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488950">
            <a:lnSpc>
              <a:spcPct val="100000"/>
            </a:lnSpc>
            <a:spcBef>
              <a:spcPct val="0"/>
            </a:spcBef>
            <a:spcAft>
              <a:spcPct val="35000"/>
            </a:spcAft>
            <a:buNone/>
          </a:pPr>
          <a:r>
            <a:rPr lang="en-US" sz="1100" b="0" i="0" kern="1200"/>
            <a:t>Run multiple operating systems on one physical machine.​</a:t>
          </a:r>
          <a:endParaRPr lang="en-US" sz="1100" kern="1200"/>
        </a:p>
        <a:p>
          <a:pPr marL="0" lvl="0" indent="0" algn="l" defTabSz="488950">
            <a:lnSpc>
              <a:spcPct val="100000"/>
            </a:lnSpc>
            <a:spcBef>
              <a:spcPct val="0"/>
            </a:spcBef>
            <a:spcAft>
              <a:spcPct val="35000"/>
            </a:spcAft>
            <a:buNone/>
          </a:pPr>
          <a:r>
            <a:rPr lang="en-US" sz="1100" b="0" i="0" kern="1200"/>
            <a:t>Divide the physical system resources among virtual machines.​</a:t>
          </a:r>
          <a:endParaRPr lang="en-US" sz="1100" kern="1200"/>
        </a:p>
        <a:p>
          <a:pPr marL="0" lvl="0" indent="0" algn="l" defTabSz="488950">
            <a:lnSpc>
              <a:spcPct val="100000"/>
            </a:lnSpc>
            <a:spcBef>
              <a:spcPct val="0"/>
            </a:spcBef>
            <a:spcAft>
              <a:spcPct val="35000"/>
            </a:spcAft>
            <a:buNone/>
          </a:pPr>
          <a:r>
            <a:rPr lang="en-US" sz="1100" b="0" i="0" kern="1200"/>
            <a:t>One VM does not know the presence of the other.​</a:t>
          </a:r>
          <a:endParaRPr lang="en-US" sz="1100" kern="1200"/>
        </a:p>
      </dsp:txBody>
      <dsp:txXfrm>
        <a:off x="4563035" y="2535"/>
        <a:ext cx="2532435" cy="1185689"/>
      </dsp:txXfrm>
    </dsp:sp>
    <dsp:sp modelId="{17984135-4598-4632-BD12-F593798F26D5}">
      <dsp:nvSpPr>
        <dsp:cNvPr id="0" name=""/>
        <dsp:cNvSpPr/>
      </dsp:nvSpPr>
      <dsp:spPr>
        <a:xfrm>
          <a:off x="0" y="1484647"/>
          <a:ext cx="7096810" cy="11856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B3131-85D8-4C1D-B600-225F65A48030}">
      <dsp:nvSpPr>
        <dsp:cNvPr id="0" name=""/>
        <dsp:cNvSpPr/>
      </dsp:nvSpPr>
      <dsp:spPr>
        <a:xfrm>
          <a:off x="358671" y="1751427"/>
          <a:ext cx="652129" cy="6521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737F7-710F-43E0-A368-2F7BF28C6607}">
      <dsp:nvSpPr>
        <dsp:cNvPr id="0" name=""/>
        <dsp:cNvSpPr/>
      </dsp:nvSpPr>
      <dsp:spPr>
        <a:xfrm>
          <a:off x="1369471" y="1484647"/>
          <a:ext cx="3193564"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1111250">
            <a:lnSpc>
              <a:spcPct val="100000"/>
            </a:lnSpc>
            <a:spcBef>
              <a:spcPct val="0"/>
            </a:spcBef>
            <a:spcAft>
              <a:spcPct val="35000"/>
            </a:spcAft>
            <a:buNone/>
          </a:pPr>
          <a:r>
            <a:rPr lang="en-US" sz="2500" b="1" i="0" kern="1200"/>
            <a:t>Management</a:t>
          </a:r>
          <a:r>
            <a:rPr lang="en-US" sz="2500" b="0" i="0" kern="1200"/>
            <a:t>​</a:t>
          </a:r>
          <a:endParaRPr lang="en-US" sz="2500" kern="1200"/>
        </a:p>
      </dsp:txBody>
      <dsp:txXfrm>
        <a:off x="1369471" y="1484647"/>
        <a:ext cx="3193564" cy="1185689"/>
      </dsp:txXfrm>
    </dsp:sp>
    <dsp:sp modelId="{0D0B9C31-28E8-4577-8720-42222E01A110}">
      <dsp:nvSpPr>
        <dsp:cNvPr id="0" name=""/>
        <dsp:cNvSpPr/>
      </dsp:nvSpPr>
      <dsp:spPr>
        <a:xfrm>
          <a:off x="4563035" y="1484647"/>
          <a:ext cx="2532435"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488950">
            <a:lnSpc>
              <a:spcPct val="100000"/>
            </a:lnSpc>
            <a:spcBef>
              <a:spcPct val="0"/>
            </a:spcBef>
            <a:spcAft>
              <a:spcPct val="35000"/>
            </a:spcAft>
            <a:buNone/>
          </a:pPr>
          <a:r>
            <a:rPr lang="en-US" sz="1100" b="0" i="0" kern="1200"/>
            <a:t>Failure of one VM does not affect other VMs.​</a:t>
          </a:r>
          <a:endParaRPr lang="en-US" sz="1100" kern="1200"/>
        </a:p>
        <a:p>
          <a:pPr marL="0" lvl="0" indent="0" algn="l" defTabSz="488950">
            <a:lnSpc>
              <a:spcPct val="100000"/>
            </a:lnSpc>
            <a:spcBef>
              <a:spcPct val="0"/>
            </a:spcBef>
            <a:spcAft>
              <a:spcPct val="35000"/>
            </a:spcAft>
            <a:buNone/>
          </a:pPr>
          <a:r>
            <a:rPr lang="en-US" sz="1100" b="0" i="0" kern="1200"/>
            <a:t>Management agents can be run on each VM separately to determine the individual performance of the VM and the applications that are running on the VM.​</a:t>
          </a:r>
          <a:endParaRPr lang="en-US" sz="1100" kern="1200"/>
        </a:p>
      </dsp:txBody>
      <dsp:txXfrm>
        <a:off x="4563035" y="1484647"/>
        <a:ext cx="2532435" cy="1185689"/>
      </dsp:txXfrm>
    </dsp:sp>
    <dsp:sp modelId="{15DBD912-9CE5-4637-8248-B1A065326432}">
      <dsp:nvSpPr>
        <dsp:cNvPr id="0" name=""/>
        <dsp:cNvSpPr/>
      </dsp:nvSpPr>
      <dsp:spPr>
        <a:xfrm>
          <a:off x="0" y="2966759"/>
          <a:ext cx="7096810" cy="11856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9B76D-1F38-447A-B911-149B33488C5C}">
      <dsp:nvSpPr>
        <dsp:cNvPr id="0" name=""/>
        <dsp:cNvSpPr/>
      </dsp:nvSpPr>
      <dsp:spPr>
        <a:xfrm>
          <a:off x="358671" y="3233539"/>
          <a:ext cx="652129" cy="6521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B425E-D83E-497F-AC77-1D64D77CE57C}">
      <dsp:nvSpPr>
        <dsp:cNvPr id="0" name=""/>
        <dsp:cNvSpPr/>
      </dsp:nvSpPr>
      <dsp:spPr>
        <a:xfrm>
          <a:off x="1369471" y="2966759"/>
          <a:ext cx="3193564"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1111250">
            <a:lnSpc>
              <a:spcPct val="100000"/>
            </a:lnSpc>
            <a:spcBef>
              <a:spcPct val="0"/>
            </a:spcBef>
            <a:spcAft>
              <a:spcPct val="35000"/>
            </a:spcAft>
            <a:buNone/>
          </a:pPr>
          <a:r>
            <a:rPr lang="en-US" sz="2500" b="1" i="0" kern="1200"/>
            <a:t>Encapsulation</a:t>
          </a:r>
          <a:r>
            <a:rPr lang="en-US" sz="2500" b="0" i="0" kern="1200"/>
            <a:t>​</a:t>
          </a:r>
          <a:endParaRPr lang="en-US" sz="2500" kern="1200"/>
        </a:p>
      </dsp:txBody>
      <dsp:txXfrm>
        <a:off x="1369471" y="2966759"/>
        <a:ext cx="3193564" cy="1185689"/>
      </dsp:txXfrm>
    </dsp:sp>
    <dsp:sp modelId="{537F35CF-AF27-469A-9FF5-8577553EBBCA}">
      <dsp:nvSpPr>
        <dsp:cNvPr id="0" name=""/>
        <dsp:cNvSpPr/>
      </dsp:nvSpPr>
      <dsp:spPr>
        <a:xfrm>
          <a:off x="4563035" y="2966759"/>
          <a:ext cx="2532435" cy="118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85" tIns="125485" rIns="125485" bIns="125485" numCol="1" spcCol="1270" anchor="ctr" anchorCtr="0">
          <a:noAutofit/>
        </a:bodyPr>
        <a:lstStyle/>
        <a:p>
          <a:pPr marL="0" lvl="0" indent="0" algn="l" defTabSz="488950">
            <a:lnSpc>
              <a:spcPct val="100000"/>
            </a:lnSpc>
            <a:spcBef>
              <a:spcPct val="0"/>
            </a:spcBef>
            <a:spcAft>
              <a:spcPct val="35000"/>
            </a:spcAft>
            <a:buNone/>
          </a:pPr>
          <a:r>
            <a:rPr lang="en-US" sz="1100" b="0" i="0" kern="1200"/>
            <a:t>The entire VM state can be saved in a file.​</a:t>
          </a:r>
          <a:endParaRPr lang="en-US" sz="1100" kern="1200"/>
        </a:p>
        <a:p>
          <a:pPr marL="0" lvl="0" indent="0" algn="l" defTabSz="488950">
            <a:lnSpc>
              <a:spcPct val="100000"/>
            </a:lnSpc>
            <a:spcBef>
              <a:spcPct val="0"/>
            </a:spcBef>
            <a:spcAft>
              <a:spcPct val="35000"/>
            </a:spcAft>
            <a:buNone/>
          </a:pPr>
          <a:r>
            <a:rPr lang="en-US" sz="1100" b="0" i="0" kern="1200"/>
            <a:t>Moving and copying VM information is as easy as copying files.​</a:t>
          </a:r>
          <a:endParaRPr lang="en-US" sz="1100" kern="1200"/>
        </a:p>
      </dsp:txBody>
      <dsp:txXfrm>
        <a:off x="4563035" y="2966759"/>
        <a:ext cx="2532435" cy="1185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0CD02-857F-4999-9351-20866BA20DDA}">
      <dsp:nvSpPr>
        <dsp:cNvPr id="0" name=""/>
        <dsp:cNvSpPr/>
      </dsp:nvSpPr>
      <dsp:spPr>
        <a:xfrm>
          <a:off x="0" y="0"/>
          <a:ext cx="113792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F5432-2662-4CBA-A828-DB8C2F6DB625}">
      <dsp:nvSpPr>
        <dsp:cNvPr id="0" name=""/>
        <dsp:cNvSpPr/>
      </dsp:nvSpPr>
      <dsp:spPr>
        <a:xfrm>
          <a:off x="0" y="0"/>
          <a:ext cx="11379202" cy="114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b="0" i="0" kern="1200" dirty="0"/>
            <a:t>A hypervisor is a form of virtualization software used in Cloud hosting to divide and allocate the resources on various pieces of hardware. </a:t>
          </a:r>
          <a:endParaRPr lang="en-US" sz="2100" kern="1200" dirty="0"/>
        </a:p>
      </dsp:txBody>
      <dsp:txXfrm>
        <a:off x="0" y="0"/>
        <a:ext cx="11379202" cy="1142932"/>
      </dsp:txXfrm>
    </dsp:sp>
    <dsp:sp modelId="{04A9D655-A8D0-4952-98A2-CD9429C19DDC}">
      <dsp:nvSpPr>
        <dsp:cNvPr id="0" name=""/>
        <dsp:cNvSpPr/>
      </dsp:nvSpPr>
      <dsp:spPr>
        <a:xfrm>
          <a:off x="0" y="1142932"/>
          <a:ext cx="113792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D1BD6-8699-498A-BCC9-BA6AA31B630B}">
      <dsp:nvSpPr>
        <dsp:cNvPr id="0" name=""/>
        <dsp:cNvSpPr/>
      </dsp:nvSpPr>
      <dsp:spPr>
        <a:xfrm>
          <a:off x="0" y="1142932"/>
          <a:ext cx="11379202" cy="114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b="1" i="0" kern="1200" dirty="0"/>
            <a:t>A hypervisor is a crucial piece of software that makes virtualization possible.</a:t>
          </a:r>
          <a:r>
            <a:rPr lang="en-US" sz="2100" b="0" i="0" kern="1200" dirty="0"/>
            <a:t> It creates a virtualization layer that separates the actual </a:t>
          </a:r>
          <a:r>
            <a:rPr lang="en-US" sz="2100" b="0" i="0" kern="1200" dirty="0">
              <a:hlinkClick xmlns:r="http://schemas.openxmlformats.org/officeDocument/2006/relationships" r:id="rId1"/>
            </a:rPr>
            <a:t>hardware</a:t>
          </a:r>
          <a:r>
            <a:rPr lang="en-US" sz="2100" b="0" i="0" kern="1200" dirty="0"/>
            <a:t> components - </a:t>
          </a:r>
          <a:r>
            <a:rPr lang="en-US" sz="2100" b="0" i="0" kern="1200" dirty="0">
              <a:hlinkClick xmlns:r="http://schemas.openxmlformats.org/officeDocument/2006/relationships" r:id="rId2"/>
            </a:rPr>
            <a:t>processors</a:t>
          </a:r>
          <a:r>
            <a:rPr lang="en-US" sz="2100" b="0" i="0" kern="1200" dirty="0"/>
            <a:t>, RAM, and other physical resources - from the virtual machines and the operating systems they run.</a:t>
          </a:r>
          <a:endParaRPr lang="en-US" sz="2100" kern="1200" dirty="0"/>
        </a:p>
      </dsp:txBody>
      <dsp:txXfrm>
        <a:off x="0" y="1142932"/>
        <a:ext cx="11379202" cy="1142932"/>
      </dsp:txXfrm>
    </dsp:sp>
    <dsp:sp modelId="{E711E691-39BB-4200-BB1C-EE2CBB794096}">
      <dsp:nvSpPr>
        <dsp:cNvPr id="0" name=""/>
        <dsp:cNvSpPr/>
      </dsp:nvSpPr>
      <dsp:spPr>
        <a:xfrm>
          <a:off x="0" y="2285865"/>
          <a:ext cx="113792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723780-04F2-47CD-99F8-554CDE8FE3ED}">
      <dsp:nvSpPr>
        <dsp:cNvPr id="0" name=""/>
        <dsp:cNvSpPr/>
      </dsp:nvSpPr>
      <dsp:spPr>
        <a:xfrm>
          <a:off x="0" y="2285865"/>
          <a:ext cx="11379202" cy="114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b="0" i="0" kern="1200" dirty="0"/>
            <a:t>Hypervisors emulate available resources so that guest machines can use them. No matter what operating system boots up on a virtual machine, it will think that actual physical hardware is at its disposal.</a:t>
          </a:r>
          <a:r>
            <a:rPr lang="en-US" sz="2100" kern="1200" dirty="0"/>
            <a:t>.</a:t>
          </a:r>
        </a:p>
      </dsp:txBody>
      <dsp:txXfrm>
        <a:off x="0" y="2285865"/>
        <a:ext cx="11379202" cy="1142932"/>
      </dsp:txXfrm>
    </dsp:sp>
    <dsp:sp modelId="{44DF8B99-898F-4DA8-AFF2-E7EC630CBBCA}">
      <dsp:nvSpPr>
        <dsp:cNvPr id="0" name=""/>
        <dsp:cNvSpPr/>
      </dsp:nvSpPr>
      <dsp:spPr>
        <a:xfrm>
          <a:off x="0" y="3428797"/>
          <a:ext cx="113792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2B6BC-7E63-413F-932D-C77DBA7F9778}">
      <dsp:nvSpPr>
        <dsp:cNvPr id="0" name=""/>
        <dsp:cNvSpPr/>
      </dsp:nvSpPr>
      <dsp:spPr>
        <a:xfrm>
          <a:off x="0" y="3428797"/>
          <a:ext cx="11379202" cy="114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b="0" i="0" kern="1200" dirty="0"/>
            <a:t>From a VM's standpoint, there is no difference between the physical and virtualized environment. Guest machines do not know that the hypervisor created them in a virtual environment or that they share available computing power.</a:t>
          </a:r>
          <a:endParaRPr lang="en-US" sz="2100" kern="1200" dirty="0"/>
        </a:p>
      </dsp:txBody>
      <dsp:txXfrm>
        <a:off x="0" y="3428797"/>
        <a:ext cx="11379202" cy="11429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000E9-5E0F-4881-A542-A16B6CA7D325}">
      <dsp:nvSpPr>
        <dsp:cNvPr id="0" name=""/>
        <dsp:cNvSpPr/>
      </dsp:nvSpPr>
      <dsp:spPr>
        <a:xfrm>
          <a:off x="1631520" y="296232"/>
          <a:ext cx="4019958" cy="4019958"/>
        </a:xfrm>
        <a:prstGeom prst="pie">
          <a:avLst>
            <a:gd name="adj1" fmla="val 16200000"/>
            <a:gd name="adj2" fmla="val 205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a:t>Why Use a Hypervisor?</a:t>
          </a:r>
          <a:endParaRPr lang="en-US" sz="1300" kern="1200"/>
        </a:p>
      </dsp:txBody>
      <dsp:txXfrm>
        <a:off x="3728598" y="971968"/>
        <a:ext cx="1292129" cy="861419"/>
      </dsp:txXfrm>
    </dsp:sp>
    <dsp:sp modelId="{5066E5CA-5BD4-4F4F-8530-2247E42051BD}">
      <dsp:nvSpPr>
        <dsp:cNvPr id="0" name=""/>
        <dsp:cNvSpPr/>
      </dsp:nvSpPr>
      <dsp:spPr>
        <a:xfrm>
          <a:off x="1665976" y="403431"/>
          <a:ext cx="4019958" cy="4019958"/>
        </a:xfrm>
        <a:prstGeom prst="pie">
          <a:avLst>
            <a:gd name="adj1" fmla="val 20520000"/>
            <a:gd name="adj2" fmla="val 32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VM’s can run as individual PC or computing resource.</a:t>
          </a:r>
          <a:endParaRPr lang="en-US" sz="1300" b="1" kern="1200" dirty="0"/>
        </a:p>
      </dsp:txBody>
      <dsp:txXfrm>
        <a:off x="4255021" y="2240169"/>
        <a:ext cx="1196416" cy="957133"/>
      </dsp:txXfrm>
    </dsp:sp>
    <dsp:sp modelId="{B171D412-3CAE-44BA-9C4F-CAFB3D55F7C0}">
      <dsp:nvSpPr>
        <dsp:cNvPr id="0" name=""/>
        <dsp:cNvSpPr/>
      </dsp:nvSpPr>
      <dsp:spPr>
        <a:xfrm>
          <a:off x="1575049" y="469473"/>
          <a:ext cx="4019958" cy="4019958"/>
        </a:xfrm>
        <a:prstGeom prst="pie">
          <a:avLst>
            <a:gd name="adj1" fmla="val 3240000"/>
            <a:gd name="adj2" fmla="val 756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Enable to create a larger resource pool</a:t>
          </a:r>
          <a:endParaRPr lang="en-US" sz="1300" b="1" kern="1200" dirty="0"/>
        </a:p>
      </dsp:txBody>
      <dsp:txXfrm>
        <a:off x="3010748" y="3293016"/>
        <a:ext cx="1148559" cy="1052846"/>
      </dsp:txXfrm>
    </dsp:sp>
    <dsp:sp modelId="{DA6DF84A-0622-4D27-95BB-ABBDF5AA5CA8}">
      <dsp:nvSpPr>
        <dsp:cNvPr id="0" name=""/>
        <dsp:cNvSpPr/>
      </dsp:nvSpPr>
      <dsp:spPr>
        <a:xfrm>
          <a:off x="1484121" y="403431"/>
          <a:ext cx="4019958" cy="4019958"/>
        </a:xfrm>
        <a:prstGeom prst="pie">
          <a:avLst>
            <a:gd name="adj1" fmla="val 7560000"/>
            <a:gd name="adj2" fmla="val 1188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Maximize utilization of their computing resources</a:t>
          </a:r>
          <a:r>
            <a:rPr lang="en-US" sz="1300" b="0" i="0" kern="1200" dirty="0"/>
            <a:t>. </a:t>
          </a:r>
          <a:endParaRPr lang="en-US" sz="1300" kern="1200" dirty="0"/>
        </a:p>
      </dsp:txBody>
      <dsp:txXfrm>
        <a:off x="1718619" y="2240169"/>
        <a:ext cx="1196416" cy="957133"/>
      </dsp:txXfrm>
    </dsp:sp>
    <dsp:sp modelId="{19DB4719-1131-447D-A8A7-049865100A39}">
      <dsp:nvSpPr>
        <dsp:cNvPr id="0" name=""/>
        <dsp:cNvSpPr/>
      </dsp:nvSpPr>
      <dsp:spPr>
        <a:xfrm>
          <a:off x="1518578" y="296232"/>
          <a:ext cx="4019958" cy="4019958"/>
        </a:xfrm>
        <a:prstGeom prst="pie">
          <a:avLst>
            <a:gd name="adj1" fmla="val 1188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Provide better IT mobility</a:t>
          </a:r>
          <a:r>
            <a:rPr lang="en-US" sz="1300" b="0" i="0" kern="1200" dirty="0"/>
            <a:t>..</a:t>
          </a:r>
          <a:endParaRPr lang="en-US" sz="1300" kern="1200" dirty="0"/>
        </a:p>
      </dsp:txBody>
      <dsp:txXfrm>
        <a:off x="2149328" y="971968"/>
        <a:ext cx="1292129" cy="861419"/>
      </dsp:txXfrm>
    </dsp:sp>
    <dsp:sp modelId="{140F2476-7E19-4480-8A15-773624233374}">
      <dsp:nvSpPr>
        <dsp:cNvPr id="0" name=""/>
        <dsp:cNvSpPr/>
      </dsp:nvSpPr>
      <dsp:spPr>
        <a:xfrm>
          <a:off x="1382476" y="47378"/>
          <a:ext cx="4517667" cy="4517667"/>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9055E1-5031-4ADD-8015-4327668D6453}">
      <dsp:nvSpPr>
        <dsp:cNvPr id="0" name=""/>
        <dsp:cNvSpPr/>
      </dsp:nvSpPr>
      <dsp:spPr>
        <a:xfrm>
          <a:off x="1417400" y="154541"/>
          <a:ext cx="4517667" cy="4517667"/>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EDF055-6F3F-40CD-8816-8B51216A0FA1}">
      <dsp:nvSpPr>
        <dsp:cNvPr id="0" name=""/>
        <dsp:cNvSpPr/>
      </dsp:nvSpPr>
      <dsp:spPr>
        <a:xfrm>
          <a:off x="1326194" y="220785"/>
          <a:ext cx="4517667" cy="4517667"/>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8CA844-B63A-4BED-8F39-68C33F14BC6A}">
      <dsp:nvSpPr>
        <dsp:cNvPr id="0" name=""/>
        <dsp:cNvSpPr/>
      </dsp:nvSpPr>
      <dsp:spPr>
        <a:xfrm>
          <a:off x="1234989" y="154541"/>
          <a:ext cx="4517667" cy="4517667"/>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5F1181-739E-42AB-AA2B-BD18F2DEBCAF}">
      <dsp:nvSpPr>
        <dsp:cNvPr id="0" name=""/>
        <dsp:cNvSpPr/>
      </dsp:nvSpPr>
      <dsp:spPr>
        <a:xfrm>
          <a:off x="1269913" y="47378"/>
          <a:ext cx="4517667" cy="4517667"/>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8CC4-9461-4879-B748-6D17E9C7AA2A}">
      <dsp:nvSpPr>
        <dsp:cNvPr id="0" name=""/>
        <dsp:cNvSpPr/>
      </dsp:nvSpPr>
      <dsp:spPr>
        <a:xfrm>
          <a:off x="0" y="111587"/>
          <a:ext cx="5029666"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1st Generation: Full virtualization (Binary rewriting)​</a:t>
          </a:r>
          <a:endParaRPr lang="en-US" sz="1900" kern="1200"/>
        </a:p>
      </dsp:txBody>
      <dsp:txXfrm>
        <a:off x="36896" y="148483"/>
        <a:ext cx="4955874" cy="682028"/>
      </dsp:txXfrm>
    </dsp:sp>
    <dsp:sp modelId="{9A9C2F5C-82D2-44BD-8124-442D963ABB69}">
      <dsp:nvSpPr>
        <dsp:cNvPr id="0" name=""/>
        <dsp:cNvSpPr/>
      </dsp:nvSpPr>
      <dsp:spPr>
        <a:xfrm>
          <a:off x="0" y="867407"/>
          <a:ext cx="5029666"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9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Software Based​</a:t>
          </a:r>
          <a:endParaRPr lang="en-US" sz="1500" kern="1200"/>
        </a:p>
        <a:p>
          <a:pPr marL="114300" lvl="1" indent="-114300" algn="l" defTabSz="666750">
            <a:lnSpc>
              <a:spcPct val="90000"/>
            </a:lnSpc>
            <a:spcBef>
              <a:spcPct val="0"/>
            </a:spcBef>
            <a:spcAft>
              <a:spcPct val="20000"/>
            </a:spcAft>
            <a:buChar char="•"/>
          </a:pPr>
          <a:r>
            <a:rPr lang="en-US" sz="1500" b="0" i="0" kern="1200"/>
            <a:t>VMware and Microsoft​</a:t>
          </a:r>
          <a:endParaRPr lang="en-US" sz="1500" kern="1200"/>
        </a:p>
      </dsp:txBody>
      <dsp:txXfrm>
        <a:off x="0" y="867407"/>
        <a:ext cx="5029666" cy="521122"/>
      </dsp:txXfrm>
    </dsp:sp>
    <dsp:sp modelId="{CEE96726-5637-4322-B83C-5808D150690C}">
      <dsp:nvSpPr>
        <dsp:cNvPr id="0" name=""/>
        <dsp:cNvSpPr/>
      </dsp:nvSpPr>
      <dsp:spPr>
        <a:xfrm>
          <a:off x="0" y="1388530"/>
          <a:ext cx="5029666"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2nd Generation: Para virtualization​</a:t>
          </a:r>
          <a:endParaRPr lang="en-US" sz="1900" kern="1200"/>
        </a:p>
      </dsp:txBody>
      <dsp:txXfrm>
        <a:off x="36896" y="1425426"/>
        <a:ext cx="4955874" cy="682028"/>
      </dsp:txXfrm>
    </dsp:sp>
    <dsp:sp modelId="{D929439E-C686-43D9-A2FA-8F1BB5418020}">
      <dsp:nvSpPr>
        <dsp:cNvPr id="0" name=""/>
        <dsp:cNvSpPr/>
      </dsp:nvSpPr>
      <dsp:spPr>
        <a:xfrm>
          <a:off x="0" y="2144350"/>
          <a:ext cx="5029666"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9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Cooperative virtualization​</a:t>
          </a:r>
          <a:endParaRPr lang="en-US" sz="1500" kern="1200"/>
        </a:p>
        <a:p>
          <a:pPr marL="114300" lvl="1" indent="-114300" algn="l" defTabSz="666750">
            <a:lnSpc>
              <a:spcPct val="90000"/>
            </a:lnSpc>
            <a:spcBef>
              <a:spcPct val="0"/>
            </a:spcBef>
            <a:spcAft>
              <a:spcPct val="20000"/>
            </a:spcAft>
            <a:buChar char="•"/>
          </a:pPr>
          <a:r>
            <a:rPr lang="en-US" sz="1500" b="0" i="0" kern="1200"/>
            <a:t>Modified guest​</a:t>
          </a:r>
          <a:endParaRPr lang="en-US" sz="1500" kern="1200"/>
        </a:p>
        <a:p>
          <a:pPr marL="114300" lvl="1" indent="-114300" algn="l" defTabSz="666750">
            <a:lnSpc>
              <a:spcPct val="90000"/>
            </a:lnSpc>
            <a:spcBef>
              <a:spcPct val="0"/>
            </a:spcBef>
            <a:spcAft>
              <a:spcPct val="20000"/>
            </a:spcAft>
            <a:buChar char="•"/>
          </a:pPr>
          <a:r>
            <a:rPr lang="en-US" sz="1500" b="0" i="0" kern="1200"/>
            <a:t>VMware, Xen​</a:t>
          </a:r>
          <a:endParaRPr lang="en-US" sz="1500" kern="1200"/>
        </a:p>
      </dsp:txBody>
      <dsp:txXfrm>
        <a:off x="0" y="2144350"/>
        <a:ext cx="5029666" cy="786599"/>
      </dsp:txXfrm>
    </dsp:sp>
    <dsp:sp modelId="{D3457B47-929A-45F3-A35A-3DA66401FB30}">
      <dsp:nvSpPr>
        <dsp:cNvPr id="0" name=""/>
        <dsp:cNvSpPr/>
      </dsp:nvSpPr>
      <dsp:spPr>
        <a:xfrm>
          <a:off x="0" y="2930950"/>
          <a:ext cx="5029666"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3rd Generation: Silicon-based (Hardware-assisted) virtualization​</a:t>
          </a:r>
          <a:endParaRPr lang="en-US" sz="1900" kern="1200"/>
        </a:p>
      </dsp:txBody>
      <dsp:txXfrm>
        <a:off x="36896" y="2967846"/>
        <a:ext cx="4955874" cy="682028"/>
      </dsp:txXfrm>
    </dsp:sp>
    <dsp:sp modelId="{49CA5EC2-8385-411D-AEC9-6E3AFDD732DA}">
      <dsp:nvSpPr>
        <dsp:cNvPr id="0" name=""/>
        <dsp:cNvSpPr/>
      </dsp:nvSpPr>
      <dsp:spPr>
        <a:xfrm>
          <a:off x="0" y="3686770"/>
          <a:ext cx="5029666"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9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Unmodified guest​</a:t>
          </a:r>
          <a:endParaRPr lang="en-US" sz="1500" kern="1200"/>
        </a:p>
        <a:p>
          <a:pPr marL="114300" lvl="1" indent="-114300" algn="l" defTabSz="666750">
            <a:lnSpc>
              <a:spcPct val="90000"/>
            </a:lnSpc>
            <a:spcBef>
              <a:spcPct val="0"/>
            </a:spcBef>
            <a:spcAft>
              <a:spcPct val="20000"/>
            </a:spcAft>
            <a:buChar char="•"/>
          </a:pPr>
          <a:r>
            <a:rPr lang="en-US" sz="1500" b="0" i="0" kern="1200"/>
            <a:t>VMware and Xen on virtualization-aware hardware platforms​</a:t>
          </a:r>
          <a:endParaRPr lang="en-US" sz="1500" kern="1200"/>
        </a:p>
      </dsp:txBody>
      <dsp:txXfrm>
        <a:off x="0" y="3686770"/>
        <a:ext cx="5029666" cy="727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56281-B4F1-4306-B09F-67C82AD9EBE8}">
      <dsp:nvSpPr>
        <dsp:cNvPr id="0" name=""/>
        <dsp:cNvSpPr/>
      </dsp:nvSpPr>
      <dsp:spPr>
        <a:xfrm>
          <a:off x="0" y="604"/>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A6CEC-11ED-449C-9B6C-26652A4F9D5F}">
      <dsp:nvSpPr>
        <dsp:cNvPr id="0" name=""/>
        <dsp:cNvSpPr/>
      </dsp:nvSpPr>
      <dsp:spPr>
        <a:xfrm>
          <a:off x="0" y="604"/>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In its basic form known as “full virtualization” the hypervisor provides a fully emulated machine in which an operating system can run. VMWare is a good example. ​</a:t>
          </a:r>
          <a:endParaRPr lang="en-US" sz="1900" kern="1200" dirty="0"/>
        </a:p>
      </dsp:txBody>
      <dsp:txXfrm>
        <a:off x="0" y="604"/>
        <a:ext cx="8570012" cy="706814"/>
      </dsp:txXfrm>
    </dsp:sp>
    <dsp:sp modelId="{B44F28F9-3C48-400F-97C4-6D366F9336DF}">
      <dsp:nvSpPr>
        <dsp:cNvPr id="0" name=""/>
        <dsp:cNvSpPr/>
      </dsp:nvSpPr>
      <dsp:spPr>
        <a:xfrm>
          <a:off x="0" y="707418"/>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5D4D0-D392-45C4-A1D3-15DB13BF73ED}">
      <dsp:nvSpPr>
        <dsp:cNvPr id="0" name=""/>
        <dsp:cNvSpPr/>
      </dsp:nvSpPr>
      <dsp:spPr>
        <a:xfrm>
          <a:off x="0" y="707418"/>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The biggest advantage to this approach is its flexibility: one could run a RISC-based OS as a guest on an Intel-based host. ​</a:t>
          </a:r>
          <a:endParaRPr lang="en-US" sz="1900" kern="1200"/>
        </a:p>
      </dsp:txBody>
      <dsp:txXfrm>
        <a:off x="0" y="707418"/>
        <a:ext cx="8570012" cy="706814"/>
      </dsp:txXfrm>
    </dsp:sp>
    <dsp:sp modelId="{7DFA9CD1-8AD5-499D-9DF9-F0F913D3EB82}">
      <dsp:nvSpPr>
        <dsp:cNvPr id="0" name=""/>
        <dsp:cNvSpPr/>
      </dsp:nvSpPr>
      <dsp:spPr>
        <a:xfrm>
          <a:off x="0" y="1414232"/>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D60F5-CBDA-4A79-95AE-86F861DD77CC}">
      <dsp:nvSpPr>
        <dsp:cNvPr id="0" name=""/>
        <dsp:cNvSpPr/>
      </dsp:nvSpPr>
      <dsp:spPr>
        <a:xfrm>
          <a:off x="0" y="1414232"/>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While this is an obvious approach, there are significant performance problems in trying to emulate a complete set of hardware in software. ​</a:t>
          </a:r>
          <a:endParaRPr lang="en-US" sz="1900" kern="1200"/>
        </a:p>
      </dsp:txBody>
      <dsp:txXfrm>
        <a:off x="0" y="1414232"/>
        <a:ext cx="8570012" cy="706814"/>
      </dsp:txXfrm>
    </dsp:sp>
    <dsp:sp modelId="{BD291958-7EA1-424E-8B16-A919753287E7}">
      <dsp:nvSpPr>
        <dsp:cNvPr id="0" name=""/>
        <dsp:cNvSpPr/>
      </dsp:nvSpPr>
      <dsp:spPr>
        <a:xfrm>
          <a:off x="0" y="2121046"/>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16983-63E4-421E-9616-2730B516F079}">
      <dsp:nvSpPr>
        <dsp:cNvPr id="0" name=""/>
        <dsp:cNvSpPr/>
      </dsp:nvSpPr>
      <dsp:spPr>
        <a:xfrm>
          <a:off x="0" y="2121046"/>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1st Generation offering of x86/x64 server virtualization ​.</a:t>
          </a:r>
        </a:p>
      </dsp:txBody>
      <dsp:txXfrm>
        <a:off x="0" y="2121046"/>
        <a:ext cx="8570012" cy="706814"/>
      </dsp:txXfrm>
    </dsp:sp>
    <dsp:sp modelId="{47DC8254-F07B-437A-939C-33AD5A762924}">
      <dsp:nvSpPr>
        <dsp:cNvPr id="0" name=""/>
        <dsp:cNvSpPr/>
      </dsp:nvSpPr>
      <dsp:spPr>
        <a:xfrm>
          <a:off x="0" y="2827861"/>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01897-B995-4C3E-A101-133FE7754219}">
      <dsp:nvSpPr>
        <dsp:cNvPr id="0" name=""/>
        <dsp:cNvSpPr/>
      </dsp:nvSpPr>
      <dsp:spPr>
        <a:xfrm>
          <a:off x="0" y="2827861"/>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Dynamic binary translation​.</a:t>
          </a:r>
        </a:p>
      </dsp:txBody>
      <dsp:txXfrm>
        <a:off x="0" y="2827861"/>
        <a:ext cx="8570012" cy="706814"/>
      </dsp:txXfrm>
    </dsp:sp>
    <dsp:sp modelId="{5873B80E-46C1-45F4-9D6F-DB875BA52363}">
      <dsp:nvSpPr>
        <dsp:cNvPr id="0" name=""/>
        <dsp:cNvSpPr/>
      </dsp:nvSpPr>
      <dsp:spPr>
        <a:xfrm>
          <a:off x="0" y="3534675"/>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EA510-EA78-4586-BE64-60E767EFE9FE}">
      <dsp:nvSpPr>
        <dsp:cNvPr id="0" name=""/>
        <dsp:cNvSpPr/>
      </dsp:nvSpPr>
      <dsp:spPr>
        <a:xfrm>
          <a:off x="0" y="3534675"/>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emulation layer talks to an operating system which talks to the computer hardware​.</a:t>
          </a:r>
        </a:p>
      </dsp:txBody>
      <dsp:txXfrm>
        <a:off x="0" y="3534675"/>
        <a:ext cx="8570012" cy="706814"/>
      </dsp:txXfrm>
    </dsp:sp>
    <dsp:sp modelId="{4A0B7201-41E5-4BD9-A7E5-0C6FD6B192C4}">
      <dsp:nvSpPr>
        <dsp:cNvPr id="0" name=""/>
        <dsp:cNvSpPr/>
      </dsp:nvSpPr>
      <dsp:spPr>
        <a:xfrm>
          <a:off x="0" y="4241489"/>
          <a:ext cx="857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1ED54-8132-4E74-907B-A919FDD2C862}">
      <dsp:nvSpPr>
        <dsp:cNvPr id="0" name=""/>
        <dsp:cNvSpPr/>
      </dsp:nvSpPr>
      <dsp:spPr>
        <a:xfrm>
          <a:off x="0" y="4241489"/>
          <a:ext cx="8570012" cy="706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guest OS doesn't see that it is used in an emulated environment</a:t>
          </a:r>
          <a:r>
            <a:rPr lang="en-US" sz="1900" b="0" i="0" kern="1200"/>
            <a:t>​.</a:t>
          </a:r>
          <a:endParaRPr lang="en-US" sz="1900" kern="1200"/>
        </a:p>
      </dsp:txBody>
      <dsp:txXfrm>
        <a:off x="0" y="4241489"/>
        <a:ext cx="8570012" cy="7068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3D268-F0C3-48F4-87A0-BF226BC23332}">
      <dsp:nvSpPr>
        <dsp:cNvPr id="0" name=""/>
        <dsp:cNvSpPr/>
      </dsp:nvSpPr>
      <dsp:spPr>
        <a:xfrm>
          <a:off x="0" y="2209"/>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CDC4C-6174-4B45-8ADE-0FBF9FC0770B}">
      <dsp:nvSpPr>
        <dsp:cNvPr id="0" name=""/>
        <dsp:cNvSpPr/>
      </dsp:nvSpPr>
      <dsp:spPr>
        <a:xfrm>
          <a:off x="0" y="2209"/>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The emulation layer ​Isolates VMs from the host OS and from each other​.</a:t>
          </a:r>
          <a:endParaRPr lang="en-US" sz="1800" kern="1200" dirty="0"/>
        </a:p>
      </dsp:txBody>
      <dsp:txXfrm>
        <a:off x="0" y="2209"/>
        <a:ext cx="7848367" cy="753590"/>
      </dsp:txXfrm>
    </dsp:sp>
    <dsp:sp modelId="{6CF55878-EE23-45F8-8FAE-AC2505DA3191}">
      <dsp:nvSpPr>
        <dsp:cNvPr id="0" name=""/>
        <dsp:cNvSpPr/>
      </dsp:nvSpPr>
      <dsp:spPr>
        <a:xfrm>
          <a:off x="0" y="755800"/>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1A5E1-FED3-4311-9866-42EC630F599A}">
      <dsp:nvSpPr>
        <dsp:cNvPr id="0" name=""/>
        <dsp:cNvSpPr/>
      </dsp:nvSpPr>
      <dsp:spPr>
        <a:xfrm>
          <a:off x="0" y="755800"/>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Controls individual VM access to system resources, preventing an unstable VM from impacting system performance​.</a:t>
          </a:r>
          <a:endParaRPr lang="en-US" sz="1800" kern="1200"/>
        </a:p>
      </dsp:txBody>
      <dsp:txXfrm>
        <a:off x="0" y="755800"/>
        <a:ext cx="7848367" cy="753590"/>
      </dsp:txXfrm>
    </dsp:sp>
    <dsp:sp modelId="{C153D385-B5BE-4B34-873A-BB87F94A084A}">
      <dsp:nvSpPr>
        <dsp:cNvPr id="0" name=""/>
        <dsp:cNvSpPr/>
      </dsp:nvSpPr>
      <dsp:spPr>
        <a:xfrm>
          <a:off x="0" y="1509390"/>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C2F80-872C-407B-873B-4610F032BF0A}">
      <dsp:nvSpPr>
        <dsp:cNvPr id="0" name=""/>
        <dsp:cNvSpPr/>
      </dsp:nvSpPr>
      <dsp:spPr>
        <a:xfrm>
          <a:off x="0" y="1509390"/>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Total VM portability.​</a:t>
          </a:r>
          <a:endParaRPr lang="en-US" sz="1800" kern="1200"/>
        </a:p>
      </dsp:txBody>
      <dsp:txXfrm>
        <a:off x="0" y="1509390"/>
        <a:ext cx="7848367" cy="753590"/>
      </dsp:txXfrm>
    </dsp:sp>
    <dsp:sp modelId="{71B3C84A-5A3F-40C4-839E-51E10ED9DB57}">
      <dsp:nvSpPr>
        <dsp:cNvPr id="0" name=""/>
        <dsp:cNvSpPr/>
      </dsp:nvSpPr>
      <dsp:spPr>
        <a:xfrm>
          <a:off x="0" y="2262981"/>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AF053-89B1-48B5-900E-CF7531E0C19A}">
      <dsp:nvSpPr>
        <dsp:cNvPr id="0" name=""/>
        <dsp:cNvSpPr/>
      </dsp:nvSpPr>
      <dsp:spPr>
        <a:xfrm>
          <a:off x="0" y="2262981"/>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By emulating a consistent set of system hardware, VMs have the ability to transparently move between hosts with dissimilar hardware without any problems.​</a:t>
          </a:r>
          <a:endParaRPr lang="en-US" sz="1800" kern="1200"/>
        </a:p>
      </dsp:txBody>
      <dsp:txXfrm>
        <a:off x="0" y="2262981"/>
        <a:ext cx="7848367" cy="753590"/>
      </dsp:txXfrm>
    </dsp:sp>
    <dsp:sp modelId="{26A6A23C-F624-4EA6-A6DA-5D5A67E58349}">
      <dsp:nvSpPr>
        <dsp:cNvPr id="0" name=""/>
        <dsp:cNvSpPr/>
      </dsp:nvSpPr>
      <dsp:spPr>
        <a:xfrm>
          <a:off x="0" y="3016572"/>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8C773-3369-4CF4-85A0-336ADCC5C8C7}">
      <dsp:nvSpPr>
        <dsp:cNvPr id="0" name=""/>
        <dsp:cNvSpPr/>
      </dsp:nvSpPr>
      <dsp:spPr>
        <a:xfrm>
          <a:off x="0" y="3016572"/>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It is possible to run an operating system that was developed for another architecture on your own architecture.​</a:t>
          </a:r>
          <a:endParaRPr lang="en-US" sz="1800" kern="1200"/>
        </a:p>
      </dsp:txBody>
      <dsp:txXfrm>
        <a:off x="0" y="3016572"/>
        <a:ext cx="7848367" cy="753590"/>
      </dsp:txXfrm>
    </dsp:sp>
    <dsp:sp modelId="{9C5D57A7-6944-485C-8AD5-782416EABD46}">
      <dsp:nvSpPr>
        <dsp:cNvPr id="0" name=""/>
        <dsp:cNvSpPr/>
      </dsp:nvSpPr>
      <dsp:spPr>
        <a:xfrm>
          <a:off x="0" y="3770162"/>
          <a:ext cx="78483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67271-71AD-49BE-ABAC-A6A3E8ED43B5}">
      <dsp:nvSpPr>
        <dsp:cNvPr id="0" name=""/>
        <dsp:cNvSpPr/>
      </dsp:nvSpPr>
      <dsp:spPr>
        <a:xfrm>
          <a:off x="0" y="3770162"/>
          <a:ext cx="7848367"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 VM running on a Dell server can be relocated to a Hewlett-Packard server​.​</a:t>
          </a:r>
          <a:endParaRPr lang="en-US" sz="1800" kern="1200"/>
        </a:p>
      </dsp:txBody>
      <dsp:txXfrm>
        <a:off x="0" y="3770162"/>
        <a:ext cx="7848367" cy="7535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5C3A8-562A-47FC-8F4D-525986B0B023}">
      <dsp:nvSpPr>
        <dsp:cNvPr id="0" name=""/>
        <dsp:cNvSpPr/>
      </dsp:nvSpPr>
      <dsp:spPr>
        <a:xfrm>
          <a:off x="3016056" y="946"/>
          <a:ext cx="1556195" cy="1556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Emulation has a cost associated.</a:t>
          </a:r>
          <a:endParaRPr lang="en-US" sz="1200" kern="1200" dirty="0"/>
        </a:p>
      </dsp:txBody>
      <dsp:txXfrm>
        <a:off x="3243955" y="228845"/>
        <a:ext cx="1100397" cy="1100397"/>
      </dsp:txXfrm>
    </dsp:sp>
    <dsp:sp modelId="{26522BE0-CFAD-42B4-BAFA-27AAD0384E39}">
      <dsp:nvSpPr>
        <dsp:cNvPr id="0" name=""/>
        <dsp:cNvSpPr/>
      </dsp:nvSpPr>
      <dsp:spPr>
        <a:xfrm rot="2700000">
          <a:off x="4405318" y="1334872"/>
          <a:ext cx="414542" cy="525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423531" y="1395946"/>
        <a:ext cx="290179" cy="315130"/>
      </dsp:txXfrm>
    </dsp:sp>
    <dsp:sp modelId="{24ECB089-9109-4C13-8C9B-97B6B0A0E35F}">
      <dsp:nvSpPr>
        <dsp:cNvPr id="0" name=""/>
        <dsp:cNvSpPr/>
      </dsp:nvSpPr>
      <dsp:spPr>
        <a:xfrm>
          <a:off x="4669520" y="1654411"/>
          <a:ext cx="1556195" cy="1556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Need to Trap &amp; Emulate all instructions</a:t>
          </a:r>
          <a:endParaRPr lang="en-US" sz="1200" kern="1200" dirty="0"/>
        </a:p>
      </dsp:txBody>
      <dsp:txXfrm>
        <a:off x="4897419" y="1882310"/>
        <a:ext cx="1100397" cy="1100397"/>
      </dsp:txXfrm>
    </dsp:sp>
    <dsp:sp modelId="{7E9A5B22-E79B-4556-99FF-86D61C1F2847}">
      <dsp:nvSpPr>
        <dsp:cNvPr id="0" name=""/>
        <dsp:cNvSpPr/>
      </dsp:nvSpPr>
      <dsp:spPr>
        <a:xfrm rot="8100000">
          <a:off x="4421910" y="2988337"/>
          <a:ext cx="414542" cy="525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528060" y="3049411"/>
        <a:ext cx="290179" cy="315130"/>
      </dsp:txXfrm>
    </dsp:sp>
    <dsp:sp modelId="{A783D8AF-CD01-4AB8-BD92-6A21462D1F99}">
      <dsp:nvSpPr>
        <dsp:cNvPr id="0" name=""/>
        <dsp:cNvSpPr/>
      </dsp:nvSpPr>
      <dsp:spPr>
        <a:xfrm>
          <a:off x="3016056" y="3307875"/>
          <a:ext cx="1556195" cy="1556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Because Ring 0 is controlled by the host OS, VMs are forced to execute at Ring 1/3, </a:t>
          </a:r>
          <a:endParaRPr lang="en-US" sz="1200" kern="1200" dirty="0"/>
        </a:p>
      </dsp:txBody>
      <dsp:txXfrm>
        <a:off x="3243955" y="3535774"/>
        <a:ext cx="1100397" cy="1100397"/>
      </dsp:txXfrm>
    </dsp:sp>
    <dsp:sp modelId="{D7CC4228-6C89-4DFD-8D01-767BEE358EAD}">
      <dsp:nvSpPr>
        <dsp:cNvPr id="0" name=""/>
        <dsp:cNvSpPr/>
      </dsp:nvSpPr>
      <dsp:spPr>
        <a:xfrm rot="13500000">
          <a:off x="2768446" y="3004929"/>
          <a:ext cx="414542" cy="525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874596" y="3153941"/>
        <a:ext cx="290179" cy="315130"/>
      </dsp:txXfrm>
    </dsp:sp>
    <dsp:sp modelId="{52D5B541-3FDA-483B-BE3A-3F2126EE9DD9}">
      <dsp:nvSpPr>
        <dsp:cNvPr id="0" name=""/>
        <dsp:cNvSpPr/>
      </dsp:nvSpPr>
      <dsp:spPr>
        <a:xfrm>
          <a:off x="1362591" y="1654411"/>
          <a:ext cx="1556195" cy="1556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Resulting in VMM translating instructions.​</a:t>
          </a:r>
          <a:endParaRPr lang="en-US" sz="1200" kern="1200" dirty="0"/>
        </a:p>
      </dsp:txBody>
      <dsp:txXfrm>
        <a:off x="1590490" y="1882310"/>
        <a:ext cx="1100397" cy="1100397"/>
      </dsp:txXfrm>
    </dsp:sp>
    <dsp:sp modelId="{F565E549-3E71-4077-AEC1-C5A42CD358DE}">
      <dsp:nvSpPr>
        <dsp:cNvPr id="0" name=""/>
        <dsp:cNvSpPr/>
      </dsp:nvSpPr>
      <dsp:spPr>
        <a:xfrm rot="18900000">
          <a:off x="2751854" y="1351464"/>
          <a:ext cx="414542" cy="5252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770067" y="1500476"/>
        <a:ext cx="290179" cy="315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72CD5-4847-4965-8EF6-1825CA9544B5}">
      <dsp:nvSpPr>
        <dsp:cNvPr id="0" name=""/>
        <dsp:cNvSpPr/>
      </dsp:nvSpPr>
      <dsp:spPr>
        <a:xfrm>
          <a:off x="0" y="2382"/>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40A7E5-E0AF-4D9A-BAF5-BC9EB9E39052}">
      <dsp:nvSpPr>
        <dsp:cNvPr id="0" name=""/>
        <dsp:cNvSpPr/>
      </dsp:nvSpPr>
      <dsp:spPr>
        <a:xfrm>
          <a:off x="0" y="2382"/>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Paravirtualization,” found in the XenSource, open source Xen product, attempts to reconcile these two approaches. Instead of emulating hardware, paravirtualization uses slightly altered versions of the operating system which allows access to the hardware resources directly as managed by the hypervisor. ​</a:t>
          </a:r>
          <a:endParaRPr lang="en-US" sz="1500" kern="1200"/>
        </a:p>
      </dsp:txBody>
      <dsp:txXfrm>
        <a:off x="0" y="2382"/>
        <a:ext cx="8376675" cy="812367"/>
      </dsp:txXfrm>
    </dsp:sp>
    <dsp:sp modelId="{B9874754-9602-4356-B808-34A77C9CB14A}">
      <dsp:nvSpPr>
        <dsp:cNvPr id="0" name=""/>
        <dsp:cNvSpPr/>
      </dsp:nvSpPr>
      <dsp:spPr>
        <a:xfrm>
          <a:off x="0" y="814750"/>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9CE4F-7C5B-4C12-968E-63999CF0B268}">
      <dsp:nvSpPr>
        <dsp:cNvPr id="0" name=""/>
        <dsp:cNvSpPr/>
      </dsp:nvSpPr>
      <dsp:spPr>
        <a:xfrm>
          <a:off x="0" y="814750"/>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dirty="0"/>
            <a:t>The Guest OS is modified and thus run kernel level operations at Ring 1 (or 3)​</a:t>
          </a:r>
          <a:endParaRPr lang="en-US" sz="1500" kern="1200" dirty="0"/>
        </a:p>
      </dsp:txBody>
      <dsp:txXfrm>
        <a:off x="0" y="814750"/>
        <a:ext cx="8376675" cy="812367"/>
      </dsp:txXfrm>
    </dsp:sp>
    <dsp:sp modelId="{CDAA1B0B-26F0-4155-A761-DF076786A42E}">
      <dsp:nvSpPr>
        <dsp:cNvPr id="0" name=""/>
        <dsp:cNvSpPr/>
      </dsp:nvSpPr>
      <dsp:spPr>
        <a:xfrm>
          <a:off x="0" y="1627117"/>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2A05D-D9D4-4654-B6AA-F2D1033D916C}">
      <dsp:nvSpPr>
        <dsp:cNvPr id="0" name=""/>
        <dsp:cNvSpPr/>
      </dsp:nvSpPr>
      <dsp:spPr>
        <a:xfrm>
          <a:off x="0" y="1627117"/>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the guest is fully aware of how to process privileged instructions​</a:t>
          </a:r>
          <a:endParaRPr lang="en-US" sz="1500" kern="1200"/>
        </a:p>
      </dsp:txBody>
      <dsp:txXfrm>
        <a:off x="0" y="1627117"/>
        <a:ext cx="8376675" cy="812367"/>
      </dsp:txXfrm>
    </dsp:sp>
    <dsp:sp modelId="{8F979182-4D49-44D3-AE20-9EEB7443B191}">
      <dsp:nvSpPr>
        <dsp:cNvPr id="0" name=""/>
        <dsp:cNvSpPr/>
      </dsp:nvSpPr>
      <dsp:spPr>
        <a:xfrm>
          <a:off x="0" y="2439485"/>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BCFDA-1370-4F5A-A95D-DAA97C5C1469}">
      <dsp:nvSpPr>
        <dsp:cNvPr id="0" name=""/>
        <dsp:cNvSpPr/>
      </dsp:nvSpPr>
      <dsp:spPr>
        <a:xfrm>
          <a:off x="0" y="2439485"/>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thus, privileged instruction translation by the VMM is no longer necessary​</a:t>
          </a:r>
          <a:endParaRPr lang="en-US" sz="1500" kern="1200"/>
        </a:p>
      </dsp:txBody>
      <dsp:txXfrm>
        <a:off x="0" y="2439485"/>
        <a:ext cx="8376675" cy="812367"/>
      </dsp:txXfrm>
    </dsp:sp>
    <dsp:sp modelId="{D19A4C86-449A-4486-A09F-3134FA0150D8}">
      <dsp:nvSpPr>
        <dsp:cNvPr id="0" name=""/>
        <dsp:cNvSpPr/>
      </dsp:nvSpPr>
      <dsp:spPr>
        <a:xfrm>
          <a:off x="0" y="3251853"/>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76EBC-DF39-4029-A4B0-AFD5BB6BB9EE}">
      <dsp:nvSpPr>
        <dsp:cNvPr id="0" name=""/>
        <dsp:cNvSpPr/>
      </dsp:nvSpPr>
      <dsp:spPr>
        <a:xfrm>
          <a:off x="0" y="3251853"/>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The guest operating system uses a specialized API to talk to the VMM and, in this way, execute the privileged instructions​</a:t>
          </a:r>
          <a:endParaRPr lang="en-US" sz="1500" kern="1200"/>
        </a:p>
      </dsp:txBody>
      <dsp:txXfrm>
        <a:off x="0" y="3251853"/>
        <a:ext cx="8376675" cy="812367"/>
      </dsp:txXfrm>
    </dsp:sp>
    <dsp:sp modelId="{E886AF8A-3F1B-4FB3-A296-438BCB3BA68B}">
      <dsp:nvSpPr>
        <dsp:cNvPr id="0" name=""/>
        <dsp:cNvSpPr/>
      </dsp:nvSpPr>
      <dsp:spPr>
        <a:xfrm>
          <a:off x="0" y="4064220"/>
          <a:ext cx="83766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1FADE-92FA-4754-A111-190D53251E22}">
      <dsp:nvSpPr>
        <dsp:cNvPr id="0" name=""/>
        <dsp:cNvSpPr/>
      </dsp:nvSpPr>
      <dsp:spPr>
        <a:xfrm>
          <a:off x="0" y="4064220"/>
          <a:ext cx="8376675" cy="81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The VMM is responsible for handling the virtualization requests and putting them to the hardware​</a:t>
          </a:r>
          <a:endParaRPr lang="en-US" sz="1500" kern="1200"/>
        </a:p>
      </dsp:txBody>
      <dsp:txXfrm>
        <a:off x="0" y="4064220"/>
        <a:ext cx="8376675" cy="8123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EA015-AACD-45F5-BF0D-8434682F8C30}">
      <dsp:nvSpPr>
        <dsp:cNvPr id="0" name=""/>
        <dsp:cNvSpPr/>
      </dsp:nvSpPr>
      <dsp:spPr>
        <a:xfrm>
          <a:off x="0" y="590"/>
          <a:ext cx="86033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DAA3C-F1AB-458D-A360-4857D5CFE9EE}">
      <dsp:nvSpPr>
        <dsp:cNvPr id="0" name=""/>
        <dsp:cNvSpPr/>
      </dsp:nvSpPr>
      <dsp:spPr>
        <a:xfrm>
          <a:off x="0" y="590"/>
          <a:ext cx="8603377" cy="96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This technique attempts to simplify virtualization because full or paravirtualization is complicated. ​</a:t>
          </a:r>
          <a:endParaRPr lang="en-US" sz="1900" kern="1200" dirty="0"/>
        </a:p>
      </dsp:txBody>
      <dsp:txXfrm>
        <a:off x="0" y="590"/>
        <a:ext cx="8603377" cy="967733"/>
      </dsp:txXfrm>
    </dsp:sp>
    <dsp:sp modelId="{34B6F51D-00C0-4283-9B53-1539888728DF}">
      <dsp:nvSpPr>
        <dsp:cNvPr id="0" name=""/>
        <dsp:cNvSpPr/>
      </dsp:nvSpPr>
      <dsp:spPr>
        <a:xfrm>
          <a:off x="0" y="968324"/>
          <a:ext cx="86033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5EE43-1041-4C69-B44E-1C889D408CE6}">
      <dsp:nvSpPr>
        <dsp:cNvPr id="0" name=""/>
        <dsp:cNvSpPr/>
      </dsp:nvSpPr>
      <dsp:spPr>
        <a:xfrm>
          <a:off x="0" y="968324"/>
          <a:ext cx="8603377" cy="96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Intel and AMD add an additional mode called privilege mode level (some people call it Ring-1) to x86 processors. ​</a:t>
          </a:r>
          <a:endParaRPr lang="en-US" sz="1900" kern="1200"/>
        </a:p>
      </dsp:txBody>
      <dsp:txXfrm>
        <a:off x="0" y="968324"/>
        <a:ext cx="8603377" cy="967733"/>
      </dsp:txXfrm>
    </dsp:sp>
    <dsp:sp modelId="{62AEB14A-5A40-4C29-8D9F-ADD7913E134D}">
      <dsp:nvSpPr>
        <dsp:cNvPr id="0" name=""/>
        <dsp:cNvSpPr/>
      </dsp:nvSpPr>
      <dsp:spPr>
        <a:xfrm>
          <a:off x="0" y="1936058"/>
          <a:ext cx="86033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59B6B-626E-400C-944D-A5E4407338FA}">
      <dsp:nvSpPr>
        <dsp:cNvPr id="0" name=""/>
        <dsp:cNvSpPr/>
      </dsp:nvSpPr>
      <dsp:spPr>
        <a:xfrm>
          <a:off x="0" y="1936058"/>
          <a:ext cx="8603377" cy="96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Therefore, operating systems can still run at Ring 0 and the hypervisor can run at Ring -1. ​</a:t>
          </a:r>
          <a:endParaRPr lang="en-US" sz="1900" kern="1200" dirty="0"/>
        </a:p>
      </dsp:txBody>
      <dsp:txXfrm>
        <a:off x="0" y="1936058"/>
        <a:ext cx="8603377" cy="967733"/>
      </dsp:txXfrm>
    </dsp:sp>
    <dsp:sp modelId="{46E4E019-8D5E-4E29-8129-E83939CE2E8C}">
      <dsp:nvSpPr>
        <dsp:cNvPr id="0" name=""/>
        <dsp:cNvSpPr/>
      </dsp:nvSpPr>
      <dsp:spPr>
        <a:xfrm>
          <a:off x="0" y="2903792"/>
          <a:ext cx="86033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955AA-433F-4AB0-B7CF-0C6F98248F5A}">
      <dsp:nvSpPr>
        <dsp:cNvPr id="0" name=""/>
        <dsp:cNvSpPr/>
      </dsp:nvSpPr>
      <dsp:spPr>
        <a:xfrm>
          <a:off x="0" y="2903792"/>
          <a:ext cx="8603377" cy="96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All the privileged and sensitive instructions are trapped in the hypervisor automatically. ​</a:t>
          </a:r>
          <a:endParaRPr lang="en-US" sz="1900" kern="1200"/>
        </a:p>
      </dsp:txBody>
      <dsp:txXfrm>
        <a:off x="0" y="2903792"/>
        <a:ext cx="8603377" cy="967733"/>
      </dsp:txXfrm>
    </dsp:sp>
    <dsp:sp modelId="{A540FC1E-BC36-4A89-A144-53EADB483935}">
      <dsp:nvSpPr>
        <dsp:cNvPr id="0" name=""/>
        <dsp:cNvSpPr/>
      </dsp:nvSpPr>
      <dsp:spPr>
        <a:xfrm>
          <a:off x="0" y="3871526"/>
          <a:ext cx="860337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00918-B076-4220-866F-5F4253F57336}">
      <dsp:nvSpPr>
        <dsp:cNvPr id="0" name=""/>
        <dsp:cNvSpPr/>
      </dsp:nvSpPr>
      <dsp:spPr>
        <a:xfrm>
          <a:off x="0" y="3871526"/>
          <a:ext cx="8603377" cy="967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This technique removes the difficulty of implementing binary translation of full virtualization. It also lets the operating run without modification unlike para virtualization​</a:t>
          </a:r>
          <a:endParaRPr lang="en-US" sz="1900" kern="1200" dirty="0"/>
        </a:p>
      </dsp:txBody>
      <dsp:txXfrm>
        <a:off x="0" y="3871526"/>
        <a:ext cx="8603377" cy="9677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18T03:32:24.824"/>
    </inkml:context>
    <inkml:brush xml:id="br0">
      <inkml:brushProperty name="width" value="0.05292" units="cm"/>
      <inkml:brushProperty name="height" value="0.05292" units="cm"/>
      <inkml:brushProperty name="color" value="#FF0000"/>
    </inkml:brush>
  </inkml:definitions>
  <inkml:trace contextRef="#ctx0" brushRef="#br0">28769 9243 0,'-176'0'94,"-160"0"-78,-422 0 15,617 0-16,17 0 17,54 0-17,-89-18 17,36 0-17,87 18-15,-69-17 31,52 17 1,17 0-1,19 0-15,-124 0 15,35 0-16,-18 0 1,36 0 0,70 0-1</inkml:trace>
  <inkml:trace contextRef="#ctx0" brushRef="#br0" timeOffset="1512.8">26388 8696 0,'-18'18'110,"-105"52"-95,34 18 17,54-17-17,18-53 17,17-1-17,-18-17 16,0 35-15,18-17-16,0 0 172,0-1-47,36 177-94,334 177 0,0-107-15,-317-246 15,-35-18 1</inkml:trace>
  <inkml:trace contextRef="#ctx0" brushRef="#br0" timeOffset="4892.09">29439 6227 0,'-35'0'62,"-71"0"-46,-529 35 15,124-35-15,-160 0 15,160 0 0,458 0-31,-18 0 31,36 0-15,17 0-16,-17 0 31,0 0 16,-18-18-31,-53 18 15,36-17 0,52 17 32</inkml:trace>
  <inkml:trace contextRef="#ctx0" brushRef="#br0" timeOffset="6097.49">26511 5662 0,'-70'124'109,"-19"-1"-93,54-52-16,-35-1 31,52-52 0,-17 17 48,-1 0-64,-34 54 1,52-54 15,18-18 157,88 54-157,54 17 0,-90-35-31,-16-18 16,70 36-1,-53-36 32,-36-17 94,1-18-110</inkml:trace>
  <inkml:trace contextRef="#ctx0" brushRef="#br0" timeOffset="7000.84">27111 4745 0,'18'-18'47,"-1"18"-31,124 159 0,-35 53-1,-71-142-15,54 107 31,-72-177-15,-17 35 15,0-88 79,0-106-79,0 89-31,0-54 31,0 107-15,0-54 15,0 36 32</inkml:trace>
  <inkml:trace contextRef="#ctx0" brushRef="#br0" timeOffset="8457.21">27817 4868 0,'17'0'31,"-17"36"-15,35 140 15,-17-70-16,-18-36 17,0-87 61,0-107-77,-18 18-16,1 71 16,17-53-1,0 53 17,0 17-17,17 18 63,36 53-62,36 53 0,-1-18-1,-18 0 16,-52-35-15,-18-123 93,18-36-93,-1 18 15,-17 52-15,35-34 15,-17-1-15,0 71-1,-1 0 79,19 0-78,17 53-16,0 88 31,17-35 0,-70-71 1,18-35 93,-18-35-110,0 0-15</inkml:trace>
  <inkml:trace contextRef="#ctx0" brushRef="#br0" timeOffset="9466.54">28540 4780 0,'35'53'109,"-17"0"-93,-18-18 15,0-70 47,-18-71-62,0 71-16,1-71 31,52 141 63,36 36-79,-19-1 17,-34-52-17,70-159 79,36-18-78,-71 71-16,123 0 31,-158 70 0,-1 18-15,36 18 15,-17 35-15,-1 17-1,-18-17 1,-17-18 15</inkml:trace>
  <inkml:trace contextRef="#ctx0" brushRef="#br0" timeOffset="15545.29">19544 4657 0,'18'-18'15,"17"-88"1,-18-105 15,-17 16-15,0 107-16,0-106 31,18 53-15,-18 124 15</inkml:trace>
  <inkml:trace contextRef="#ctx0" brushRef="#br0" timeOffset="16512.55">20832 4851 0,'0'0'0,"0"-18"47,17-17-31,-17-177 15,0 0-15,18 124-1,17-88 1,-17 158-16,-1-70 31</inkml:trace>
  <inkml:trace contextRef="#ctx0" brushRef="#br0" timeOffset="56356.21">15311 8184 0,'52'0'203,"19"0"-187,0 0-16,-19 0 15,72 0 1,-53 0-16,87 0 31,54 0 0,-53 0-15,105 0 15,-123 0-15,36 0 15,52 0-15,-141 0-1,71 0 1,-53 0-16,176 0 31,-141 0-15,-53 0-16,159-52 31,88 52 0,-246 0-15,140 0 15,-141 0-15,194 0 15,-141 0-15,54 0 15,-54 0-15,-53 0-16,282 0 31,-52 0-16,475 0 17,-352 0-17,441 0 17,-388 0-17,565 0 16,-477 0-15,723 0 15,-388 0 1,-599 0-32,652 0 31,-388 0-16,-317 0-15,228 0 32,-334 0-17,-88 0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18T03:40:41.407"/>
    </inkml:context>
    <inkml:brush xml:id="br0">
      <inkml:brushProperty name="width" value="0.05292" units="cm"/>
      <inkml:brushProperty name="height" value="0.05292" units="cm"/>
      <inkml:brushProperty name="color" value="#FF0000"/>
    </inkml:brush>
  </inkml:definitions>
  <inkml:trace contextRef="#ctx0" brushRef="#br0">12118 9631 0,'53'-18'141,"0"18"-125,0-17-16,52-36 31,-16 53-16,-1 0 17,-35-18-17,141 0 1,-71-35 0,565-17-1,-247 70 1,-159 0 15</inkml:trace>
  <inkml:trace contextRef="#ctx0" brushRef="#br0" timeOffset="1569.16">13652 9066 0,'18'0'125,"159"53"-109,-160-35-16,124 52 31,-123-52-15,17 0 62,-17-1-47,-1-17-15,19 18 15,70 35-15,246 53 15,-158-36-16,-70-52-15,88 17 16,-142 1-16,-105-36 266,-159 0-235,-88 0 0,140 35-15,-16 35-1,-1 36 1,-35 18 15,106-54-15,35-34-16,-71 16 31</inkml:trace>
  <inkml:trace contextRef="#ctx0" brushRef="#br0" timeOffset="6625.08">13035 8625 0,'18'-35'78,"-1"17"-62,1 18-16,17 0 31,18-17 0,-17 17-15,105-18 31,-36-17-32,-52 35 32,18-18-31,-18 18 0,-36 0-1,19 0 32,-19 0-31,54 0-1</inkml:trace>
  <inkml:trace contextRef="#ctx0" brushRef="#br0" timeOffset="8184.59">13547 8290 0,'35'0'172,"106"53"-156,18 18 15,-124-18-15,36-18 15,-54-17-15,1-18 15,-18 17 188,0 54-204,-35-71-15,-71 106 31,35-36-15,54-70-16,-36 53 31,35-35-15,-35-1 15</inkml:trace>
  <inkml:trace contextRef="#ctx0" brushRef="#br0" timeOffset="11465.66">13353 7267 0,'53'-17'94,"35"17"-63,35 0 1,-52 0-17,70 0 17,71 0-17,-107 0 16</inkml:trace>
  <inkml:trace contextRef="#ctx0" brushRef="#br0" timeOffset="12934.16">13952 7020 0,'36'18'187,"-1"0"-171,-17-18-16,52 35 31,-52-18-31,-18 1 31,17-18-15,19 53 15,-19-53-15,54 53 15,-36-53-15,-17 18 15,-1-1 188,-17 1-204,-53 105 17,-70-34-17,52-37 1,1 1 0,-1 36 15,54-89-16</inkml:trace>
  <inkml:trace contextRef="#ctx0" brushRef="#br0" timeOffset="17460.66">15593 5627 0,'17'0'125,"-17"-159"-93,106-388-1,-35 159 0,-54 265 0,-17 105-15</inkml:trace>
  <inkml:trace contextRef="#ctx0" brushRef="#br0" timeOffset="18385.08">17233 5680 0,'0'-36'62,"18"-140"-30,-18 105-32,17-228 31,1 158-31,70-389 16,36 160 15,-89 317 0</inkml:trace>
  <inkml:trace contextRef="#ctx0" brushRef="#br0" timeOffset="19392.18">15240 3933 0,'35'18'94,"18"70"-78,0 36-1,-18-89 17,1-35 61,-1-106-77,-17 18 15,-1 88-15,-17-35-16,0 17 31,35-35 0,-35 36-15,0-1-16</inkml:trace>
  <inkml:trace contextRef="#ctx0" brushRef="#br0" timeOffset="20665.71">15557 3863 0,'36'18'31,"-1"17"-31,-35 88 32,35-87-17,-35-19 16,53-158 79,-35 18-95,-18 70-15,0-18 32,0 54 46,70 34-47,-34 54 0,-19-54-15,1-34 234,70-89-234,-88 53 15,18 35-16,-1 18 32,1 0-15,17 0-1,1 18-16,-19 0-15,36 52 32,53 159-1,-88-176-15,17 36 15,-35-72-16</inkml:trace>
  <inkml:trace contextRef="#ctx0" brushRef="#br0" timeOffset="21581.7">15275 2558 0,'0'53'62,"0"176"-30,0-53-1,0-88 16,18-17-32,17-53 17,53-18 14,1 0-46,193-53 16,-176 0 0,70-53-1,-141 71 17</inkml:trace>
  <inkml:trace contextRef="#ctx0" brushRef="#br0" timeOffset="22901.42">17198 3387 0,'70'88'140,"1"0"-109,-53-70 1,-1-36 77,54-105-93,-54 70-16,36-53 31,-17 53-15,-1 18-16,-17-1 31,-18 19 0</inkml:trace>
  <inkml:trace contextRef="#ctx0" brushRef="#br0" timeOffset="23936.9">17639 3122 0,'35'35'31,"0"124"0,-17-106-15,0-35-16,-18 87 31,0-87-15,0 0-16,0-71 109,17-318-77,19 266-17,-36 52 1,0 35-1,17 18 48,36 18-47,-18 35-16,36 52 31,-53-34-16,-1-53-15,-17-1 32,36-17 46,34-123-63,71-36 17,-123 141-17,35 18 63,-36 0-62,36 142 15,-35-72-31,17 1 32</inkml:trace>
  <inkml:trace contextRef="#ctx0" brushRef="#br0" timeOffset="25274.01">17445 2081 0,'-18'0'47,"18"71"-32,0-1 1,0-52 15,0-141 47,18-1-62,-1 54-16,19-19 31,-1 89 16,-17 0-31,70 0 15,-70 36-15,-1 17 15,1-53 31,123-124-30,-18-35-17,54-88 17,-160 230-17,-17-1 32,106 177-16,-70-124-31,34 212 32,-52-176-17,-18-54-15,0 1 31,0 17-15,0-17 31,0 17-31,0-17-1,0-1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18T04:13:44.384"/>
    </inkml:context>
    <inkml:brush xml:id="br0">
      <inkml:brushProperty name="width" value="0.05292" units="cm"/>
      <inkml:brushProperty name="height" value="0.05292" units="cm"/>
      <inkml:brushProperty name="color" value="#FF0000"/>
    </inkml:brush>
  </inkml:definitions>
  <inkml:trace contextRef="#ctx0" brushRef="#br0">20285 8572 0,'35'0'109,"36"0"-93,-1 0-16,124 0 31,71 0 1,-230 0-1,-17 0-16,-18-17 17,17 17-1,19 0-15,-19 0 109,1 0-110,-1 0 16,1 0-15</inkml:trace>
  <inkml:trace contextRef="#ctx0" brushRef="#br0" timeOffset="2054.86">20849 8378 0,'18'0'203,"-1"0"-187,54 0 15,-36 18-16,18-18 17,-35 18-1,-1-18 0,1 17 0,0-17 1,35 36 15,-53-19-32,35 1 32,0 17 109,18 0-124,-53 18 155,0-17-171,-106 70-1,36-36 17,70-35 108,0-17-109,-18 0-15</inkml:trace>
  <inkml:trace contextRef="#ctx0" brushRef="#br0" timeOffset="5623.62">19491 5027 0,'18'0'47,"17"0"-31,159 0 15,-18 0-15,-35 0-16,230 0 31,-265 0 0</inkml:trace>
  <inkml:trace contextRef="#ctx0" brushRef="#br0" timeOffset="7049.06">20197 4710 0,'-18'0'78,"53"17"-31,18-17-31,-18 18-16,18 35 31,-35-36 0,0 1-15,-1 17 15,1-17-15,-1-18-16,19 35 31,-19-17-15,1-18 30,0 0 1,-1 35 0,-17-17 63,0 35-95,0 17 16,-35 1-15,-18-18 15,18-18-15,0 18 15,17-35-15,0 34-16,1-34 31</inkml:trace>
  <inkml:trace contextRef="#ctx0" brushRef="#br0" timeOffset="17953.16">31080 5733 0,'0'-18'31,"17"18"-15,177 35 15,-53 53-15,71 265 15,-124-88-15,106 511 15,-105-265-16,16 54 1,-69-71 0,34 17-1,-17-123 1,-53-123 0,0-106-1,0-1 16,0-105-15,0-35-16,0 141 31,-35-53-15,17-53-16,-52 158 31,70-158-15,-18-18-16,18-17 31</inkml:trace>
  <inkml:trace contextRef="#ctx0" brushRef="#br0" timeOffset="19001.14">31821 10707 0,'-18'0'125,"36"70"-109,-18 1-16,70 141 31,-35-89-15,-35-88 0,53 89-1,-35-89 16,-18-17-15,35 17 15,0-35 79,107-123-79,105-54 0,-124 71-15,124-52 15,-229 158-15,-18-18 15</inkml:trace>
  <inkml:trace contextRef="#ctx0" brushRef="#br0" timeOffset="32098.74">20302 16175 0,'53'-35'94,"141"-1"-78,141 1 15,89 35-16,-1 0 17,-229-71-17,-141 71-15,-35-17 32,17 17-17</inkml:trace>
  <inkml:trace contextRef="#ctx0" brushRef="#br0" timeOffset="34175.65">21766 15822 0,'18'0'235,"35"0"-220,0 18 16,-36-1 1,1 1-1,0 17 0,-1-17-15,89 17 15,-106-17-15,18-18 15,0 17 16,17-17 15,-18 0-46,36 53 15,-53-35 219,-35 35-219,35-35-31,-18-18 47,1 17-31,-18 18 15,-1-35-15,-34 53 15,34-35-15,-34 53 15,52-54-15,1-17 15,-1 18 0,0 0 0,1-1 16</inkml:trace>
  <inkml:trace contextRef="#ctx0" brushRef="#br0" timeOffset="37657.87">25506 16369 0,'-18'0'204,"-70"0"-173,-71 0 0,53 18 0,1-1 1,-1-17-1,88 0-16,-70 0 17,53 0-32,-89 0 15,89 0 1,-124 0 0,89 0-1,-54 0 1,71 0-1,-35-35 1,35 17 0,-70-35-1,17 0 17,35 0-1,1-17 0,17-1 0,53 36 1,-18 0-17,18 17 1,0 1 31,0-19-16,0 19-15,35-19-1,18-17 16,71-17 1,-54 35 15,-34-1-47,-19 19 15,124-36 1,-123 35-16,141-52 31,-89 70-15,18-18-1,-35 0 1,36 18 0,-54-17-1,0-1 1,18 18-1,53 0 1,-71 0 0,142 0-1,-142 0 1,124 0 0,-36 0 15,-52 0 0,-18 0 0,-18 0 1,0 18-1,-17-1-16,52 1 1,-52 0 0,35-1-1,-36 1 1,1-1 0,17 19 15,18 52 0,-35-35-15,0-35 15,-18-1-15,0 18 15,0 1-16,0-19 17,0 1-17,0 17 1,0-17 0,0 0-1,-18 34 1,0-34-1,-17 17 1,17-17 0,1-18-1,-19 53 17,1-35-17,18-1-15,-19 18 31,1-17-15,-53 17 15,35-17-15,0 0 15,18-1-15,-1-17 15,1 36-15,0-36 31,0 0-32,-18 17 16,0-17 1,35 18-17,-105-18 17,87 18-17,19-18 1,-54 0 15,36 0 0,0 0 32,17 0-48,0 0 48</inkml:trace>
  <inkml:trace contextRef="#ctx0" brushRef="#br0" timeOffset="51666.03">19085 14552 0,'0'0'0,"194"0"31,-141 0 1</inkml:trace>
  <inkml:trace contextRef="#ctx0" brushRef="#br0" timeOffset="52642.83">20002 14834 0,'18'0'47,"17"0"-31,-17 0-1,70 0 1,36 0 15,-54 0-15,160 0 15,34 0-15,54 0-1,123 0 17</inkml:trace>
  <inkml:trace contextRef="#ctx0" brushRef="#br0" timeOffset="53921.56">21396 14587 0,'18'-17'140,"52"17"-124,177 141 15,-194-106-15,0 0 0,0-17 15,-36 0 141,-34-1-157,-1 54 17,-35-18-17,-53 17 16,54-52 1,34-18-1,-35 18 31,53-1-30</inkml:trace>
  <inkml:trace contextRef="#ctx0" brushRef="#br0" timeOffset="88726.21">25947 15099 0,'0'0'0,"-53"0"31,35 18 0,1-18-15,-19 17-1,19 1 17,-36-18-1,0 17 0,0-17-31,-18 0 31,-17 18-15,71-18-16,-107 18 31,36 17-15,-71-35 15,-53 0 0,107 0-15,-36 0 15,105 0-15,1 0-16,-36 0 31,1 0-15,-89 0 15,71 0-15,-36 0 15,107 0-16,-54-53 17,54 35-17,-1-34 17,-17 34-17,35-17 16,-18 17-15,-17-17 15,35-18-15,0 35-16,0-88 31,0-17 0,17 88-15,36-54 15,0 19 1,18 17-1,-54 35-16,54-17 17,70 0-17,-17 35-15,193-36 32,-88 36-17,-105 0-15,123 0 31,-159 0-31,141 0 32,1 0-1,-89 0 0,-71 36 0,-52-36-15,0 17 15,17 1 1,-18-18-17,19 35 16,-19 1-15,1 16 15,-18 1 1,0-17-1,0-1 0,0-17-15,0 52-1,-18-70 1,-17 53 0,0 35 15,0-53 0,17 1 0,0-19 1,18 1-17,-53 17 1,-35 18 15,71-35 0,-19-18-15,-34 35 0,52-17-1,-105-1 1,87-17-1,-34 18 1,17-18 15,35 0 16,-17 0-31,0 18 15,17-18-15,-17 17 15,-1-17 0,19 0 0</inkml:trace>
  <inkml:trace contextRef="#ctx0" brushRef="#br0" timeOffset="167859.1">31062 14534 0,'0'106'78,"0"71"-62,0-107-16,35 142 31,-35-36 0,0-158-31,0 0 31,0 34 1</inkml:trace>
  <inkml:trace contextRef="#ctx0" brushRef="#br0" timeOffset="168859.72">30533 14640 0,'0'-35'78,"176"-36"-62,265-52 15,-353 105-15,36-35 15,-106 53 63,52 0-63</inkml:trace>
  <inkml:trace contextRef="#ctx0" brushRef="#br0" timeOffset="170438.46">31503 14570 0,'0'106'125,"0"-18"-110,0 0-15,18 71 31,-18-124-15,17 53 0,-17-70 31,18-1-1,0-17-30,-1 0 0,142-35-1,158-53 17,-193 35-17,-53 53 16</inkml:trace>
  <inkml:trace contextRef="#ctx0" brushRef="#br0" timeOffset="171686.75">31591 14517 0,'141'0'125,"-70"-18"-110,-53 18-15,-1-17 125,1-1-109,-1 18-16,1 0 31</inkml:trace>
  <inkml:trace contextRef="#ctx0" brushRef="#br0" timeOffset="172534.08">31697 14887 0,'18'0'141,"88"-53"-110,-71 36-15,-18 17 46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8-18T04:24:56.088"/>
    </inkml:context>
    <inkml:brush xml:id="br0">
      <inkml:brushProperty name="width" value="0.05292" units="cm"/>
      <inkml:brushProperty name="height" value="0.05292" units="cm"/>
      <inkml:brushProperty name="color" value="#FF0000"/>
    </inkml:brush>
  </inkml:definitions>
  <inkml:trace contextRef="#ctx0" brushRef="#br0">10442 7391 0,'0'-71'360,"353"-264"-329,-159 159-31,423-265 31,318-194 1,-600 405-17,-158 142 1,-89 0 15,-70 70-15</inkml:trace>
  <inkml:trace contextRef="#ctx0" brushRef="#br0" timeOffset="1895.34">10672 11218 0,'70'-106'141,"54"-88"-126,563-635 17,-298 406-17,387-230 1,-406 371 31,-264 194-47,-18 17 15,-70 54 1,-1 17 78</inkml:trace>
  <inkml:trace contextRef="#ctx0" brushRef="#br0" timeOffset="3535.85">11606 15522 0,'53'-176'156,"106"-230"-140,-35 159-16,299-476 31,247-88 0,18 264 0,-388 335-15,-194 124 0,52-36-1,-140 124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RL 3.3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2 hypervisors offer several advantages, particularly for users who need an easy-to-use and flexible virtualization solution. Here are the key pros:</a:t>
            </a:r>
          </a:p>
          <a:p>
            <a:r>
              <a:rPr lang="en-US" b="1" dirty="0"/>
              <a:t>1. Ease of Installation and Use:</a:t>
            </a:r>
          </a:p>
          <a:p>
            <a:pPr>
              <a:buFont typeface="Arial" panose="020B0604020202020204" pitchFamily="34" charset="0"/>
              <a:buChar char="•"/>
            </a:pPr>
            <a:r>
              <a:rPr lang="en-US" b="1" dirty="0"/>
              <a:t>Runs on Existing Operating Systems</a:t>
            </a:r>
            <a:r>
              <a:rPr lang="en-US" dirty="0"/>
              <a:t>: Type 2 hypervisors can be installed like any other software application on top of a conventional operating system (e.g., Windows, macOS, Linux), making them easy to set up and use without requiring advanced technical knowledge.</a:t>
            </a:r>
          </a:p>
          <a:p>
            <a:pPr>
              <a:buFont typeface="Arial" panose="020B0604020202020204" pitchFamily="34" charset="0"/>
              <a:buChar char="•"/>
            </a:pPr>
            <a:r>
              <a:rPr lang="en-US" b="1" dirty="0"/>
              <a:t>User-Friendly Interface</a:t>
            </a:r>
            <a:r>
              <a:rPr lang="en-US" dirty="0"/>
              <a:t>: Many Type 2 hypervisors come with intuitive graphical user interfaces (GUIs), making it simple to create, manage, and configure virtual machines (VMs).</a:t>
            </a:r>
          </a:p>
          <a:p>
            <a:r>
              <a:rPr lang="en-US" b="1" dirty="0"/>
              <a:t>2. Flexibility:</a:t>
            </a:r>
          </a:p>
          <a:p>
            <a:pPr>
              <a:buFont typeface="Arial" panose="020B0604020202020204" pitchFamily="34" charset="0"/>
              <a:buChar char="•"/>
            </a:pPr>
            <a:r>
              <a:rPr lang="en-US" b="1" dirty="0"/>
              <a:t>Supports Multiple Operating Systems</a:t>
            </a:r>
            <a:r>
              <a:rPr lang="en-US" dirty="0"/>
              <a:t>: Users can run different operating systems (e.g., Windows, Linux, macOS) on the same physical machine, enabling the testing and use of software that requires different environments.</a:t>
            </a:r>
          </a:p>
          <a:p>
            <a:pPr>
              <a:buFont typeface="Arial" panose="020B0604020202020204" pitchFamily="34" charset="0"/>
              <a:buChar char="•"/>
            </a:pPr>
            <a:r>
              <a:rPr lang="en-US" b="1" dirty="0"/>
              <a:t>Quick VM Creation and Deletion</a:t>
            </a:r>
            <a:r>
              <a:rPr lang="en-US" dirty="0"/>
              <a:t>: Type 2 hypervisors allow users to quickly create and delete VMs, making it easy to experiment with different setups or configurations.</a:t>
            </a:r>
          </a:p>
          <a:p>
            <a:r>
              <a:rPr lang="en-US" b="1" dirty="0"/>
              <a:t>3. Lower Hardware Requirements:</a:t>
            </a:r>
          </a:p>
          <a:p>
            <a:pPr>
              <a:buFont typeface="Arial" panose="020B0604020202020204" pitchFamily="34" charset="0"/>
              <a:buChar char="•"/>
            </a:pPr>
            <a:r>
              <a:rPr lang="en-US" b="1" dirty="0"/>
              <a:t>No Need for Specialized Hardware</a:t>
            </a:r>
            <a:r>
              <a:rPr lang="en-US" dirty="0"/>
              <a:t>: Type 2 hypervisors can run on standard desktop or laptop hardware, eliminating the need for expensive, dedicated server equipment.</a:t>
            </a:r>
          </a:p>
          <a:p>
            <a:pPr>
              <a:buFont typeface="Arial" panose="020B0604020202020204" pitchFamily="34" charset="0"/>
              <a:buChar char="•"/>
            </a:pPr>
            <a:r>
              <a:rPr lang="en-US" b="1" dirty="0"/>
              <a:t>Runs on Personal Devices</a:t>
            </a:r>
            <a:r>
              <a:rPr lang="en-US" dirty="0"/>
              <a:t>: These hypervisors are suitable for personal computers, making them accessible to a wide range of users, including developers, students, and hobbyists.</a:t>
            </a:r>
          </a:p>
          <a:p>
            <a:r>
              <a:rPr lang="en-US" b="1" dirty="0"/>
              <a:t>4. Cost-Effective:</a:t>
            </a:r>
          </a:p>
          <a:p>
            <a:pPr>
              <a:buFont typeface="Arial" panose="020B0604020202020204" pitchFamily="34" charset="0"/>
              <a:buChar char="•"/>
            </a:pPr>
            <a:r>
              <a:rPr lang="en-US" b="1" dirty="0"/>
              <a:t>Free and Low-Cost Options</a:t>
            </a:r>
            <a:r>
              <a:rPr lang="en-US" dirty="0"/>
              <a:t>: Many Type 2 hypervisors, such as Oracle VirtualBox, are free to use, while others like VMware Workstation offer affordable licensing options, making them an economical choice for individuals and small businesses.</a:t>
            </a:r>
          </a:p>
          <a:p>
            <a:pPr>
              <a:buFont typeface="Arial" panose="020B0604020202020204" pitchFamily="34" charset="0"/>
              <a:buChar char="•"/>
            </a:pPr>
            <a:r>
              <a:rPr lang="en-US" b="1" dirty="0"/>
              <a:t>No Additional Licensing Costs</a:t>
            </a:r>
            <a:r>
              <a:rPr lang="en-US" dirty="0"/>
              <a:t>: Since they run on top of existing operating systems, there are typically no additional licensing costs for the underlying OS.</a:t>
            </a:r>
          </a:p>
          <a:p>
            <a:r>
              <a:rPr lang="en-US" b="1" dirty="0"/>
              <a:t>5. Ideal for Development and Testing:</a:t>
            </a:r>
          </a:p>
          <a:p>
            <a:pPr>
              <a:buFont typeface="Arial" panose="020B0604020202020204" pitchFamily="34" charset="0"/>
              <a:buChar char="•"/>
            </a:pPr>
            <a:r>
              <a:rPr lang="en-US" b="1" dirty="0"/>
              <a:t>Software Development</a:t>
            </a:r>
            <a:r>
              <a:rPr lang="en-US" dirty="0"/>
              <a:t>: Developers can use Type 2 hypervisors to test applications across different operating systems without needing multiple physical machines.</a:t>
            </a:r>
          </a:p>
          <a:p>
            <a:pPr>
              <a:buFont typeface="Arial" panose="020B0604020202020204" pitchFamily="34" charset="0"/>
              <a:buChar char="•"/>
            </a:pPr>
            <a:r>
              <a:rPr lang="en-US" b="1" dirty="0"/>
              <a:t>Cross-Platform Testing</a:t>
            </a:r>
            <a:r>
              <a:rPr lang="en-US" dirty="0"/>
              <a:t>: Type 2 hypervisors allow developers to easily test their software on various OS versions and configurations, ensuring broader compatibility.</a:t>
            </a:r>
          </a:p>
          <a:p>
            <a:r>
              <a:rPr lang="en-US" b="1" dirty="0"/>
              <a:t>6. Support for Legacy Applications:</a:t>
            </a:r>
          </a:p>
          <a:p>
            <a:pPr>
              <a:buFont typeface="Arial" panose="020B0604020202020204" pitchFamily="34" charset="0"/>
              <a:buChar char="•"/>
            </a:pPr>
            <a:r>
              <a:rPr lang="en-US" b="1" dirty="0"/>
              <a:t>Running Older Software</a:t>
            </a:r>
            <a:r>
              <a:rPr lang="en-US" dirty="0"/>
              <a:t>: Users can run older or legacy applications that are no longer compatible with modern operating systems by creating a VM with the required older OS version.</a:t>
            </a:r>
          </a:p>
          <a:p>
            <a:r>
              <a:rPr lang="en-US" b="1" dirty="0"/>
              <a:t>7. Convenient for Educational and Training Purposes:</a:t>
            </a:r>
          </a:p>
          <a:p>
            <a:pPr>
              <a:buFont typeface="Arial" panose="020B0604020202020204" pitchFamily="34" charset="0"/>
              <a:buChar char="•"/>
            </a:pPr>
            <a:r>
              <a:rPr lang="en-US" b="1" dirty="0"/>
              <a:t>Learning and Experimentation</a:t>
            </a:r>
            <a:r>
              <a:rPr lang="en-US" dirty="0"/>
              <a:t>: Students, educators, and IT professionals can use Type 2 hypervisors to explore different operating systems, configurations, and software in a controlled and isolated environment without affecting the host system.</a:t>
            </a:r>
          </a:p>
          <a:p>
            <a:r>
              <a:rPr lang="en-US" b="1" dirty="0"/>
              <a:t>8. No Need for Dual Booting:</a:t>
            </a:r>
          </a:p>
          <a:p>
            <a:pPr>
              <a:buFont typeface="Arial" panose="020B0604020202020204" pitchFamily="34" charset="0"/>
              <a:buChar char="•"/>
            </a:pPr>
            <a:r>
              <a:rPr lang="en-US" b="1" dirty="0"/>
              <a:t>Multiple OSes Simultaneously</a:t>
            </a:r>
            <a:r>
              <a:rPr lang="en-US" dirty="0"/>
              <a:t>: Instead of setting up a dual-boot system, which requires restarting the computer to switch between operating systems, Type 2 hypervisors allow users to run multiple OSes simultaneously, providing greater convenience.</a:t>
            </a:r>
          </a:p>
          <a:p>
            <a:r>
              <a:rPr lang="en-US" b="1" dirty="0"/>
              <a:t>9. Low Risk to Host System:</a:t>
            </a:r>
          </a:p>
          <a:p>
            <a:pPr>
              <a:buFont typeface="Arial" panose="020B0604020202020204" pitchFamily="34" charset="0"/>
              <a:buChar char="•"/>
            </a:pPr>
            <a:r>
              <a:rPr lang="en-US" b="1" dirty="0"/>
              <a:t>Isolated Environment</a:t>
            </a:r>
            <a:r>
              <a:rPr lang="en-US" dirty="0"/>
              <a:t>: VMs run in isolated environments, meaning that if something goes wrong within a VM (e.g., malware infection), it doesn’t directly affect the host OS, reducing the risk to the primary system.</a:t>
            </a:r>
          </a:p>
          <a:p>
            <a:r>
              <a:rPr lang="en-US" b="1" dirty="0"/>
              <a:t>10. Ease of Backup and Recovery:</a:t>
            </a:r>
          </a:p>
          <a:p>
            <a:pPr>
              <a:buFont typeface="Arial" panose="020B0604020202020204" pitchFamily="34" charset="0"/>
              <a:buChar char="•"/>
            </a:pPr>
            <a:r>
              <a:rPr lang="en-US" b="1" dirty="0"/>
              <a:t>Snapshot and Restore</a:t>
            </a:r>
            <a:r>
              <a:rPr lang="en-US" dirty="0"/>
              <a:t>: Many Type 2 hypervisors support snapshots, allowing users to take a snapshot of a VM’s state and restore it if needed, which is helpful for testing and development scenarios.</a:t>
            </a:r>
          </a:p>
          <a:p>
            <a:r>
              <a:rPr lang="en-US" dirty="0"/>
              <a:t>Overall, Type 2 hypervisors are a flexible, user-friendly, and cost-effective option for virtualization, making them a popular choice for individuals, developers, educators, and small businesses. They are ideal for environments where simplicity and convenience are prioritized over maximum performance and scalability.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361129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Type 2 hypervisors offer many benefits, they also have some drawbacks. Here are the key cons:</a:t>
            </a:r>
          </a:p>
          <a:p>
            <a:r>
              <a:rPr lang="en-US" b="1" dirty="0"/>
              <a:t>1. Lower Performance:</a:t>
            </a:r>
          </a:p>
          <a:p>
            <a:pPr>
              <a:buFont typeface="Arial" panose="020B0604020202020204" pitchFamily="34" charset="0"/>
              <a:buChar char="•"/>
            </a:pPr>
            <a:r>
              <a:rPr lang="en-US" b="1" dirty="0"/>
              <a:t>Indirect Hardware Access</a:t>
            </a:r>
            <a:r>
              <a:rPr lang="en-US" dirty="0"/>
              <a:t>: Type 2 hypervisors run on top of a host operating system, which adds an extra layer of abstraction between the virtual machines (VMs) and the hardware. This can result in slower performance compared to Type 1 hypervisors, which interact directly with the hardware.</a:t>
            </a:r>
          </a:p>
          <a:p>
            <a:pPr>
              <a:buFont typeface="Arial" panose="020B0604020202020204" pitchFamily="34" charset="0"/>
              <a:buChar char="•"/>
            </a:pPr>
            <a:r>
              <a:rPr lang="en-US" b="1" dirty="0"/>
              <a:t>Increased Overhead</a:t>
            </a:r>
            <a:r>
              <a:rPr lang="en-US" dirty="0"/>
              <a:t>: The additional layer of the host OS can introduce overhead, reducing the efficiency and speed of the VMs.</a:t>
            </a:r>
          </a:p>
          <a:p>
            <a:r>
              <a:rPr lang="en-US" b="1" dirty="0"/>
              <a:t>2. Resource Contention:</a:t>
            </a:r>
          </a:p>
          <a:p>
            <a:pPr>
              <a:buFont typeface="Arial" panose="020B0604020202020204" pitchFamily="34" charset="0"/>
              <a:buChar char="•"/>
            </a:pPr>
            <a:r>
              <a:rPr lang="en-US" b="1" dirty="0"/>
              <a:t>Shared Resources</a:t>
            </a:r>
            <a:r>
              <a:rPr lang="en-US" dirty="0"/>
              <a:t>: Since the host operating system and the VMs share the same physical resources (CPU, memory, storage), resource contention can occur, leading to performance degradation, especially when running multiple VMs simultaneously.</a:t>
            </a:r>
          </a:p>
          <a:p>
            <a:pPr>
              <a:buFont typeface="Arial" panose="020B0604020202020204" pitchFamily="34" charset="0"/>
              <a:buChar char="•"/>
            </a:pPr>
            <a:r>
              <a:rPr lang="en-US" b="1" dirty="0"/>
              <a:t>Dependent on Host OS Performance</a:t>
            </a:r>
            <a:r>
              <a:rPr lang="en-US" dirty="0"/>
              <a:t>: The performance of the VMs is directly tied to the performance of the host OS. If the host OS becomes slow or unstable, it can negatively impact all the VMs running on it.</a:t>
            </a:r>
          </a:p>
          <a:p>
            <a:r>
              <a:rPr lang="en-US" b="1" dirty="0"/>
              <a:t>3. Security Concerns:</a:t>
            </a:r>
          </a:p>
          <a:p>
            <a:pPr>
              <a:buFont typeface="Arial" panose="020B0604020202020204" pitchFamily="34" charset="0"/>
              <a:buChar char="•"/>
            </a:pPr>
            <a:r>
              <a:rPr lang="en-US" b="1" dirty="0"/>
              <a:t>Vulnerability to Host OS Issues</a:t>
            </a:r>
            <a:r>
              <a:rPr lang="en-US" dirty="0"/>
              <a:t>: Type 2 hypervisors are dependent on the security and stability of the host OS. If the host OS is compromised or has vulnerabilities, the security of the VMs may also be at risk.</a:t>
            </a:r>
          </a:p>
          <a:p>
            <a:pPr>
              <a:buFont typeface="Arial" panose="020B0604020202020204" pitchFamily="34" charset="0"/>
              <a:buChar char="•"/>
            </a:pPr>
            <a:r>
              <a:rPr lang="en-US" b="1" dirty="0"/>
              <a:t>Less Isolation</a:t>
            </a:r>
            <a:r>
              <a:rPr lang="en-US" dirty="0"/>
              <a:t>: Compared to Type 1 hypervisors, Type 2 hypervisors typically provide less isolation between VMs and the host system, increasing the risk of potential security breaches.</a:t>
            </a:r>
          </a:p>
          <a:p>
            <a:r>
              <a:rPr lang="en-US" b="1" dirty="0"/>
              <a:t>4. Limited Scalability:</a:t>
            </a:r>
          </a:p>
          <a:p>
            <a:pPr>
              <a:buFont typeface="Arial" panose="020B0604020202020204" pitchFamily="34" charset="0"/>
              <a:buChar char="•"/>
            </a:pPr>
            <a:r>
              <a:rPr lang="en-US" b="1" dirty="0"/>
              <a:t>Not Ideal for Large-Scale Deployments</a:t>
            </a:r>
            <a:r>
              <a:rPr lang="en-US" dirty="0"/>
              <a:t>: Type 2 hypervisors are generally not suited for large-scale, enterprise-level deployments due to their performance limitations and reliance on the host OS.</a:t>
            </a:r>
          </a:p>
          <a:p>
            <a:pPr>
              <a:buFont typeface="Arial" panose="020B0604020202020204" pitchFamily="34" charset="0"/>
              <a:buChar char="•"/>
            </a:pPr>
            <a:r>
              <a:rPr lang="en-US" b="1" dirty="0"/>
              <a:t>Resource Limits</a:t>
            </a:r>
            <a:r>
              <a:rPr lang="en-US" dirty="0"/>
              <a:t>: They are more suitable for small to medium-scale environments or individual use, where the demands on resources are lower.</a:t>
            </a:r>
          </a:p>
          <a:p>
            <a:r>
              <a:rPr lang="en-US" b="1" dirty="0"/>
              <a:t>5. Higher Dependency on Host OS:</a:t>
            </a:r>
          </a:p>
          <a:p>
            <a:pPr>
              <a:buFont typeface="Arial" panose="020B0604020202020204" pitchFamily="34" charset="0"/>
              <a:buChar char="•"/>
            </a:pPr>
            <a:r>
              <a:rPr lang="en-US" b="1" dirty="0"/>
              <a:t>Host OS Crashes Affect VMs</a:t>
            </a:r>
            <a:r>
              <a:rPr lang="en-US" dirty="0"/>
              <a:t>: If the host operating system crashes or requires a reboot, all VMs running on the hypervisor will be affected, leading to downtime.</a:t>
            </a:r>
          </a:p>
          <a:p>
            <a:pPr>
              <a:buFont typeface="Arial" panose="020B0604020202020204" pitchFamily="34" charset="0"/>
              <a:buChar char="•"/>
            </a:pPr>
            <a:r>
              <a:rPr lang="en-US" b="1" dirty="0"/>
              <a:t>Updates and Patches</a:t>
            </a:r>
            <a:r>
              <a:rPr lang="en-US" dirty="0"/>
              <a:t>: Regular updates and patches to the host OS can require reboots, which also disrupt the VMs running on the hypervisor.</a:t>
            </a:r>
          </a:p>
          <a:p>
            <a:r>
              <a:rPr lang="en-US" b="1" dirty="0"/>
              <a:t>6. Complexity in Resource Allocation:</a:t>
            </a:r>
          </a:p>
          <a:p>
            <a:pPr>
              <a:buFont typeface="Arial" panose="020B0604020202020204" pitchFamily="34" charset="0"/>
              <a:buChar char="•"/>
            </a:pPr>
            <a:r>
              <a:rPr lang="en-US" b="1" dirty="0"/>
              <a:t>Manual Management</a:t>
            </a:r>
            <a:r>
              <a:rPr lang="en-US" dirty="0"/>
              <a:t>: Resource allocation (CPU, memory) often needs to be managed manually, which can be cumbersome and may lead to inefficient use of hardware resources if not properly configured.</a:t>
            </a:r>
          </a:p>
          <a:p>
            <a:r>
              <a:rPr lang="en-US" b="1" dirty="0"/>
              <a:t>7. Limited Advanced Features:</a:t>
            </a:r>
          </a:p>
          <a:p>
            <a:pPr>
              <a:buFont typeface="Arial" panose="020B0604020202020204" pitchFamily="34" charset="0"/>
              <a:buChar char="•"/>
            </a:pPr>
            <a:r>
              <a:rPr lang="en-US" b="1" dirty="0"/>
              <a:t>Fewer Enterprise-Grade Features</a:t>
            </a:r>
            <a:r>
              <a:rPr lang="en-US" dirty="0"/>
              <a:t>: Compared to Type 1 hypervisors, Type 2 hypervisors may lack advanced features like live migration, high availability, and dynamic load balancing, which are important for enterprise environments.</a:t>
            </a:r>
          </a:p>
          <a:p>
            <a:r>
              <a:rPr lang="en-US" b="1" dirty="0"/>
              <a:t>8. Potential for Compatibility Issues:</a:t>
            </a:r>
          </a:p>
          <a:p>
            <a:pPr>
              <a:buFont typeface="Arial" panose="020B0604020202020204" pitchFamily="34" charset="0"/>
              <a:buChar char="•"/>
            </a:pPr>
            <a:r>
              <a:rPr lang="en-US" b="1" dirty="0"/>
              <a:t>Software Conflicts</a:t>
            </a:r>
            <a:r>
              <a:rPr lang="en-US" dirty="0"/>
              <a:t>: Running a hypervisor on top of a host OS can sometimes lead to software conflicts, especially if the host OS is not fully compatible with the hypervisor or the guest OS.</a:t>
            </a:r>
          </a:p>
          <a:p>
            <a:pPr>
              <a:buFont typeface="Arial" panose="020B0604020202020204" pitchFamily="34" charset="0"/>
              <a:buChar char="•"/>
            </a:pPr>
            <a:r>
              <a:rPr lang="en-US" b="1" dirty="0"/>
              <a:t>Driver and Peripheral Issues</a:t>
            </a:r>
            <a:r>
              <a:rPr lang="en-US" dirty="0"/>
              <a:t>: Since Type 2 hypervisors rely on the host OS for hardware drivers, there can be issues with peripheral support or driver compatibility.</a:t>
            </a:r>
          </a:p>
          <a:p>
            <a:r>
              <a:rPr lang="en-US" b="1" dirty="0"/>
              <a:t>9. Higher Maintenance Overhead:</a:t>
            </a:r>
          </a:p>
          <a:p>
            <a:pPr>
              <a:buFont typeface="Arial" panose="020B0604020202020204" pitchFamily="34" charset="0"/>
              <a:buChar char="•"/>
            </a:pPr>
            <a:r>
              <a:rPr lang="en-US" b="1" dirty="0"/>
              <a:t>Frequent Host OS Maintenance</a:t>
            </a:r>
            <a:r>
              <a:rPr lang="en-US" dirty="0"/>
              <a:t>: The host OS requires regular maintenance (e.g., updates, patches, virus scans), which can add to the overall maintenance burden and affect the availability of the VMs.</a:t>
            </a:r>
          </a:p>
          <a:p>
            <a:r>
              <a:rPr lang="en-US" b="1" dirty="0"/>
              <a:t>10. Not Suitable for High-Performance Workloads:</a:t>
            </a:r>
          </a:p>
          <a:p>
            <a:pPr>
              <a:buFont typeface="Arial" panose="020B0604020202020204" pitchFamily="34" charset="0"/>
              <a:buChar char="•"/>
            </a:pPr>
            <a:r>
              <a:rPr lang="en-US" b="1" dirty="0"/>
              <a:t>Limited Suitability for Intensive Tasks</a:t>
            </a:r>
            <a:r>
              <a:rPr lang="en-US" dirty="0"/>
              <a:t>: Type 2 hypervisors are generally not recommended for running high-performance, resource-intensive workloads, such as large databases, high-end simulations, or enterprise-level applications.</a:t>
            </a:r>
          </a:p>
          <a:p>
            <a:r>
              <a:rPr lang="en-US" dirty="0"/>
              <a:t>In summary, while Type 2 hypervisors are easy to use and flexible, their performance limitations, dependency on the host OS, and security concerns make them less suitable for large-scale or high-performance environments. They are better suited for personal use, development, testing, or small-scale virtualization needs.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68165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 1 Hypervisor (Left Side)</a:t>
            </a:r>
          </a:p>
          <a:p>
            <a:pPr>
              <a:buFont typeface="Arial" panose="020B0604020202020204" pitchFamily="34" charset="0"/>
              <a:buChar char="•"/>
            </a:pPr>
            <a:r>
              <a:rPr lang="en-US" b="1" dirty="0"/>
              <a:t>Installation</a:t>
            </a:r>
            <a:r>
              <a:rPr lang="en-US" dirty="0"/>
              <a:t>:</a:t>
            </a:r>
          </a:p>
          <a:p>
            <a:pPr marL="742950" lvl="1" indent="-285750">
              <a:buFont typeface="Arial" panose="020B0604020202020204" pitchFamily="34" charset="0"/>
              <a:buChar char="•"/>
            </a:pPr>
            <a:r>
              <a:rPr lang="en-US" dirty="0"/>
              <a:t>Type 1 hypervisors, also known as "Bare Metal" hypervisors, are installed directly on the physical hardware. There is no underlying operating system between the hardware and the hypervisor.</a:t>
            </a:r>
          </a:p>
          <a:p>
            <a:pPr>
              <a:buFont typeface="Arial" panose="020B0604020202020204" pitchFamily="34" charset="0"/>
              <a:buChar char="•"/>
            </a:pPr>
            <a:r>
              <a:rPr lang="en-US" b="1" dirty="0"/>
              <a:t>Usage</a:t>
            </a:r>
            <a:r>
              <a:rPr lang="en-US" dirty="0"/>
              <a:t>:</a:t>
            </a:r>
          </a:p>
          <a:p>
            <a:pPr marL="742950" lvl="1" indent="-285750">
              <a:buFont typeface="Arial" panose="020B0604020202020204" pitchFamily="34" charset="0"/>
              <a:buChar char="•"/>
            </a:pPr>
            <a:r>
              <a:rPr lang="en-US" dirty="0"/>
              <a:t>Primarily used by enterprise cloud service providers (CSPs). These are ideal for large-scale deployments and enterprise environments where performance and scalability are crucial.</a:t>
            </a:r>
          </a:p>
          <a:p>
            <a:pPr>
              <a:buFont typeface="Arial" panose="020B0604020202020204" pitchFamily="34" charset="0"/>
              <a:buChar char="•"/>
            </a:pPr>
            <a:r>
              <a:rPr lang="en-US" b="1" dirty="0"/>
              <a:t>Management</a:t>
            </a:r>
            <a:r>
              <a:rPr lang="en-US" dirty="0"/>
              <a:t>:</a:t>
            </a:r>
          </a:p>
          <a:p>
            <a:pPr marL="742950" lvl="1" indent="-285750">
              <a:buFont typeface="Arial" panose="020B0604020202020204" pitchFamily="34" charset="0"/>
              <a:buChar char="•"/>
            </a:pPr>
            <a:r>
              <a:rPr lang="en-US" dirty="0"/>
              <a:t>Type 1 hypervisors require a separate virtual machine (VM) management console to monitor and manage the VMs. This is because the hypervisor itself is minimalistic and does not include a full-fledged user interface.</a:t>
            </a:r>
          </a:p>
          <a:p>
            <a:r>
              <a:rPr lang="en-US" b="1" dirty="0"/>
              <a:t>Type 2 Hypervisor (Right Side)</a:t>
            </a:r>
          </a:p>
          <a:p>
            <a:pPr>
              <a:buFont typeface="Arial" panose="020B0604020202020204" pitchFamily="34" charset="0"/>
              <a:buChar char="•"/>
            </a:pPr>
            <a:r>
              <a:rPr lang="en-US" b="1" dirty="0"/>
              <a:t>Installation</a:t>
            </a:r>
            <a:r>
              <a:rPr lang="en-US" dirty="0"/>
              <a:t>:</a:t>
            </a:r>
          </a:p>
          <a:p>
            <a:pPr marL="742950" lvl="1" indent="-285750">
              <a:buFont typeface="Arial" panose="020B0604020202020204" pitchFamily="34" charset="0"/>
              <a:buChar char="•"/>
            </a:pPr>
            <a:r>
              <a:rPr lang="en-US" dirty="0"/>
              <a:t>Type 2 hypervisors are installed on top of an existing operating system (OS). This OS is responsible for managing the hardware, while the hypervisor sits on top of it to manage virtual machines.</a:t>
            </a:r>
          </a:p>
          <a:p>
            <a:pPr>
              <a:buFont typeface="Arial" panose="020B0604020202020204" pitchFamily="34" charset="0"/>
              <a:buChar char="•"/>
            </a:pPr>
            <a:r>
              <a:rPr lang="en-US" b="1" dirty="0"/>
              <a:t>Usage</a:t>
            </a:r>
            <a:r>
              <a:rPr lang="en-US" dirty="0"/>
              <a:t>:</a:t>
            </a:r>
          </a:p>
          <a:p>
            <a:pPr marL="742950" lvl="1" indent="-285750">
              <a:buFont typeface="Arial" panose="020B0604020202020204" pitchFamily="34" charset="0"/>
              <a:buChar char="•"/>
            </a:pPr>
            <a:r>
              <a:rPr lang="en-US" dirty="0"/>
              <a:t>Mostly used by medium and small-scale enterprises. These are more suited for environments where ease of use, flexibility, and lower cost are more important than performance and scalability.</a:t>
            </a:r>
          </a:p>
          <a:p>
            <a:pPr>
              <a:buFont typeface="Arial" panose="020B0604020202020204" pitchFamily="34" charset="0"/>
              <a:buChar char="•"/>
            </a:pPr>
            <a:r>
              <a:rPr lang="en-US" b="1" dirty="0"/>
              <a:t>Management</a:t>
            </a:r>
            <a:r>
              <a:rPr lang="en-US" dirty="0"/>
              <a:t>:</a:t>
            </a:r>
          </a:p>
          <a:p>
            <a:pPr marL="742950" lvl="1" indent="-285750">
              <a:buFont typeface="Arial" panose="020B0604020202020204" pitchFamily="34" charset="0"/>
              <a:buChar char="•"/>
            </a:pPr>
            <a:r>
              <a:rPr lang="en-US" dirty="0"/>
              <a:t>Type 2 hypervisors typically come with an in-built console that allows users to create, manage, and monitor virtual machines directly from the host operating system. This makes them more user-friendly and accessible.</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327350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Protection Rings:</a:t>
            </a:r>
          </a:p>
          <a:p>
            <a:r>
              <a:rPr lang="en-US" dirty="0"/>
              <a:t>Protection rings are a hierarchical model that defines levels of privilege in a computer system, which help to control access to the hardware resources. The rings range from Ring 0 to Ring 3, with Ring 0 having the highest level of privilege (closest to the hardware) and Ring 3 having the least.</a:t>
            </a:r>
          </a:p>
          <a:p>
            <a:pPr>
              <a:buFont typeface="+mj-lt"/>
              <a:buAutoNum type="arabicPeriod"/>
            </a:pPr>
            <a:r>
              <a:rPr lang="en-US" b="1" dirty="0"/>
              <a:t>Ring 0 (OS)</a:t>
            </a:r>
            <a:endParaRPr lang="en-US" dirty="0"/>
          </a:p>
          <a:p>
            <a:pPr marL="742950" lvl="1" indent="-285750">
              <a:buFont typeface="+mj-lt"/>
              <a:buAutoNum type="arabicPeriod"/>
            </a:pPr>
            <a:r>
              <a:rPr lang="en-US" b="1" dirty="0"/>
              <a:t>Level</a:t>
            </a:r>
            <a:r>
              <a:rPr lang="en-US" dirty="0"/>
              <a:t>: Most privileged</a:t>
            </a:r>
          </a:p>
          <a:p>
            <a:pPr marL="742950" lvl="1" indent="-285750">
              <a:buFont typeface="+mj-lt"/>
              <a:buAutoNum type="arabicPeriod"/>
            </a:pPr>
            <a:r>
              <a:rPr lang="en-US" b="1" dirty="0"/>
              <a:t>Role</a:t>
            </a:r>
            <a:r>
              <a:rPr lang="en-US" dirty="0"/>
              <a:t>: This ring is where the operating system (OS) kernel operates. The kernel has direct access to the system’s hardware and can execute all instructions and access all memory addresses.</a:t>
            </a:r>
          </a:p>
          <a:p>
            <a:pPr marL="742950" lvl="1" indent="-285750">
              <a:buFont typeface="+mj-lt"/>
              <a:buAutoNum type="arabicPeriod"/>
            </a:pPr>
            <a:r>
              <a:rPr lang="en-US" b="1" dirty="0"/>
              <a:t>Components</a:t>
            </a:r>
            <a:r>
              <a:rPr lang="en-US" dirty="0"/>
              <a:t>: The OS kernel, which includes core functions like memory management, process management, and hardware communication.</a:t>
            </a:r>
          </a:p>
          <a:p>
            <a:pPr marL="742950" lvl="1" indent="-285750">
              <a:buFont typeface="+mj-lt"/>
              <a:buAutoNum type="arabicPeriod"/>
            </a:pPr>
            <a:r>
              <a:rPr lang="en-US" b="1" dirty="0"/>
              <a:t>Interaction</a:t>
            </a:r>
            <a:r>
              <a:rPr lang="en-US" dirty="0"/>
              <a:t>: Direct execution of user and OS requests. This means that Ring 0 can execute commands that interact directly with the physical hardware.</a:t>
            </a:r>
          </a:p>
          <a:p>
            <a:pPr>
              <a:buFont typeface="+mj-lt"/>
              <a:buAutoNum type="arabicPeriod"/>
            </a:pPr>
            <a:r>
              <a:rPr lang="en-US" b="1" dirty="0"/>
              <a:t>Ring 1</a:t>
            </a:r>
            <a:endParaRPr lang="en-US" dirty="0"/>
          </a:p>
          <a:p>
            <a:pPr marL="742950" lvl="1" indent="-285750">
              <a:buFont typeface="+mj-lt"/>
              <a:buAutoNum type="arabicPeriod"/>
            </a:pPr>
            <a:r>
              <a:rPr lang="en-US" b="1" dirty="0"/>
              <a:t>Level</a:t>
            </a:r>
            <a:r>
              <a:rPr lang="en-US" dirty="0"/>
              <a:t>: Less privileged than Ring 0</a:t>
            </a:r>
          </a:p>
          <a:p>
            <a:pPr marL="742950" lvl="1" indent="-285750">
              <a:buFont typeface="+mj-lt"/>
              <a:buAutoNum type="arabicPeriod"/>
            </a:pPr>
            <a:r>
              <a:rPr lang="en-US" b="1" dirty="0"/>
              <a:t>Role</a:t>
            </a:r>
            <a:r>
              <a:rPr lang="en-US" dirty="0"/>
              <a:t>: This ring is typically used for drivers and other critical system software that require more privileges than regular applications but less than the OS kernel.</a:t>
            </a:r>
          </a:p>
          <a:p>
            <a:pPr marL="742950" lvl="1" indent="-285750">
              <a:buFont typeface="+mj-lt"/>
              <a:buAutoNum type="arabicPeriod"/>
            </a:pPr>
            <a:r>
              <a:rPr lang="en-US" b="1" dirty="0"/>
              <a:t>Components</a:t>
            </a:r>
            <a:r>
              <a:rPr lang="en-US" dirty="0"/>
              <a:t>: Hardware abstraction layer (HAL), which mediates between the hardware and the OS kernel.</a:t>
            </a:r>
          </a:p>
          <a:p>
            <a:pPr>
              <a:buFont typeface="+mj-lt"/>
              <a:buAutoNum type="arabicPeriod"/>
            </a:pPr>
            <a:r>
              <a:rPr lang="en-US" b="1" dirty="0"/>
              <a:t>Ring 2</a:t>
            </a:r>
            <a:endParaRPr lang="en-US" dirty="0"/>
          </a:p>
          <a:p>
            <a:pPr marL="742950" lvl="1" indent="-285750">
              <a:buFont typeface="+mj-lt"/>
              <a:buAutoNum type="arabicPeriod"/>
            </a:pPr>
            <a:r>
              <a:rPr lang="en-US" b="1" dirty="0"/>
              <a:t>Level</a:t>
            </a:r>
            <a:r>
              <a:rPr lang="en-US" dirty="0"/>
              <a:t>: Less privileged than Ring 1</a:t>
            </a:r>
          </a:p>
          <a:p>
            <a:pPr marL="742950" lvl="1" indent="-285750">
              <a:buFont typeface="+mj-lt"/>
              <a:buAutoNum type="arabicPeriod"/>
            </a:pPr>
            <a:r>
              <a:rPr lang="en-US" b="1" dirty="0"/>
              <a:t>Role</a:t>
            </a:r>
            <a:r>
              <a:rPr lang="en-US" dirty="0"/>
              <a:t>: This ring is generally used for device drivers that do not require direct access to the hardware but still need more privilege than user applications.</a:t>
            </a:r>
          </a:p>
          <a:p>
            <a:pPr marL="742950" lvl="1" indent="-285750">
              <a:buFont typeface="+mj-lt"/>
              <a:buAutoNum type="arabicPeriod"/>
            </a:pPr>
            <a:r>
              <a:rPr lang="en-US" b="1" dirty="0"/>
              <a:t>Components</a:t>
            </a:r>
            <a:r>
              <a:rPr lang="en-US" dirty="0"/>
              <a:t>: Additional hardware drivers and services.</a:t>
            </a:r>
          </a:p>
          <a:p>
            <a:pPr>
              <a:buFont typeface="+mj-lt"/>
              <a:buAutoNum type="arabicPeriod"/>
            </a:pPr>
            <a:r>
              <a:rPr lang="en-US" b="1" dirty="0"/>
              <a:t>Ring 3 (User Apps)</a:t>
            </a:r>
            <a:endParaRPr lang="en-US" dirty="0"/>
          </a:p>
          <a:p>
            <a:pPr marL="742950" lvl="1" indent="-285750">
              <a:buFont typeface="+mj-lt"/>
              <a:buAutoNum type="arabicPeriod"/>
            </a:pPr>
            <a:r>
              <a:rPr lang="en-US" b="1" dirty="0"/>
              <a:t>Level</a:t>
            </a:r>
            <a:r>
              <a:rPr lang="en-US" dirty="0"/>
              <a:t>: Least privileged</a:t>
            </a:r>
          </a:p>
          <a:p>
            <a:pPr marL="742950" lvl="1" indent="-285750">
              <a:buFont typeface="+mj-lt"/>
              <a:buAutoNum type="arabicPeriod"/>
            </a:pPr>
            <a:r>
              <a:rPr lang="en-US" b="1" dirty="0"/>
              <a:t>Role</a:t>
            </a:r>
            <a:r>
              <a:rPr lang="en-US" dirty="0"/>
              <a:t>: This is where user applications run. These applications have the least amount of privilege and cannot directly access hardware or execute privileged instructions.</a:t>
            </a:r>
          </a:p>
          <a:p>
            <a:pPr marL="742950" lvl="1" indent="-285750">
              <a:buFont typeface="+mj-lt"/>
              <a:buAutoNum type="arabicPeriod"/>
            </a:pPr>
            <a:r>
              <a:rPr lang="en-US" b="1" dirty="0"/>
              <a:t>Components</a:t>
            </a:r>
            <a:r>
              <a:rPr lang="en-US" dirty="0"/>
              <a:t>: User-level applications such as word processors, web browsers, and other software that interacts with the OS through system calls.</a:t>
            </a:r>
          </a:p>
          <a:p>
            <a:r>
              <a:rPr lang="en-US" b="1" dirty="0"/>
              <a:t>Direct Execution of User and OS Requests:</a:t>
            </a:r>
          </a:p>
          <a:p>
            <a:r>
              <a:rPr lang="en-US" dirty="0"/>
              <a:t>The diagram shows how requests from user applications (Ring 3) and the OS (Ring 0) are executed. The OS in Ring 0 handles the most critical tasks and has direct access to the hardware. User applications in Ring 3 make requests to the OS, which then performs the necessary operations on the hardware.</a:t>
            </a:r>
          </a:p>
          <a:p>
            <a:r>
              <a:rPr lang="en-US" b="1" dirty="0"/>
              <a:t>System Hardware:</a:t>
            </a:r>
          </a:p>
          <a:p>
            <a:pPr>
              <a:buFont typeface="Arial" panose="020B0604020202020204" pitchFamily="34" charset="0"/>
              <a:buChar char="•"/>
            </a:pPr>
            <a:r>
              <a:rPr lang="en-US" b="1" dirty="0"/>
              <a:t>Host Computer System Hardware</a:t>
            </a:r>
            <a:r>
              <a:rPr lang="en-US" dirty="0"/>
              <a:t>: This is the physical layer at the bottom of the diagram, representing the actual physical components of the computer system (CPU, memory, storage, etc.).</a:t>
            </a:r>
          </a:p>
          <a:p>
            <a:r>
              <a:rPr lang="en-US" b="1" dirty="0"/>
              <a:t>Summary of Components:</a:t>
            </a:r>
          </a:p>
          <a:p>
            <a:pPr>
              <a:buFont typeface="Arial" panose="020B0604020202020204" pitchFamily="34" charset="0"/>
              <a:buChar char="•"/>
            </a:pPr>
            <a:r>
              <a:rPr lang="en-US" b="1" dirty="0"/>
              <a:t>Application</a:t>
            </a:r>
            <a:r>
              <a:rPr lang="en-US" dirty="0"/>
              <a:t>: Represents the user-level applications (Ring 3).</a:t>
            </a:r>
          </a:p>
          <a:p>
            <a:pPr>
              <a:buFont typeface="Arial" panose="020B0604020202020204" pitchFamily="34" charset="0"/>
              <a:buChar char="•"/>
            </a:pPr>
            <a:r>
              <a:rPr lang="en-US" b="1" dirty="0"/>
              <a:t>OS Kernel</a:t>
            </a:r>
            <a:r>
              <a:rPr lang="en-US" dirty="0"/>
              <a:t>: The core of the operating system that runs in Ring 0.</a:t>
            </a:r>
          </a:p>
          <a:p>
            <a:pPr>
              <a:buFont typeface="Arial" panose="020B0604020202020204" pitchFamily="34" charset="0"/>
              <a:buChar char="•"/>
            </a:pPr>
            <a:r>
              <a:rPr lang="en-US" b="1" dirty="0"/>
              <a:t>Hardware Abstraction</a:t>
            </a:r>
            <a:r>
              <a:rPr lang="en-US" dirty="0"/>
              <a:t>: Interfaces and drivers that allow the OS to communicate with the hardware (Ring 1 and Ring 2).</a:t>
            </a:r>
          </a:p>
          <a:p>
            <a:pPr>
              <a:buFont typeface="Arial" panose="020B0604020202020204" pitchFamily="34" charset="0"/>
              <a:buChar char="•"/>
            </a:pPr>
            <a:r>
              <a:rPr lang="en-US" b="1" dirty="0"/>
              <a:t>Microarchitecture</a:t>
            </a:r>
            <a:r>
              <a:rPr lang="en-US" dirty="0"/>
              <a:t>: The underlying design of the CPU and other components.</a:t>
            </a:r>
          </a:p>
          <a:p>
            <a:pPr>
              <a:buFont typeface="Arial" panose="020B0604020202020204" pitchFamily="34" charset="0"/>
              <a:buChar char="•"/>
            </a:pPr>
            <a:r>
              <a:rPr lang="en-US" b="1" dirty="0"/>
              <a:t>Physical Hardware</a:t>
            </a:r>
            <a:r>
              <a:rPr lang="en-US" dirty="0"/>
              <a:t>: The actual physical components of the computer.</a:t>
            </a:r>
          </a:p>
          <a:p>
            <a:r>
              <a:rPr lang="en-US" b="1" dirty="0"/>
              <a:t>Key Points:</a:t>
            </a:r>
          </a:p>
          <a:p>
            <a:pPr>
              <a:buFont typeface="Arial" panose="020B0604020202020204" pitchFamily="34" charset="0"/>
              <a:buChar char="•"/>
            </a:pPr>
            <a:r>
              <a:rPr lang="en-US" dirty="0"/>
              <a:t>The architecture is designed to protect the system by restricting direct access to hardware to only the most trusted and critical components (Ring 0).</a:t>
            </a:r>
          </a:p>
          <a:p>
            <a:pPr>
              <a:buFont typeface="Arial" panose="020B0604020202020204" pitchFamily="34" charset="0"/>
              <a:buChar char="•"/>
            </a:pPr>
            <a:r>
              <a:rPr lang="en-US" dirty="0"/>
              <a:t>Lower privilege rings (Ring 3) must request access to hardware resources through higher privilege rings (Ring 0), which controls the interaction with the physical hardware.</a:t>
            </a:r>
          </a:p>
          <a:p>
            <a:r>
              <a:rPr lang="en-US" dirty="0"/>
              <a:t>This structure is essential in maintaining system stability and security by preventing unauthorized access to critical system components.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261630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x86 architecture employs a privilege ring system to regulate access to the computer's memory and resources, ensuring security and stability. There are four privilege levels:</a:t>
            </a:r>
          </a:p>
          <a:p>
            <a:pPr>
              <a:buFont typeface="Arial" panose="020B0604020202020204" pitchFamily="34" charset="0"/>
              <a:buChar char="•"/>
            </a:pPr>
            <a:r>
              <a:rPr lang="en-US" b="1" dirty="0"/>
              <a:t>Ring 0 (Kernel Mode)</a:t>
            </a:r>
            <a:r>
              <a:rPr lang="en-US" dirty="0"/>
              <a:t>: The most privileged level, where the operating system kernel operates with full access to all system resources, including memory and I/O devices.</a:t>
            </a:r>
          </a:p>
          <a:p>
            <a:pPr>
              <a:buFont typeface="Arial" panose="020B0604020202020204" pitchFamily="34" charset="0"/>
              <a:buChar char="•"/>
            </a:pPr>
            <a:r>
              <a:rPr lang="en-US" b="1" dirty="0"/>
              <a:t>Ring 1</a:t>
            </a:r>
            <a:r>
              <a:rPr lang="en-US" dirty="0"/>
              <a:t>: Used for device drivers and low-level system components, with more access than Rings 2 and 3 but still limited compared to Ring 0.</a:t>
            </a:r>
          </a:p>
          <a:p>
            <a:pPr>
              <a:buFont typeface="Arial" panose="020B0604020202020204" pitchFamily="34" charset="0"/>
              <a:buChar char="•"/>
            </a:pPr>
            <a:r>
              <a:rPr lang="en-US" b="1" dirty="0"/>
              <a:t>Ring 2</a:t>
            </a:r>
            <a:r>
              <a:rPr lang="en-US" dirty="0"/>
              <a:t>: Historically used for system extensions like drivers and libraries, with less access than Ring 1, but not commonly used in modern systems.</a:t>
            </a:r>
          </a:p>
          <a:p>
            <a:pPr>
              <a:buFont typeface="Arial" panose="020B0604020202020204" pitchFamily="34" charset="0"/>
              <a:buChar char="•"/>
            </a:pPr>
            <a:r>
              <a:rPr lang="en-US" b="1" dirty="0"/>
              <a:t>Ring 3 (User Mode)</a:t>
            </a:r>
            <a:r>
              <a:rPr lang="en-US" dirty="0"/>
              <a:t>: The least privileged level, where user applications run with limited access to system resources. Sensitive operations must be handled by system calls managed by the OS kernel in Ring 0.</a:t>
            </a:r>
          </a:p>
          <a:p>
            <a:r>
              <a:rPr lang="en-US" dirty="0"/>
              <a:t>This ring-based architecture ensures that processes operate within their designated privilege levels, providing security by preventing user applications from interfering with the OS and critical system components.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226423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offers numerous benefits, but it also presents several challenges that organizations must navigate. Here are some of the key challenges to virtualization:</a:t>
            </a:r>
          </a:p>
          <a:p>
            <a:r>
              <a:rPr lang="en-US" b="1" dirty="0"/>
              <a:t>1. Performance Overhead</a:t>
            </a:r>
          </a:p>
          <a:p>
            <a:pPr>
              <a:buFont typeface="Arial" panose="020B0604020202020204" pitchFamily="34" charset="0"/>
              <a:buChar char="•"/>
            </a:pPr>
            <a:r>
              <a:rPr lang="en-US" b="1" dirty="0"/>
              <a:t>Resource Contention</a:t>
            </a:r>
            <a:r>
              <a:rPr lang="en-US" dirty="0"/>
              <a:t>: Virtual machines (VMs) share the same physical resources (CPU, memory, storage), which can lead to performance degradation, especially when multiple VMs compete for the same resources.</a:t>
            </a:r>
          </a:p>
          <a:p>
            <a:pPr>
              <a:buFont typeface="Arial" panose="020B0604020202020204" pitchFamily="34" charset="0"/>
              <a:buChar char="•"/>
            </a:pPr>
            <a:r>
              <a:rPr lang="en-US" b="1" dirty="0"/>
              <a:t>Latency</a:t>
            </a:r>
            <a:r>
              <a:rPr lang="en-US" dirty="0"/>
              <a:t>: The additional layer of abstraction between the hardware and the VMs can introduce latency, particularly in high-performance or time-sensitive applications.</a:t>
            </a:r>
          </a:p>
          <a:p>
            <a:r>
              <a:rPr lang="en-US" b="1" dirty="0"/>
              <a:t>2. Complexity in Management</a:t>
            </a:r>
          </a:p>
          <a:p>
            <a:pPr>
              <a:buFont typeface="Arial" panose="020B0604020202020204" pitchFamily="34" charset="0"/>
              <a:buChar char="•"/>
            </a:pPr>
            <a:r>
              <a:rPr lang="en-US" b="1" dirty="0"/>
              <a:t>Virtual Sprawl</a:t>
            </a:r>
            <a:r>
              <a:rPr lang="en-US" dirty="0"/>
              <a:t>: As VMs are easy to create, they can proliferate quickly, leading to "VM sprawl," where the number of VMs becomes difficult to manage and monitor, increasing administrative overhead.</a:t>
            </a:r>
          </a:p>
          <a:p>
            <a:pPr>
              <a:buFont typeface="Arial" panose="020B0604020202020204" pitchFamily="34" charset="0"/>
              <a:buChar char="•"/>
            </a:pPr>
            <a:r>
              <a:rPr lang="en-US" b="1" dirty="0"/>
              <a:t>Resource Allocation</a:t>
            </a:r>
            <a:r>
              <a:rPr lang="en-US" dirty="0"/>
              <a:t>: Balancing resource allocation among multiple VMs can be complex, requiring careful planning and monitoring to avoid bottlenecks and ensure optimal performance.</a:t>
            </a:r>
          </a:p>
          <a:p>
            <a:r>
              <a:rPr lang="en-US" b="1" dirty="0"/>
              <a:t>3. Security Concerns</a:t>
            </a:r>
          </a:p>
          <a:p>
            <a:pPr>
              <a:buFont typeface="Arial" panose="020B0604020202020204" pitchFamily="34" charset="0"/>
              <a:buChar char="•"/>
            </a:pPr>
            <a:r>
              <a:rPr lang="en-US" b="1" dirty="0"/>
              <a:t>Hypervisor Vulnerabilities</a:t>
            </a:r>
            <a:r>
              <a:rPr lang="en-US" dirty="0"/>
              <a:t>: The hypervisor, which manages the VMs, can be a target for attacks. A compromised hypervisor could potentially give attackers access to all VMs running on it.</a:t>
            </a:r>
          </a:p>
          <a:p>
            <a:pPr>
              <a:buFont typeface="Arial" panose="020B0604020202020204" pitchFamily="34" charset="0"/>
              <a:buChar char="•"/>
            </a:pPr>
            <a:r>
              <a:rPr lang="en-US" b="1" dirty="0"/>
              <a:t>Inter-VM Security</a:t>
            </a:r>
            <a:r>
              <a:rPr lang="en-US" dirty="0"/>
              <a:t>: Ensuring that VMs are isolated from one another to prevent security breaches between them is crucial, but can be challenging, especially in multi-tenant environments.</a:t>
            </a:r>
          </a:p>
          <a:p>
            <a:r>
              <a:rPr lang="en-US" b="1" dirty="0"/>
              <a:t>4. Licensing and Compliance</a:t>
            </a:r>
          </a:p>
          <a:p>
            <a:pPr>
              <a:buFont typeface="Arial" panose="020B0604020202020204" pitchFamily="34" charset="0"/>
              <a:buChar char="•"/>
            </a:pPr>
            <a:r>
              <a:rPr lang="en-US" b="1" dirty="0"/>
              <a:t>Software Licensing</a:t>
            </a:r>
            <a:r>
              <a:rPr lang="en-US" dirty="0"/>
              <a:t>: Managing software licenses in a virtualized environment can be complex, as some vendors have specific licensing terms for virtual machines, leading to potential compliance issues.</a:t>
            </a:r>
          </a:p>
          <a:p>
            <a:pPr>
              <a:buFont typeface="Arial" panose="020B0604020202020204" pitchFamily="34" charset="0"/>
              <a:buChar char="•"/>
            </a:pPr>
            <a:r>
              <a:rPr lang="en-US" b="1" dirty="0"/>
              <a:t>Regulatory Compliance</a:t>
            </a:r>
            <a:r>
              <a:rPr lang="en-US" dirty="0"/>
              <a:t>: Ensuring that virtualized environments meet regulatory requirements can be challenging, particularly when it comes to data protection and auditability.</a:t>
            </a:r>
          </a:p>
          <a:p>
            <a:r>
              <a:rPr lang="en-US" b="1" dirty="0"/>
              <a:t>5. Backup and Disaster Recovery</a:t>
            </a:r>
          </a:p>
          <a:p>
            <a:pPr>
              <a:buFont typeface="Arial" panose="020B0604020202020204" pitchFamily="34" charset="0"/>
              <a:buChar char="•"/>
            </a:pPr>
            <a:r>
              <a:rPr lang="en-US" b="1" dirty="0"/>
              <a:t>Complexity in Backup</a:t>
            </a:r>
            <a:r>
              <a:rPr lang="en-US" dirty="0"/>
              <a:t>: Backing up VMs and ensuring that data is consistent can be more complex than in traditional environments, especially when dealing with multiple VMs and large-scale deployments.</a:t>
            </a:r>
          </a:p>
          <a:p>
            <a:pPr>
              <a:buFont typeface="Arial" panose="020B0604020202020204" pitchFamily="34" charset="0"/>
              <a:buChar char="•"/>
            </a:pPr>
            <a:r>
              <a:rPr lang="en-US" b="1" dirty="0"/>
              <a:t>Disaster Recovery</a:t>
            </a:r>
            <a:r>
              <a:rPr lang="en-US" dirty="0"/>
              <a:t>: Developing and implementing a disaster recovery plan for a virtualized environment requires careful consideration of how VMs and data will be restored in case of failure.</a:t>
            </a:r>
          </a:p>
          <a:p>
            <a:r>
              <a:rPr lang="en-US" b="1" dirty="0"/>
              <a:t>6. Cost</a:t>
            </a:r>
          </a:p>
          <a:p>
            <a:pPr>
              <a:buFont typeface="Arial" panose="020B0604020202020204" pitchFamily="34" charset="0"/>
              <a:buChar char="•"/>
            </a:pPr>
            <a:r>
              <a:rPr lang="en-US" b="1" dirty="0"/>
              <a:t>Initial Setup Costs</a:t>
            </a:r>
            <a:r>
              <a:rPr lang="en-US" dirty="0"/>
              <a:t>: Although virtualization can lead to cost savings in the long run, the initial setup, including purchasing the necessary hardware and software, can be expensive.</a:t>
            </a:r>
          </a:p>
          <a:p>
            <a:pPr>
              <a:buFont typeface="Arial" panose="020B0604020202020204" pitchFamily="34" charset="0"/>
              <a:buChar char="•"/>
            </a:pPr>
            <a:r>
              <a:rPr lang="en-US" b="1" dirty="0"/>
              <a:t>Ongoing Costs</a:t>
            </a:r>
            <a:r>
              <a:rPr lang="en-US" dirty="0"/>
              <a:t>: The need for specialized management tools, training, and potential increases in energy consumption due to higher hardware utilization can add to ongoing operational costs.</a:t>
            </a:r>
          </a:p>
          <a:p>
            <a:r>
              <a:rPr lang="en-US" b="1" dirty="0"/>
              <a:t>7. Compatibility Issues</a:t>
            </a:r>
          </a:p>
          <a:p>
            <a:pPr>
              <a:buFont typeface="Arial" panose="020B0604020202020204" pitchFamily="34" charset="0"/>
              <a:buChar char="•"/>
            </a:pPr>
            <a:r>
              <a:rPr lang="en-US" b="1" dirty="0"/>
              <a:t>Hardware Compatibility</a:t>
            </a:r>
            <a:r>
              <a:rPr lang="en-US" dirty="0"/>
              <a:t>: Not all hardware is compatible with virtualization technologies, which can limit the choice of infrastructure or require upgrades to existing systems.</a:t>
            </a:r>
          </a:p>
          <a:p>
            <a:pPr>
              <a:buFont typeface="Arial" panose="020B0604020202020204" pitchFamily="34" charset="0"/>
              <a:buChar char="•"/>
            </a:pPr>
            <a:r>
              <a:rPr lang="en-US" b="1" dirty="0"/>
              <a:t>Software Compatibility</a:t>
            </a:r>
            <a:r>
              <a:rPr lang="en-US" dirty="0"/>
              <a:t>: Some legacy applications may not perform well in a virtualized environment or may require modifications to run effectively.</a:t>
            </a:r>
          </a:p>
          <a:p>
            <a:r>
              <a:rPr lang="en-US" b="1" dirty="0"/>
              <a:t>8. Scalability and Flexibility</a:t>
            </a:r>
          </a:p>
          <a:p>
            <a:pPr>
              <a:buFont typeface="Arial" panose="020B0604020202020204" pitchFamily="34" charset="0"/>
              <a:buChar char="•"/>
            </a:pPr>
            <a:r>
              <a:rPr lang="en-US" b="1" dirty="0"/>
              <a:t>Scaling Limits</a:t>
            </a:r>
            <a:r>
              <a:rPr lang="en-US" dirty="0"/>
              <a:t>: While virtualization allows for better resource utilization, scaling the infrastructure to support more VMs can be challenging, particularly in environments with limited physical resources.</a:t>
            </a:r>
          </a:p>
          <a:p>
            <a:pPr>
              <a:buFont typeface="Arial" panose="020B0604020202020204" pitchFamily="34" charset="0"/>
              <a:buChar char="•"/>
            </a:pPr>
            <a:r>
              <a:rPr lang="en-US" b="1" dirty="0"/>
              <a:t>Resource Flexibility</a:t>
            </a:r>
            <a:r>
              <a:rPr lang="en-US" dirty="0"/>
              <a:t>: Dynamically reallocating resources between VMs to meet changing demands can be complex and may require advanced management tools.</a:t>
            </a:r>
          </a:p>
          <a:p>
            <a:r>
              <a:rPr lang="en-US" b="1" dirty="0"/>
              <a:t>9. Vendor Lock-In</a:t>
            </a:r>
          </a:p>
          <a:p>
            <a:pPr>
              <a:buFont typeface="Arial" panose="020B0604020202020204" pitchFamily="34" charset="0"/>
              <a:buChar char="•"/>
            </a:pPr>
            <a:r>
              <a:rPr lang="en-US" b="1" dirty="0"/>
              <a:t>Proprietary Solutions</a:t>
            </a:r>
            <a:r>
              <a:rPr lang="en-US" dirty="0"/>
              <a:t>: Relying on a single vendor's virtualization solution can lead to vendor lock-in, making it difficult to switch to other solutions or integrate with different technologies in the future.</a:t>
            </a:r>
          </a:p>
          <a:p>
            <a:r>
              <a:rPr lang="en-US" b="1" dirty="0"/>
              <a:t>10. Training and Expertise</a:t>
            </a:r>
          </a:p>
          <a:p>
            <a:pPr>
              <a:buFont typeface="Arial" panose="020B0604020202020204" pitchFamily="34" charset="0"/>
              <a:buChar char="•"/>
            </a:pPr>
            <a:r>
              <a:rPr lang="en-US" b="1" dirty="0"/>
              <a:t>Skill Requirements</a:t>
            </a:r>
            <a:r>
              <a:rPr lang="en-US" dirty="0"/>
              <a:t>: Managing and maintaining a virtualized environment requires specialized skills and knowledge, which may necessitate additional training for IT staff.</a:t>
            </a:r>
          </a:p>
          <a:p>
            <a:pPr>
              <a:buFont typeface="Arial" panose="020B0604020202020204" pitchFamily="34" charset="0"/>
              <a:buChar char="•"/>
            </a:pPr>
            <a:r>
              <a:rPr lang="en-US" b="1" dirty="0"/>
              <a:t>Troubleshooting Complexity</a:t>
            </a:r>
            <a:r>
              <a:rPr lang="en-US" dirty="0"/>
              <a:t>: Diagnosing and resolving issues in a virtualized environment can be more complex due to the multiple layers of abstraction involved.</a:t>
            </a:r>
          </a:p>
          <a:p>
            <a:r>
              <a:rPr lang="en-US" dirty="0"/>
              <a:t>In summary, while virtualization offers many advantages, such as improved resource utilization and flexibility, it also presents challenges related to performance, security, management complexity, and costs. Organizations must carefully consider these challenges and implement appropriate strategies to address them effectively.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336322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VMware’s Solution</a:t>
            </a:r>
          </a:p>
          <a:p>
            <a:pPr algn="l"/>
            <a:r>
              <a:rPr lang="en-US" b="1" i="0" dirty="0">
                <a:solidFill>
                  <a:srgbClr val="111111"/>
                </a:solidFill>
                <a:effectLst/>
                <a:latin typeface="-apple-system"/>
              </a:rPr>
              <a:t>Key Points:</a:t>
            </a:r>
          </a:p>
          <a:p>
            <a:pPr algn="l">
              <a:buFont typeface="+mj-lt"/>
              <a:buAutoNum type="arabicPeriod"/>
            </a:pPr>
            <a:r>
              <a:rPr lang="en-US" b="1" i="0" dirty="0">
                <a:solidFill>
                  <a:srgbClr val="111111"/>
                </a:solidFill>
                <a:effectLst/>
                <a:latin typeface="-apple-system"/>
              </a:rPr>
              <a:t>Binary Translation Techniques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VMware developed binary translation techniques in 1998.</a:t>
            </a:r>
          </a:p>
          <a:p>
            <a:pPr marL="742950" lvl="1" indent="-285750" algn="l">
              <a:buFont typeface="+mj-lt"/>
              <a:buAutoNum type="arabicPeriod"/>
            </a:pPr>
            <a:r>
              <a:rPr lang="en-US" b="0" i="0" dirty="0">
                <a:solidFill>
                  <a:srgbClr val="111111"/>
                </a:solidFill>
                <a:effectLst/>
                <a:latin typeface="-apple-system"/>
              </a:rPr>
              <a:t>These techniques allow the Virtual Machine Monitor (VMM) to run in Ring 0, which is the most privileged level, for better isolation and performance.</a:t>
            </a:r>
          </a:p>
          <a:p>
            <a:pPr algn="l">
              <a:buFont typeface="+mj-lt"/>
              <a:buAutoNum type="arabicPeriod"/>
            </a:pPr>
            <a:r>
              <a:rPr lang="en-US" b="1" i="0" dirty="0">
                <a:solidFill>
                  <a:srgbClr val="111111"/>
                </a:solidFill>
                <a:effectLst/>
                <a:latin typeface="-apple-system"/>
              </a:rPr>
              <a:t>System Architecture Changes</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Before</a:t>
            </a:r>
            <a:r>
              <a:rPr lang="en-US" b="0" i="0" dirty="0">
                <a:solidFill>
                  <a:srgbClr val="111111"/>
                </a:solidFill>
                <a:effectLst/>
                <a:latin typeface="-apple-system"/>
              </a:rPr>
              <a:t>: Traditional setup with User Apps, Direct Execution of User Requests, Host OS, and Host Computer Hardware layers.</a:t>
            </a:r>
          </a:p>
          <a:p>
            <a:pPr marL="742950" lvl="1" indent="-285750" algn="l">
              <a:buFont typeface="+mj-lt"/>
              <a:buAutoNum type="arabicPeriod"/>
            </a:pPr>
            <a:r>
              <a:rPr lang="en-US" b="1" i="0" dirty="0">
                <a:solidFill>
                  <a:srgbClr val="111111"/>
                </a:solidFill>
                <a:effectLst/>
                <a:latin typeface="-apple-system"/>
              </a:rPr>
              <a:t>After</a:t>
            </a:r>
            <a:r>
              <a:rPr lang="en-US" b="0" i="0" dirty="0">
                <a:solidFill>
                  <a:srgbClr val="111111"/>
                </a:solidFill>
                <a:effectLst/>
                <a:latin typeface="-apple-system"/>
              </a:rPr>
              <a:t>: User Apps directly interact with the VM Monitor, bypassing the Host OS layer, which then interacts with the Host Computer Hardware.</a:t>
            </a:r>
          </a:p>
          <a:p>
            <a:pPr algn="l">
              <a:buFont typeface="+mj-lt"/>
              <a:buAutoNum type="arabicPeriod"/>
            </a:pPr>
            <a:r>
              <a:rPr lang="en-US" b="1" i="0" dirty="0">
                <a:solidFill>
                  <a:srgbClr val="111111"/>
                </a:solidFill>
                <a:effectLst/>
                <a:latin typeface="-apple-system"/>
              </a:rPr>
              <a:t>Privilege Levels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was moved to a user level ring with greater privilege than applications in Ring 3 but less than the VMM in Ring 0.</a:t>
            </a:r>
          </a:p>
          <a:p>
            <a:pPr algn="l">
              <a:buFont typeface="+mj-lt"/>
              <a:buAutoNum type="arabicPeriod"/>
            </a:pPr>
            <a:r>
              <a:rPr lang="en-US" b="1" i="0" dirty="0">
                <a:solidFill>
                  <a:srgbClr val="111111"/>
                </a:solidFill>
                <a:effectLst/>
                <a:latin typeface="-apple-system"/>
              </a:rPr>
              <a:t>Industry Standards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While VMware’s full virtualization approach using binary translation is the de facto standard, the industry has not yet agreed on open standards for defining and managing virtualization. Each company develops its solutions with varying strengths and weaknesses.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5839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evolution of virtualization has been a transformative journey, significantly impacting the way IT infrastructure is designed, deployed, and managed. Here's a brief overview of its development:</a:t>
            </a:r>
          </a:p>
          <a:p>
            <a:r>
              <a:rPr lang="en-US" b="1" dirty="0"/>
              <a:t>1. Early Beginnings (1960s - 1970s)</a:t>
            </a:r>
          </a:p>
          <a:p>
            <a:pPr>
              <a:buFont typeface="Arial" panose="020B0604020202020204" pitchFamily="34" charset="0"/>
              <a:buChar char="•"/>
            </a:pPr>
            <a:r>
              <a:rPr lang="en-US" b="1" dirty="0"/>
              <a:t>Mainframe Virtualization</a:t>
            </a:r>
            <a:r>
              <a:rPr lang="en-US" dirty="0"/>
              <a:t>: Virtualization began in the 1960s with IBM's CP/CMS operating system, which allowed mainframe computers to be partitioned into multiple virtual machines (VMs). Each VM could run its own instance of an operating system, enabling more efficient use of the expensive hardware.</a:t>
            </a:r>
          </a:p>
          <a:p>
            <a:pPr>
              <a:buFont typeface="Arial" panose="020B0604020202020204" pitchFamily="34" charset="0"/>
              <a:buChar char="•"/>
            </a:pPr>
            <a:r>
              <a:rPr lang="en-US" b="1" dirty="0"/>
              <a:t>Time-Sharing Systems</a:t>
            </a:r>
            <a:r>
              <a:rPr lang="en-US" dirty="0"/>
              <a:t>: The concept of time-sharing, where multiple users could access a single computer simultaneously, laid the groundwork for virtualization by allowing multiple processes to run concurrently.</a:t>
            </a:r>
          </a:p>
          <a:p>
            <a:r>
              <a:rPr lang="en-US" b="1" dirty="0"/>
              <a:t>2. Rise of x86 Virtualization (1990s - Early 2000s)</a:t>
            </a:r>
          </a:p>
          <a:p>
            <a:pPr>
              <a:buFont typeface="Arial" panose="020B0604020202020204" pitchFamily="34" charset="0"/>
              <a:buChar char="•"/>
            </a:pPr>
            <a:r>
              <a:rPr lang="en-US" b="1" dirty="0"/>
              <a:t>Hardware Virtualization on x86</a:t>
            </a:r>
            <a:r>
              <a:rPr lang="en-US" dirty="0"/>
              <a:t>: The 1990s saw the introduction of x86 virtualization, allowing standard PC hardware to run multiple operating systems simultaneously. VMware, founded in 1998, was a key player in this era, introducing its VMware Workstation and later, VMware ESX Server.</a:t>
            </a:r>
          </a:p>
          <a:p>
            <a:pPr>
              <a:buFont typeface="Arial" panose="020B0604020202020204" pitchFamily="34" charset="0"/>
              <a:buChar char="•"/>
            </a:pPr>
            <a:r>
              <a:rPr lang="en-US" b="1" dirty="0"/>
              <a:t>Commercialization</a:t>
            </a:r>
            <a:r>
              <a:rPr lang="en-US" dirty="0"/>
              <a:t>: With VMware's success, virtualization became more mainstream, moving from large, expensive mainframes to more affordable, widely-used x86 servers. This democratized access to virtualization, making it available to smaller enterprises.</a:t>
            </a:r>
          </a:p>
          <a:p>
            <a:r>
              <a:rPr lang="en-US" b="1" dirty="0"/>
              <a:t>3. Server Consolidation and Data Center Virtualization (2000s)</a:t>
            </a:r>
          </a:p>
          <a:p>
            <a:pPr>
              <a:buFont typeface="Arial" panose="020B0604020202020204" pitchFamily="34" charset="0"/>
              <a:buChar char="•"/>
            </a:pPr>
            <a:r>
              <a:rPr lang="en-US" b="1" dirty="0"/>
              <a:t>Server Consolidation</a:t>
            </a:r>
            <a:r>
              <a:rPr lang="en-US" dirty="0"/>
              <a:t>: As virtualization matured, organizations began using it to consolidate servers, reducing the number of physical servers required and maximizing hardware utilization. This led to significant cost savings and increased flexibility in data center management.</a:t>
            </a:r>
          </a:p>
          <a:p>
            <a:pPr>
              <a:buFont typeface="Arial" panose="020B0604020202020204" pitchFamily="34" charset="0"/>
              <a:buChar char="•"/>
            </a:pPr>
            <a:r>
              <a:rPr lang="en-US" b="1" dirty="0"/>
              <a:t>Hypervisor Development</a:t>
            </a:r>
            <a:r>
              <a:rPr lang="en-US" dirty="0"/>
              <a:t>: Hypervisors, the software that creates and manages VMs, evolved significantly during this period. Type 1 hypervisors (e.g., VMware </a:t>
            </a:r>
            <a:r>
              <a:rPr lang="en-US" dirty="0" err="1"/>
              <a:t>ESXi</a:t>
            </a:r>
            <a:r>
              <a:rPr lang="en-US" dirty="0"/>
              <a:t>, Microsoft Hyper-V, and Xen) became more robust and feature-rich, enabling more efficient and secure virtualization environments.</a:t>
            </a:r>
          </a:p>
          <a:p>
            <a:pPr>
              <a:buFont typeface="Arial" panose="020B0604020202020204" pitchFamily="34" charset="0"/>
              <a:buChar char="•"/>
            </a:pPr>
            <a:r>
              <a:rPr lang="en-US" b="1" dirty="0"/>
              <a:t>Adoption of Virtualization in Enterprise IT</a:t>
            </a:r>
            <a:r>
              <a:rPr lang="en-US" dirty="0"/>
              <a:t>: By the mid-2000s, virtualization was widely adopted in enterprise IT environments, becoming a standard practice for deploying and managing servers.</a:t>
            </a:r>
          </a:p>
          <a:p>
            <a:r>
              <a:rPr lang="en-US" b="1" dirty="0"/>
              <a:t>4. Cloud Computing and Virtualization (2010s)</a:t>
            </a:r>
          </a:p>
          <a:p>
            <a:pPr>
              <a:buFont typeface="Arial" panose="020B0604020202020204" pitchFamily="34" charset="0"/>
              <a:buChar char="•"/>
            </a:pPr>
            <a:r>
              <a:rPr lang="en-US" b="1" dirty="0"/>
              <a:t>Cloud Revolution</a:t>
            </a:r>
            <a:r>
              <a:rPr lang="en-US" dirty="0"/>
              <a:t>: Virtualization was a key enabler of cloud computing, allowing providers to offer scalable, on-demand computing resources over the internet. Infrastructure as a Service (IaaS) platforms like Amazon Web Services (AWS), Microsoft Azure, and Google Cloud heavily rely on virtualization technologies.</a:t>
            </a:r>
          </a:p>
          <a:p>
            <a:pPr>
              <a:buFont typeface="Arial" panose="020B0604020202020204" pitchFamily="34" charset="0"/>
              <a:buChar char="•"/>
            </a:pPr>
            <a:r>
              <a:rPr lang="en-US" b="1" dirty="0"/>
              <a:t>Containerization</a:t>
            </a:r>
            <a:r>
              <a:rPr lang="en-US" dirty="0"/>
              <a:t>: Around this time, containerization, led by technologies like Docker, began to gain traction. Containers offer a more lightweight form of virtualization at the application level, allowing for faster deployment and better resource efficiency compared to traditional VMs.</a:t>
            </a:r>
          </a:p>
          <a:p>
            <a:pPr>
              <a:buFont typeface="Arial" panose="020B0604020202020204" pitchFamily="34" charset="0"/>
              <a:buChar char="•"/>
            </a:pPr>
            <a:r>
              <a:rPr lang="en-US" b="1" dirty="0"/>
              <a:t>Software-Defined Data Centers (SDDC)</a:t>
            </a:r>
            <a:r>
              <a:rPr lang="en-US" dirty="0"/>
              <a:t>: Virtualization extended beyond just compute resources to include storage and networking, leading to the concept of SDDC, where all infrastructure resources are virtualized and managed through software.</a:t>
            </a:r>
          </a:p>
          <a:p>
            <a:r>
              <a:rPr lang="en-US" b="1" dirty="0"/>
              <a:t>5. Virtualization in Modern IT (2020s and Beyond)</a:t>
            </a:r>
          </a:p>
          <a:p>
            <a:pPr>
              <a:buFont typeface="Arial" panose="020B0604020202020204" pitchFamily="34" charset="0"/>
              <a:buChar char="•"/>
            </a:pPr>
            <a:r>
              <a:rPr lang="en-US" b="1" dirty="0"/>
              <a:t>Hybrid and Multi-Cloud Environments</a:t>
            </a:r>
            <a:r>
              <a:rPr lang="en-US" dirty="0"/>
              <a:t>: Modern IT environments increasingly rely on hybrid and multi-cloud strategies, where workloads are distributed across on-premises data centers and multiple cloud providers. Virtualization plays a critical role in managing these complex environments.</a:t>
            </a:r>
          </a:p>
          <a:p>
            <a:pPr>
              <a:buFont typeface="Arial" panose="020B0604020202020204" pitchFamily="34" charset="0"/>
              <a:buChar char="•"/>
            </a:pPr>
            <a:r>
              <a:rPr lang="en-US" b="1" dirty="0"/>
              <a:t>Edge Computing</a:t>
            </a:r>
            <a:r>
              <a:rPr lang="en-US" dirty="0"/>
              <a:t>: As edge computing grows, virtualization is extending to the edge of the network, enabling more efficient resource use in environments like IoT, where computing needs to happen closer to the data source.</a:t>
            </a:r>
          </a:p>
          <a:p>
            <a:pPr>
              <a:buFont typeface="Arial" panose="020B0604020202020204" pitchFamily="34" charset="0"/>
              <a:buChar char="•"/>
            </a:pPr>
            <a:r>
              <a:rPr lang="en-US" b="1" dirty="0"/>
              <a:t>Advanced Virtualization Techniques</a:t>
            </a:r>
            <a:r>
              <a:rPr lang="en-US" dirty="0"/>
              <a:t>: Technologies such as network function virtualization (NFV), GPU virtualization, and virtual desktop infrastructure (VDI) are becoming more common, expanding the use cases for virtualization.</a:t>
            </a:r>
          </a:p>
          <a:p>
            <a:pPr>
              <a:buFont typeface="Arial" panose="020B0604020202020204" pitchFamily="34" charset="0"/>
              <a:buChar char="•"/>
            </a:pPr>
            <a:r>
              <a:rPr lang="en-US" b="1" dirty="0"/>
              <a:t>Security and Compliance</a:t>
            </a:r>
            <a:r>
              <a:rPr lang="en-US" dirty="0"/>
              <a:t>: As virtualization becomes more ubiquitous, there is a stronger focus on security and compliance, leading to the development of more secure hypervisors and virtualization platforms.</a:t>
            </a:r>
          </a:p>
          <a:p>
            <a:r>
              <a:rPr lang="en-US" b="1" dirty="0"/>
              <a:t>6. Future Trends</a:t>
            </a:r>
          </a:p>
          <a:p>
            <a:pPr>
              <a:buFont typeface="Arial" panose="020B0604020202020204" pitchFamily="34" charset="0"/>
              <a:buChar char="•"/>
            </a:pPr>
            <a:r>
              <a:rPr lang="en-US" b="1" dirty="0"/>
              <a:t>Serverless Computing</a:t>
            </a:r>
            <a:r>
              <a:rPr lang="en-US" dirty="0"/>
              <a:t>: Building on virtualization and containerization, serverless computing is an emerging trend where the cloud provider dynamically manages the allocation of resources, abstracting away the underlying infrastructure.</a:t>
            </a:r>
          </a:p>
          <a:p>
            <a:pPr>
              <a:buFont typeface="Arial" panose="020B0604020202020204" pitchFamily="34" charset="0"/>
              <a:buChar char="•"/>
            </a:pPr>
            <a:r>
              <a:rPr lang="en-US" b="1" dirty="0"/>
              <a:t>AI and Machine Learning</a:t>
            </a:r>
            <a:r>
              <a:rPr lang="en-US" dirty="0"/>
              <a:t>: Virtualization platforms are increasingly incorporating AI and machine learning to optimize resource allocation, enhance security, and automate management tasks.</a:t>
            </a:r>
          </a:p>
          <a:p>
            <a:pPr>
              <a:buFont typeface="Arial" panose="020B0604020202020204" pitchFamily="34" charset="0"/>
              <a:buChar char="•"/>
            </a:pPr>
            <a:r>
              <a:rPr lang="en-US" b="1" dirty="0"/>
              <a:t>Quantum Computing and Virtualization</a:t>
            </a:r>
            <a:r>
              <a:rPr lang="en-US" dirty="0"/>
              <a:t>: As quantum computing evolves, there may be future developments in how virtualization adapts to new types of hardware and computational paradigms.</a:t>
            </a:r>
          </a:p>
          <a:p>
            <a:r>
              <a:rPr lang="en-US" b="1" dirty="0"/>
              <a:t>Summary</a:t>
            </a:r>
          </a:p>
          <a:p>
            <a:r>
              <a:rPr lang="en-US" dirty="0"/>
              <a:t>The evolution of virtualization has transitioned from its roots in mainframe computing to a foundational technology in modern IT. It has enabled more efficient use of hardware, driven the cloud computing revolution, and continues to evolve with emerging technologies such as containers, edge computing, and AI. As IT continues to grow in complexity, virtualization remains a critical tool for managing resources and delivering scalable, flexible, and secure computing environments.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16233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1st Generation: Full Virtualization (Binary Rewriting)</a:t>
            </a:r>
            <a:endParaRPr lang="en-US" dirty="0"/>
          </a:p>
          <a:p>
            <a:pPr>
              <a:buFont typeface="Arial" panose="020B0604020202020204" pitchFamily="34" charset="0"/>
              <a:buChar char="•"/>
            </a:pPr>
            <a:r>
              <a:rPr lang="en-US" b="1" dirty="0"/>
              <a:t>Technology:</a:t>
            </a:r>
            <a:r>
              <a:rPr lang="en-US" dirty="0"/>
              <a:t> This method involves software-based virtualization where the virtual machine (VM) executes non-privileged instructions directly on the host CPU, but privileged instructions are trapped and emulated by the hypervisor.</a:t>
            </a:r>
          </a:p>
          <a:p>
            <a:pPr>
              <a:buFont typeface="Arial" panose="020B0604020202020204" pitchFamily="34" charset="0"/>
              <a:buChar char="•"/>
            </a:pPr>
            <a:r>
              <a:rPr lang="en-US" b="1" dirty="0"/>
              <a:t>Key Players:</a:t>
            </a:r>
            <a:r>
              <a:rPr lang="en-US" dirty="0"/>
              <a:t> VMware and Microsoft are mentioned as major providers.</a:t>
            </a:r>
          </a:p>
          <a:p>
            <a:pPr>
              <a:buFont typeface="Arial" panose="020B0604020202020204" pitchFamily="34" charset="0"/>
              <a:buChar char="•"/>
            </a:pPr>
            <a:r>
              <a:rPr lang="en-US" b="1" dirty="0"/>
              <a:t>Characteristics:</a:t>
            </a:r>
            <a:r>
              <a:rPr lang="en-US" dirty="0"/>
              <a:t> Full virtualization requires no modification of the guest operating system but can be less efficient due to the overhead of binary translation.</a:t>
            </a:r>
          </a:p>
          <a:p>
            <a:r>
              <a:rPr lang="en-US" b="1" dirty="0"/>
              <a:t>2nd Generation: Para-Virtualization</a:t>
            </a:r>
            <a:endParaRPr lang="en-US" dirty="0"/>
          </a:p>
          <a:p>
            <a:pPr>
              <a:buFont typeface="Arial" panose="020B0604020202020204" pitchFamily="34" charset="0"/>
              <a:buChar char="•"/>
            </a:pPr>
            <a:r>
              <a:rPr lang="en-US" b="1" dirty="0"/>
              <a:t>Technology:</a:t>
            </a:r>
            <a:r>
              <a:rPr lang="en-US" dirty="0"/>
              <a:t> Para-virtualization involves modifying the guest operating system to be aware of the virtualization environment, allowing for more efficient interaction with the hypervisor.</a:t>
            </a:r>
          </a:p>
          <a:p>
            <a:pPr>
              <a:buFont typeface="Arial" panose="020B0604020202020204" pitchFamily="34" charset="0"/>
              <a:buChar char="•"/>
            </a:pPr>
            <a:r>
              <a:rPr lang="en-US" b="1" dirty="0"/>
              <a:t>Key Players:</a:t>
            </a:r>
            <a:r>
              <a:rPr lang="en-US" dirty="0"/>
              <a:t> VMware and Xen are mentioned here.</a:t>
            </a:r>
          </a:p>
          <a:p>
            <a:pPr>
              <a:buFont typeface="Arial" panose="020B0604020202020204" pitchFamily="34" charset="0"/>
              <a:buChar char="•"/>
            </a:pPr>
            <a:r>
              <a:rPr lang="en-US" b="1" dirty="0"/>
              <a:t>Characteristics:</a:t>
            </a:r>
            <a:r>
              <a:rPr lang="en-US" dirty="0"/>
              <a:t> This method is more efficient than full virtualization but requires changes to the guest OS, making it less flexible.</a:t>
            </a:r>
          </a:p>
          <a:p>
            <a:r>
              <a:rPr lang="en-US" b="1" dirty="0"/>
              <a:t>3rd Generation: Silicon-Based (Hardware-Assisted) Virtualization</a:t>
            </a:r>
            <a:endParaRPr lang="en-US" dirty="0"/>
          </a:p>
          <a:p>
            <a:pPr>
              <a:buFont typeface="Arial" panose="020B0604020202020204" pitchFamily="34" charset="0"/>
              <a:buChar char="•"/>
            </a:pPr>
            <a:r>
              <a:rPr lang="en-US" b="1" dirty="0"/>
              <a:t>Technology:</a:t>
            </a:r>
            <a:r>
              <a:rPr lang="en-US" dirty="0"/>
              <a:t> This technique leverages hardware features, such as Intel VT-x or AMD-V, to assist in virtualization, allowing the execution of virtual machines without modifying the guest OS.</a:t>
            </a:r>
          </a:p>
          <a:p>
            <a:pPr>
              <a:buFont typeface="Arial" panose="020B0604020202020204" pitchFamily="34" charset="0"/>
              <a:buChar char="•"/>
            </a:pPr>
            <a:r>
              <a:rPr lang="en-US" b="1" dirty="0"/>
              <a:t>Key Players:</a:t>
            </a:r>
            <a:r>
              <a:rPr lang="en-US" dirty="0"/>
              <a:t> Again, VMware and Xen are prominent in this generation.</a:t>
            </a:r>
          </a:p>
          <a:p>
            <a:pPr>
              <a:buFont typeface="Arial" panose="020B0604020202020204" pitchFamily="34" charset="0"/>
              <a:buChar char="•"/>
            </a:pPr>
            <a:r>
              <a:rPr lang="en-US" b="1" dirty="0"/>
              <a:t>Characteristics:</a:t>
            </a:r>
            <a:r>
              <a:rPr lang="en-US" dirty="0"/>
              <a:t> It supports unmodified guests and offers improved performance by offloading some of the virtualization tasks to the hardware, reducing the overhead associated with software-only solutions.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4217746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Emulation is a technique used in computing where one system mimics the functions of another system. This allows software or hardware designed for one environment to run in a different environment. Emulation typically involves translating instructions meant for one type of processor or system into instructions that another processor or system can understand and execute.</a:t>
            </a:r>
          </a:p>
          <a:p>
            <a:r>
              <a:rPr lang="en-US" b="1" dirty="0"/>
              <a:t>Key Points about Emulation:</a:t>
            </a:r>
          </a:p>
          <a:p>
            <a:pPr>
              <a:buFont typeface="+mj-lt"/>
              <a:buAutoNum type="arabicPeriod"/>
            </a:pPr>
            <a:r>
              <a:rPr lang="en-US" b="1" dirty="0"/>
              <a:t>Purpose:</a:t>
            </a:r>
            <a:r>
              <a:rPr lang="en-US" dirty="0"/>
              <a:t> The primary purpose of emulation is to allow software or hardware designed for one platform to run on another platform that may have different hardware or software architecture. This is common in scenarios like running old video games on modern systems, or running applications designed for one operating system on another.</a:t>
            </a:r>
          </a:p>
          <a:p>
            <a:pPr>
              <a:buFont typeface="+mj-lt"/>
              <a:buAutoNum type="arabicPeriod"/>
            </a:pPr>
            <a:r>
              <a:rPr lang="en-US" b="1" dirty="0"/>
              <a:t>Performance:</a:t>
            </a:r>
            <a:r>
              <a:rPr lang="en-US" dirty="0"/>
              <a:t> Emulation can be slow compared to running software natively, as the emulator has to translate each instruction in real-time. This translation process adds overhead, which can impact performance.</a:t>
            </a:r>
          </a:p>
          <a:p>
            <a:pPr>
              <a:buFont typeface="+mj-lt"/>
              <a:buAutoNum type="arabicPeriod"/>
            </a:pPr>
            <a:r>
              <a:rPr lang="en-US" b="1" dirty="0"/>
              <a:t>Examples:</a:t>
            </a:r>
            <a:endParaRPr lang="en-US" dirty="0"/>
          </a:p>
          <a:p>
            <a:pPr marL="742950" lvl="1" indent="-285750">
              <a:buFont typeface="+mj-lt"/>
              <a:buAutoNum type="arabicPeriod"/>
            </a:pPr>
            <a:r>
              <a:rPr lang="en-US" b="1" dirty="0"/>
              <a:t>Software Emulation:</a:t>
            </a:r>
            <a:r>
              <a:rPr lang="en-US" dirty="0"/>
              <a:t> Running an application designed for Windows on a macOS system using an emulator like Wine.</a:t>
            </a:r>
          </a:p>
          <a:p>
            <a:pPr marL="742950" lvl="1" indent="-285750">
              <a:buFont typeface="+mj-lt"/>
              <a:buAutoNum type="arabicPeriod"/>
            </a:pPr>
            <a:r>
              <a:rPr lang="en-US" b="1" dirty="0"/>
              <a:t>Hardware Emulation:</a:t>
            </a:r>
            <a:r>
              <a:rPr lang="en-US" dirty="0"/>
              <a:t> Using a virtual machine to emulate an entire computer system, such as running a Windows environment within a Linux system using virtualization software.</a:t>
            </a:r>
          </a:p>
          <a:p>
            <a:pPr>
              <a:buFont typeface="+mj-lt"/>
              <a:buAutoNum type="arabicPeriod"/>
            </a:pPr>
            <a:r>
              <a:rPr lang="en-US" b="1" dirty="0"/>
              <a:t>Virtualization vs. Emulation:</a:t>
            </a:r>
            <a:endParaRPr lang="en-US" dirty="0"/>
          </a:p>
          <a:p>
            <a:pPr marL="742950" lvl="1" indent="-285750">
              <a:buFont typeface="+mj-lt"/>
              <a:buAutoNum type="arabicPeriod"/>
            </a:pPr>
            <a:r>
              <a:rPr lang="en-US" b="1" dirty="0"/>
              <a:t>Virtualization</a:t>
            </a:r>
            <a:r>
              <a:rPr lang="en-US" dirty="0"/>
              <a:t> generally refers to running multiple operating systems on the same hardware where the virtualized systems share resources with the host. Virtualization is more efficient than emulation as it uses the hardware directly, with little to no translation.</a:t>
            </a:r>
          </a:p>
          <a:p>
            <a:pPr marL="742950" lvl="1" indent="-285750">
              <a:buFont typeface="+mj-lt"/>
              <a:buAutoNum type="arabicPeriod"/>
            </a:pPr>
            <a:r>
              <a:rPr lang="en-US" b="1" dirty="0"/>
              <a:t>Emulation,</a:t>
            </a:r>
            <a:r>
              <a:rPr lang="en-US" dirty="0"/>
              <a:t> on the other hand, fully mimics the hardware and software environment, which allows for greater compatibility but typically comes with a performance cost due to the need for instruction translation.</a:t>
            </a:r>
          </a:p>
          <a:p>
            <a:pPr>
              <a:buFont typeface="+mj-lt"/>
              <a:buAutoNum type="arabicPeriod"/>
            </a:pPr>
            <a:r>
              <a:rPr lang="en-US" b="1" dirty="0"/>
              <a:t>Use Cases:</a:t>
            </a:r>
            <a:endParaRPr lang="en-US" dirty="0"/>
          </a:p>
          <a:p>
            <a:pPr marL="742950" lvl="1" indent="-285750">
              <a:buFont typeface="+mj-lt"/>
              <a:buAutoNum type="arabicPeriod"/>
            </a:pPr>
            <a:r>
              <a:rPr lang="en-US" b="1" dirty="0"/>
              <a:t>Legacy Software:</a:t>
            </a:r>
            <a:r>
              <a:rPr lang="en-US" dirty="0"/>
              <a:t> Running old applications or games that are no longer supported on modern hardware.</a:t>
            </a:r>
          </a:p>
          <a:p>
            <a:pPr marL="742950" lvl="1" indent="-285750">
              <a:buFont typeface="+mj-lt"/>
              <a:buAutoNum type="arabicPeriod"/>
            </a:pPr>
            <a:r>
              <a:rPr lang="en-US" b="1" dirty="0"/>
              <a:t>Cross-Platform Development:</a:t>
            </a:r>
            <a:r>
              <a:rPr lang="en-US" dirty="0"/>
              <a:t> Developers can test software on different platforms without needing the original hardware.</a:t>
            </a:r>
          </a:p>
          <a:p>
            <a:pPr marL="742950" lvl="1" indent="-285750">
              <a:buFont typeface="+mj-lt"/>
              <a:buAutoNum type="arabicPeriod"/>
            </a:pPr>
            <a:r>
              <a:rPr lang="en-US" b="1" dirty="0"/>
              <a:t>Education:</a:t>
            </a:r>
            <a:r>
              <a:rPr lang="en-US" dirty="0"/>
              <a:t> Understanding and experimenting with different computing architectures.</a:t>
            </a:r>
          </a:p>
          <a:p>
            <a:r>
              <a:rPr lang="en-US" dirty="0"/>
              <a:t>In summary, while emulation is a powerful tool for ensuring compatibility across different systems, it is generally slower and less efficient than virtualization due to the overhead of instruction translation.</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23</a:t>
            </a:fld>
            <a:endParaRPr lang="en-US"/>
          </a:p>
        </p:txBody>
      </p:sp>
    </p:spTree>
    <p:extLst>
      <p:ext uri="{BB962C8B-B14F-4D97-AF65-F5344CB8AC3E}">
        <p14:creationId xmlns:p14="http://schemas.microsoft.com/office/powerpoint/2010/main" val="417741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Virtualization Recap</a:t>
            </a:r>
          </a:p>
          <a:p>
            <a:r>
              <a:rPr lang="en-US" dirty="0"/>
              <a:t>Virtualization is a technology that allows multiple operating systems and applications to run on a single physical machine by abstracting the hardware into multiple virtual machines (VMs). Each VM functions as a fully independent computer, with its own operating system and applications, while sharing the underlying physical hardware. This technology optimizes resource use, improves scalability, enhances disaster recovery, and provides better isolation and security.</a:t>
            </a:r>
          </a:p>
          <a:p>
            <a:r>
              <a:rPr lang="en-US" b="1" dirty="0"/>
              <a:t>Virtualization Approaches</a:t>
            </a:r>
          </a:p>
          <a:p>
            <a:pPr>
              <a:buFont typeface="+mj-lt"/>
              <a:buAutoNum type="arabicPeriod"/>
            </a:pPr>
            <a:r>
              <a:rPr lang="en-US" b="1" dirty="0"/>
              <a:t>Full Virtualization</a:t>
            </a:r>
            <a:r>
              <a:rPr lang="en-US" dirty="0"/>
              <a:t>:</a:t>
            </a:r>
          </a:p>
          <a:p>
            <a:pPr marL="742950" lvl="1" indent="-285750">
              <a:buFont typeface="+mj-lt"/>
              <a:buAutoNum type="arabicPeriod"/>
            </a:pPr>
            <a:r>
              <a:rPr lang="en-US" b="1" dirty="0"/>
              <a:t>Description</a:t>
            </a:r>
            <a:r>
              <a:rPr lang="en-US" dirty="0"/>
              <a:t>: Full virtualization provides complete abstraction of the underlying hardware. The guest OS operates without any modification, unaware that it’s running in a virtual environment.</a:t>
            </a:r>
          </a:p>
          <a:p>
            <a:pPr marL="742950" lvl="1" indent="-285750">
              <a:buFont typeface="+mj-lt"/>
              <a:buAutoNum type="arabicPeriod"/>
            </a:pPr>
            <a:r>
              <a:rPr lang="en-US" b="1" dirty="0"/>
              <a:t>Mechanism</a:t>
            </a:r>
            <a:r>
              <a:rPr lang="en-US" dirty="0"/>
              <a:t>: The hypervisor manages all hardware access, translating guest OS requests into actions on the physical hardware.</a:t>
            </a:r>
          </a:p>
          <a:p>
            <a:pPr marL="742950" lvl="1" indent="-285750">
              <a:buFont typeface="+mj-lt"/>
              <a:buAutoNum type="arabicPeriod"/>
            </a:pPr>
            <a:r>
              <a:rPr lang="en-US" b="1" dirty="0"/>
              <a:t>Use Case</a:t>
            </a:r>
            <a:r>
              <a:rPr lang="en-US" dirty="0"/>
              <a:t>: Suitable for environments where guests cannot be modified, such as running legacy operating systems.</a:t>
            </a:r>
          </a:p>
          <a:p>
            <a:pPr>
              <a:buFont typeface="+mj-lt"/>
              <a:buAutoNum type="arabicPeriod"/>
            </a:pPr>
            <a:r>
              <a:rPr lang="en-US" b="1" dirty="0"/>
              <a:t>Paravirtualization</a:t>
            </a:r>
            <a:r>
              <a:rPr lang="en-US" dirty="0"/>
              <a:t>:</a:t>
            </a:r>
          </a:p>
          <a:p>
            <a:pPr marL="742950" lvl="1" indent="-285750">
              <a:buFont typeface="+mj-lt"/>
              <a:buAutoNum type="arabicPeriod"/>
            </a:pPr>
            <a:r>
              <a:rPr lang="en-US" b="1" dirty="0"/>
              <a:t>Description</a:t>
            </a:r>
            <a:r>
              <a:rPr lang="en-US" dirty="0"/>
              <a:t>: In paravirtualization, the guest OS is modified to be aware of the virtualization layer, allowing it to interact more efficiently with the hypervisor.</a:t>
            </a:r>
          </a:p>
          <a:p>
            <a:pPr marL="742950" lvl="1" indent="-285750">
              <a:buFont typeface="+mj-lt"/>
              <a:buAutoNum type="arabicPeriod"/>
            </a:pPr>
            <a:r>
              <a:rPr lang="en-US" b="1" dirty="0"/>
              <a:t>Mechanism</a:t>
            </a:r>
            <a:r>
              <a:rPr lang="en-US" dirty="0"/>
              <a:t>: The modified guest OS uses </a:t>
            </a:r>
            <a:r>
              <a:rPr lang="en-US" dirty="0" err="1"/>
              <a:t>hypercalls</a:t>
            </a:r>
            <a:r>
              <a:rPr lang="en-US" dirty="0"/>
              <a:t> to communicate with the hypervisor, reducing the overhead associated with hardware emulation.</a:t>
            </a:r>
          </a:p>
          <a:p>
            <a:pPr marL="742950" lvl="1" indent="-285750">
              <a:buFont typeface="+mj-lt"/>
              <a:buAutoNum type="arabicPeriod"/>
            </a:pPr>
            <a:r>
              <a:rPr lang="en-US" b="1" dirty="0"/>
              <a:t>Use Case</a:t>
            </a:r>
            <a:r>
              <a:rPr lang="en-US" dirty="0"/>
              <a:t>: Best suited for environments where high performance is critical, and the OS can be modified.</a:t>
            </a:r>
          </a:p>
          <a:p>
            <a:pPr>
              <a:buFont typeface="+mj-lt"/>
              <a:buAutoNum type="arabicPeriod"/>
            </a:pPr>
            <a:r>
              <a:rPr lang="en-US" b="1" dirty="0"/>
              <a:t>Hardware-Assisted Virtualization</a:t>
            </a:r>
            <a:r>
              <a:rPr lang="en-US" dirty="0"/>
              <a:t>:</a:t>
            </a:r>
          </a:p>
          <a:p>
            <a:pPr marL="742950" lvl="1" indent="-285750">
              <a:buFont typeface="+mj-lt"/>
              <a:buAutoNum type="arabicPeriod"/>
            </a:pPr>
            <a:r>
              <a:rPr lang="en-US" b="1" dirty="0"/>
              <a:t>Description</a:t>
            </a:r>
            <a:r>
              <a:rPr lang="en-US" dirty="0"/>
              <a:t>: Modern CPUs provide direct support for virtualization through extensions like Intel VT-x and AMD-V, enabling more efficient and secure virtualization.</a:t>
            </a:r>
          </a:p>
          <a:p>
            <a:pPr marL="742950" lvl="1" indent="-285750">
              <a:buFont typeface="+mj-lt"/>
              <a:buAutoNum type="arabicPeriod"/>
            </a:pPr>
            <a:r>
              <a:rPr lang="en-US" b="1" dirty="0"/>
              <a:t>Mechanism</a:t>
            </a:r>
            <a:r>
              <a:rPr lang="en-US" dirty="0"/>
              <a:t>: The hypervisor runs in a special mode (e.g., Ring -1) provided by the CPU, which allows it to manage VMs with minimal overhead.</a:t>
            </a:r>
          </a:p>
          <a:p>
            <a:pPr marL="742950" lvl="1" indent="-285750">
              <a:buFont typeface="+mj-lt"/>
              <a:buAutoNum type="arabicPeriod"/>
            </a:pPr>
            <a:r>
              <a:rPr lang="en-US" b="1" dirty="0"/>
              <a:t>Use Case</a:t>
            </a:r>
            <a:r>
              <a:rPr lang="en-US" dirty="0"/>
              <a:t>: Used in environments requiring high performance and security, leveraging the latest hardware features.</a:t>
            </a:r>
          </a:p>
          <a:p>
            <a:r>
              <a:rPr lang="en-US" b="1" dirty="0"/>
              <a:t>Motivations for Virtualization</a:t>
            </a:r>
          </a:p>
          <a:p>
            <a:pPr>
              <a:buFont typeface="+mj-lt"/>
              <a:buAutoNum type="arabicPeriod"/>
            </a:pPr>
            <a:r>
              <a:rPr lang="en-US" b="1" dirty="0"/>
              <a:t>Resource Optimization</a:t>
            </a:r>
            <a:r>
              <a:rPr lang="en-US" dirty="0"/>
              <a:t>: Consolidating multiple workloads on a single physical machine to optimize CPU, memory, and storage usage.</a:t>
            </a:r>
          </a:p>
          <a:p>
            <a:pPr>
              <a:buFont typeface="+mj-lt"/>
              <a:buAutoNum type="arabicPeriod"/>
            </a:pPr>
            <a:r>
              <a:rPr lang="en-US" b="1" dirty="0"/>
              <a:t>Cost Savings</a:t>
            </a:r>
            <a:r>
              <a:rPr lang="en-US" dirty="0"/>
              <a:t>: Reducing the need for physical hardware, power, and cooling, leading to lower capital and operational expenditures.</a:t>
            </a:r>
          </a:p>
          <a:p>
            <a:pPr>
              <a:buFont typeface="+mj-lt"/>
              <a:buAutoNum type="arabicPeriod"/>
            </a:pPr>
            <a:r>
              <a:rPr lang="en-US" b="1" dirty="0"/>
              <a:t>Scalability and Flexibility</a:t>
            </a:r>
            <a:r>
              <a:rPr lang="en-US" dirty="0"/>
              <a:t>: Easily scaling resources up or down and deploying new applications without purchasing additional hardware.</a:t>
            </a:r>
          </a:p>
          <a:p>
            <a:pPr>
              <a:buFont typeface="+mj-lt"/>
              <a:buAutoNum type="arabicPeriod"/>
            </a:pPr>
            <a:r>
              <a:rPr lang="en-US" b="1" dirty="0"/>
              <a:t>Disaster Recovery and Business Continuity</a:t>
            </a:r>
            <a:r>
              <a:rPr lang="en-US" dirty="0"/>
              <a:t>: Facilitating quick recovery through VM backups, snapshots, and replication.</a:t>
            </a:r>
          </a:p>
          <a:p>
            <a:pPr>
              <a:buFont typeface="+mj-lt"/>
              <a:buAutoNum type="arabicPeriod"/>
            </a:pPr>
            <a:r>
              <a:rPr lang="en-US" b="1" dirty="0"/>
              <a:t>Improved Security and Isolation</a:t>
            </a:r>
            <a:r>
              <a:rPr lang="en-US" dirty="0"/>
              <a:t>: Ensuring strong isolation between different workloads, reducing the risk of interference or breaches.</a:t>
            </a:r>
          </a:p>
          <a:p>
            <a:r>
              <a:rPr lang="en-US" b="1" dirty="0"/>
              <a:t>Full Virtualization</a:t>
            </a:r>
          </a:p>
          <a:p>
            <a:pPr>
              <a:buFont typeface="Arial" panose="020B0604020202020204" pitchFamily="34" charset="0"/>
              <a:buChar char="•"/>
            </a:pPr>
            <a:r>
              <a:rPr lang="en-US" b="1" dirty="0"/>
              <a:t>Characteristics</a:t>
            </a:r>
            <a:r>
              <a:rPr lang="en-US" dirty="0"/>
              <a:t>: Provides a complete virtual representation of the underlying hardware. The guest OS operates as if it has full control of the hardware.</a:t>
            </a:r>
          </a:p>
          <a:p>
            <a:pPr>
              <a:buFont typeface="Arial" panose="020B0604020202020204" pitchFamily="34" charset="0"/>
              <a:buChar char="•"/>
            </a:pPr>
            <a:r>
              <a:rPr lang="en-US" b="1" dirty="0"/>
              <a:t>Hypervisor Role</a:t>
            </a:r>
            <a:r>
              <a:rPr lang="en-US" dirty="0"/>
              <a:t>: The hypervisor traps and emulates hardware instructions to maintain this illusion, which can introduce performance overhead.</a:t>
            </a:r>
          </a:p>
          <a:p>
            <a:pPr>
              <a:buFont typeface="Arial" panose="020B0604020202020204" pitchFamily="34" charset="0"/>
              <a:buChar char="•"/>
            </a:pPr>
            <a:r>
              <a:rPr lang="en-US" b="1" dirty="0"/>
              <a:t>Example</a:t>
            </a:r>
            <a:r>
              <a:rPr lang="en-US" dirty="0"/>
              <a:t>: VMware </a:t>
            </a:r>
            <a:r>
              <a:rPr lang="en-US" dirty="0" err="1"/>
              <a:t>ESXi</a:t>
            </a:r>
            <a:r>
              <a:rPr lang="en-US" dirty="0"/>
              <a:t>, Microsoft Hyper-V (in full virtualization mode).</a:t>
            </a:r>
          </a:p>
          <a:p>
            <a:r>
              <a:rPr lang="en-US" b="1" dirty="0"/>
              <a:t>Para Virtualization</a:t>
            </a:r>
          </a:p>
          <a:p>
            <a:pPr>
              <a:buFont typeface="Arial" panose="020B0604020202020204" pitchFamily="34" charset="0"/>
              <a:buChar char="•"/>
            </a:pPr>
            <a:r>
              <a:rPr lang="en-US" b="1" dirty="0"/>
              <a:t>Characteristics</a:t>
            </a:r>
            <a:r>
              <a:rPr lang="en-US" dirty="0"/>
              <a:t>: Requires the guest OS to be modified to interact directly with the hypervisor. This reduces the need for emulation, leading to better performance.</a:t>
            </a:r>
          </a:p>
          <a:p>
            <a:pPr>
              <a:buFont typeface="Arial" panose="020B0604020202020204" pitchFamily="34" charset="0"/>
              <a:buChar char="•"/>
            </a:pPr>
            <a:r>
              <a:rPr lang="en-US" b="1" dirty="0"/>
              <a:t>Hypervisor Role</a:t>
            </a:r>
            <a:r>
              <a:rPr lang="en-US" dirty="0"/>
              <a:t>: The hypervisor works more efficiently by avoiding the overhead of trapping and emulating every hardware access.</a:t>
            </a:r>
          </a:p>
          <a:p>
            <a:pPr>
              <a:buFont typeface="Arial" panose="020B0604020202020204" pitchFamily="34" charset="0"/>
              <a:buChar char="•"/>
            </a:pPr>
            <a:r>
              <a:rPr lang="en-US" b="1" dirty="0"/>
              <a:t>Example</a:t>
            </a:r>
            <a:r>
              <a:rPr lang="en-US" dirty="0"/>
              <a:t>: Xen (in </a:t>
            </a:r>
            <a:r>
              <a:rPr lang="en-US" dirty="0" err="1"/>
              <a:t>paravirtualized</a:t>
            </a:r>
            <a:r>
              <a:rPr lang="en-US" dirty="0"/>
              <a:t> mode).</a:t>
            </a:r>
          </a:p>
          <a:p>
            <a:r>
              <a:rPr lang="en-US" b="1" dirty="0"/>
              <a:t>Hardware-Assisted Virtualization</a:t>
            </a:r>
          </a:p>
          <a:p>
            <a:pPr>
              <a:buFont typeface="Arial" panose="020B0604020202020204" pitchFamily="34" charset="0"/>
              <a:buChar char="•"/>
            </a:pPr>
            <a:r>
              <a:rPr lang="en-US" b="1" dirty="0"/>
              <a:t>Characteristics</a:t>
            </a:r>
            <a:r>
              <a:rPr lang="en-US" dirty="0"/>
              <a:t>: Utilizes CPU extensions (Intel VT-x, AMD-V) that provide hardware support for virtualization, reducing the complexity and overhead of managing virtual machines.</a:t>
            </a:r>
          </a:p>
          <a:p>
            <a:pPr>
              <a:buFont typeface="Arial" panose="020B0604020202020204" pitchFamily="34" charset="0"/>
              <a:buChar char="•"/>
            </a:pPr>
            <a:r>
              <a:rPr lang="en-US" b="1" dirty="0"/>
              <a:t>Hypervisor Role</a:t>
            </a:r>
            <a:r>
              <a:rPr lang="en-US" dirty="0"/>
              <a:t>: The hypervisor leverages hardware features to manage VMs more efficiently and securely, often running in a privileged mode below Ring 0.</a:t>
            </a:r>
          </a:p>
          <a:p>
            <a:pPr>
              <a:buFont typeface="Arial" panose="020B0604020202020204" pitchFamily="34" charset="0"/>
              <a:buChar char="•"/>
            </a:pPr>
            <a:r>
              <a:rPr lang="en-US" b="1" dirty="0"/>
              <a:t>Example</a:t>
            </a:r>
            <a:r>
              <a:rPr lang="en-US" dirty="0"/>
              <a:t>: KVM (Kernel-based Virtual Machine), VMware </a:t>
            </a:r>
            <a:r>
              <a:rPr lang="en-US" dirty="0" err="1"/>
              <a:t>ESXi</a:t>
            </a:r>
            <a:r>
              <a:rPr lang="en-US" dirty="0"/>
              <a:t>, Microsoft Hyper-V (with hardware assistance).</a:t>
            </a:r>
          </a:p>
          <a:p>
            <a:r>
              <a:rPr lang="en-US" b="1" dirty="0"/>
              <a:t>Compare &amp; Contrast Architectures</a:t>
            </a:r>
          </a:p>
          <a:p>
            <a:pPr>
              <a:buFont typeface="+mj-lt"/>
              <a:buAutoNum type="arabicPeriod"/>
            </a:pPr>
            <a:r>
              <a:rPr lang="en-US" b="1" dirty="0"/>
              <a:t>Full Virtualization vs. Para Virtualization</a:t>
            </a:r>
            <a:r>
              <a:rPr lang="en-US" dirty="0"/>
              <a:t>:</a:t>
            </a:r>
          </a:p>
          <a:p>
            <a:pPr marL="742950" lvl="1" indent="-285750">
              <a:buFont typeface="+mj-lt"/>
              <a:buAutoNum type="arabicPeriod"/>
            </a:pPr>
            <a:r>
              <a:rPr lang="en-US" b="1" dirty="0"/>
              <a:t>Performance</a:t>
            </a:r>
            <a:r>
              <a:rPr lang="en-US" dirty="0"/>
              <a:t>: Para virtualization typically offers better performance due to reduced emulation overhead.</a:t>
            </a:r>
          </a:p>
          <a:p>
            <a:pPr marL="742950" lvl="1" indent="-285750">
              <a:buFont typeface="+mj-lt"/>
              <a:buAutoNum type="arabicPeriod"/>
            </a:pPr>
            <a:r>
              <a:rPr lang="en-US" b="1" dirty="0"/>
              <a:t>Guest OS Modification</a:t>
            </a:r>
            <a:r>
              <a:rPr lang="en-US" dirty="0"/>
              <a:t>: Full virtualization doesn’t require guest OS modification, while para virtualization does.</a:t>
            </a:r>
          </a:p>
          <a:p>
            <a:pPr marL="742950" lvl="1" indent="-285750">
              <a:buFont typeface="+mj-lt"/>
              <a:buAutoNum type="arabicPeriod"/>
            </a:pPr>
            <a:r>
              <a:rPr lang="en-US" b="1" dirty="0"/>
              <a:t>Compatibility</a:t>
            </a:r>
            <a:r>
              <a:rPr lang="en-US" dirty="0"/>
              <a:t>: Full virtualization is compatible with unmodified guest OSes, while para virtualization is limited to supported and modified systems.</a:t>
            </a:r>
          </a:p>
          <a:p>
            <a:pPr>
              <a:buFont typeface="+mj-lt"/>
              <a:buAutoNum type="arabicPeriod"/>
            </a:pPr>
            <a:r>
              <a:rPr lang="en-US" b="1" dirty="0"/>
              <a:t>Full Virtualization vs. Hardware-Assisted Virtualization</a:t>
            </a:r>
            <a:r>
              <a:rPr lang="en-US" dirty="0"/>
              <a:t>:</a:t>
            </a:r>
          </a:p>
          <a:p>
            <a:pPr marL="742950" lvl="1" indent="-285750">
              <a:buFont typeface="+mj-lt"/>
              <a:buAutoNum type="arabicPeriod"/>
            </a:pPr>
            <a:r>
              <a:rPr lang="en-US" b="1" dirty="0"/>
              <a:t>Performance</a:t>
            </a:r>
            <a:r>
              <a:rPr lang="en-US" dirty="0"/>
              <a:t>: Hardware-assisted virtualization generally provides better performance than full virtualization by reducing the need for software-based emulation.</a:t>
            </a:r>
          </a:p>
          <a:p>
            <a:pPr marL="742950" lvl="1" indent="-285750">
              <a:buFont typeface="+mj-lt"/>
              <a:buAutoNum type="arabicPeriod"/>
            </a:pPr>
            <a:r>
              <a:rPr lang="en-US" b="1" dirty="0"/>
              <a:t>Complexity</a:t>
            </a:r>
            <a:r>
              <a:rPr lang="en-US" dirty="0"/>
              <a:t>: Full virtualization requires complex software mechanisms to emulate hardware, while hardware-assisted virtualization offloads this to the CPU.</a:t>
            </a:r>
          </a:p>
          <a:p>
            <a:pPr marL="742950" lvl="1" indent="-285750">
              <a:buFont typeface="+mj-lt"/>
              <a:buAutoNum type="arabicPeriod"/>
            </a:pPr>
            <a:r>
              <a:rPr lang="en-US" b="1" dirty="0"/>
              <a:t>Security</a:t>
            </a:r>
            <a:r>
              <a:rPr lang="en-US" dirty="0"/>
              <a:t>: Hardware-assisted virtualization enhances security by isolating VMs at the hardware level.</a:t>
            </a:r>
          </a:p>
          <a:p>
            <a:pPr>
              <a:buFont typeface="+mj-lt"/>
              <a:buAutoNum type="arabicPeriod"/>
            </a:pPr>
            <a:r>
              <a:rPr lang="en-US" b="1" dirty="0"/>
              <a:t>Para Virtualization vs. Hardware-Assisted Virtualization</a:t>
            </a:r>
            <a:r>
              <a:rPr lang="en-US" dirty="0"/>
              <a:t>:</a:t>
            </a:r>
          </a:p>
          <a:p>
            <a:pPr marL="742950" lvl="1" indent="-285750">
              <a:buFont typeface="+mj-lt"/>
              <a:buAutoNum type="arabicPeriod"/>
            </a:pPr>
            <a:r>
              <a:rPr lang="en-US" b="1" dirty="0"/>
              <a:t>Guest OS Requirement</a:t>
            </a:r>
            <a:r>
              <a:rPr lang="en-US" dirty="0"/>
              <a:t>: Para virtualization requires guest OS modification, while hardware-assisted virtualization does not.</a:t>
            </a:r>
          </a:p>
          <a:p>
            <a:pPr marL="742950" lvl="1" indent="-285750">
              <a:buFont typeface="+mj-lt"/>
              <a:buAutoNum type="arabicPeriod"/>
            </a:pPr>
            <a:r>
              <a:rPr lang="en-US" b="1" dirty="0"/>
              <a:t>Performance</a:t>
            </a:r>
            <a:r>
              <a:rPr lang="en-US" dirty="0"/>
              <a:t>: Hardware-assisted virtualization can offer similar or better performance than para virtualization, depending on the workload and hardware.</a:t>
            </a:r>
          </a:p>
          <a:p>
            <a:r>
              <a:rPr lang="en-US" b="1" dirty="0"/>
              <a:t>X86 Hardware Virtualization</a:t>
            </a:r>
          </a:p>
          <a:p>
            <a:r>
              <a:rPr lang="en-US" b="1" dirty="0"/>
              <a:t>Motivation &amp; Challenges</a:t>
            </a:r>
          </a:p>
          <a:p>
            <a:pPr>
              <a:buFont typeface="Arial" panose="020B0604020202020204" pitchFamily="34" charset="0"/>
              <a:buChar char="•"/>
            </a:pPr>
            <a:r>
              <a:rPr lang="en-US" b="1" dirty="0"/>
              <a:t>Motivation</a:t>
            </a:r>
            <a:r>
              <a:rPr lang="en-US" dirty="0"/>
              <a:t>:</a:t>
            </a:r>
          </a:p>
          <a:p>
            <a:pPr marL="742950" lvl="1" indent="-285750">
              <a:buFont typeface="Arial" panose="020B0604020202020204" pitchFamily="34" charset="0"/>
              <a:buChar char="•"/>
            </a:pPr>
            <a:r>
              <a:rPr lang="en-US" dirty="0"/>
              <a:t>To overcome the limitations of software-based virtualization approaches and improve the performance, security, and efficiency of virtualized environments.</a:t>
            </a:r>
          </a:p>
          <a:p>
            <a:pPr marL="742950" lvl="1" indent="-285750">
              <a:buFont typeface="Arial" panose="020B0604020202020204" pitchFamily="34" charset="0"/>
              <a:buChar char="•"/>
            </a:pPr>
            <a:r>
              <a:rPr lang="en-US" dirty="0"/>
              <a:t>To enable broader adoption of virtualization across different workloads, including those requiring high performance and strict isolation.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dirty="0"/>
              <a:t>Handling privileged instructions and managing the transition between guest OSes and the hypervisor without significant performance penalties.</a:t>
            </a:r>
          </a:p>
          <a:p>
            <a:pPr marL="742950" lvl="1" indent="-285750">
              <a:buFont typeface="Arial" panose="020B0604020202020204" pitchFamily="34" charset="0"/>
              <a:buChar char="•"/>
            </a:pPr>
            <a:r>
              <a:rPr lang="en-US" dirty="0"/>
              <a:t>Providing secure isolation between VMs while minimizing the overhead introduced by the virtualization layer.</a:t>
            </a:r>
          </a:p>
          <a:p>
            <a:pPr marL="742950" lvl="1" indent="-285750">
              <a:buFont typeface="Arial" panose="020B0604020202020204" pitchFamily="34" charset="0"/>
              <a:buChar char="•"/>
            </a:pPr>
            <a:r>
              <a:rPr lang="en-US" dirty="0"/>
              <a:t>Compatibility with legacy software and operating systems that were not designed with virtualization in mind.</a:t>
            </a:r>
          </a:p>
          <a:p>
            <a:r>
              <a:rPr lang="en-US" b="1" dirty="0"/>
              <a:t>X86 Hardware Virtualization</a:t>
            </a:r>
          </a:p>
          <a:p>
            <a:pPr>
              <a:buFont typeface="Arial" panose="020B0604020202020204" pitchFamily="34" charset="0"/>
              <a:buChar char="•"/>
            </a:pPr>
            <a:r>
              <a:rPr lang="en-US" b="1" dirty="0"/>
              <a:t>Intel VT-x and AMD-V</a:t>
            </a:r>
            <a:r>
              <a:rPr lang="en-US" dirty="0"/>
              <a:t>: These are the primary hardware extensions that enable efficient virtualization on x86 platforms by allowing the hypervisor to run in a more privileged mode (Ring -1) and manage guest operating systems directly.</a:t>
            </a:r>
          </a:p>
          <a:p>
            <a:pPr>
              <a:buFont typeface="Arial" panose="020B0604020202020204" pitchFamily="34" charset="0"/>
              <a:buChar char="•"/>
            </a:pPr>
            <a:r>
              <a:rPr lang="en-US" b="1" dirty="0"/>
              <a:t>EPT/NPT (Extended/Nested Page Tables)</a:t>
            </a:r>
            <a:r>
              <a:rPr lang="en-US" dirty="0"/>
              <a:t>: These technologies further improve performance by allowing the hypervisor to manage guest memory more efficiently, reducing the overhead associated with memory management.</a:t>
            </a:r>
          </a:p>
          <a:p>
            <a:r>
              <a:rPr lang="en-US" b="1" dirty="0"/>
              <a:t>NFV - VNF</a:t>
            </a:r>
          </a:p>
          <a:p>
            <a:pPr>
              <a:buFont typeface="Arial" panose="020B0604020202020204" pitchFamily="34" charset="0"/>
              <a:buChar char="•"/>
            </a:pPr>
            <a:r>
              <a:rPr lang="en-US" b="1" dirty="0"/>
              <a:t>Network Functions Virtualization (NFV)</a:t>
            </a:r>
            <a:r>
              <a:rPr lang="en-US" dirty="0"/>
              <a:t>:</a:t>
            </a:r>
          </a:p>
          <a:p>
            <a:pPr marL="742950" lvl="1" indent="-285750">
              <a:buFont typeface="Arial" panose="020B0604020202020204" pitchFamily="34" charset="0"/>
              <a:buChar char="•"/>
            </a:pPr>
            <a:r>
              <a:rPr lang="en-US" b="1" dirty="0"/>
              <a:t>Description</a:t>
            </a:r>
            <a:r>
              <a:rPr lang="en-US" dirty="0"/>
              <a:t>: NFV is the concept of virtualizing network services traditionally run on proprietary hardware, such as routers, firewalls, and load balancers, by implementing them as software running on virtualized infrastructure.</a:t>
            </a:r>
          </a:p>
          <a:p>
            <a:pPr marL="742950" lvl="1" indent="-285750">
              <a:buFont typeface="Arial" panose="020B0604020202020204" pitchFamily="34" charset="0"/>
              <a:buChar char="•"/>
            </a:pPr>
            <a:r>
              <a:rPr lang="en-US" b="1" dirty="0"/>
              <a:t>Advantages</a:t>
            </a:r>
            <a:r>
              <a:rPr lang="en-US" dirty="0"/>
              <a:t>: NFV allows for more flexible, scalable, and cost-effective network management. It reduces the dependency on specialized hardware and enables rapid deployment of network services.</a:t>
            </a:r>
          </a:p>
          <a:p>
            <a:pPr>
              <a:buFont typeface="Arial" panose="020B0604020202020204" pitchFamily="34" charset="0"/>
              <a:buChar char="•"/>
            </a:pPr>
            <a:r>
              <a:rPr lang="en-US" b="1" dirty="0"/>
              <a:t>Virtual Network Functions (VNF)</a:t>
            </a:r>
            <a:r>
              <a:rPr lang="en-US" dirty="0"/>
              <a:t>:</a:t>
            </a:r>
          </a:p>
          <a:p>
            <a:pPr marL="742950" lvl="1" indent="-285750">
              <a:buFont typeface="Arial" panose="020B0604020202020204" pitchFamily="34" charset="0"/>
              <a:buChar char="•"/>
            </a:pPr>
            <a:r>
              <a:rPr lang="en-US" b="1" dirty="0"/>
              <a:t>Description</a:t>
            </a:r>
            <a:r>
              <a:rPr lang="en-US" dirty="0"/>
              <a:t>: VNFs are the individual software components that perform specific network functions in an NFV architecture, such as routing, firewalling, or intrusion detection.</a:t>
            </a:r>
          </a:p>
          <a:p>
            <a:pPr marL="742950" lvl="1" indent="-285750">
              <a:buFont typeface="Arial" panose="020B0604020202020204" pitchFamily="34" charset="0"/>
              <a:buChar char="•"/>
            </a:pPr>
            <a:r>
              <a:rPr lang="en-US" b="1" dirty="0"/>
              <a:t>Deployment</a:t>
            </a:r>
            <a:r>
              <a:rPr lang="en-US" dirty="0"/>
              <a:t>: VNFs run on virtual machines or containers within a virtualized environment, providing the same functionality as their hardware counterparts but with added flexibility and scalability.</a:t>
            </a:r>
          </a:p>
          <a:p>
            <a:r>
              <a:rPr lang="en-US" b="1" dirty="0"/>
              <a:t>Conclusion</a:t>
            </a:r>
          </a:p>
          <a:p>
            <a:r>
              <a:rPr lang="en-US" dirty="0"/>
              <a:t>Virtualization is a powerful technology that underpins many modern IT infrastructures, offering benefits such as cost savings, improved resource utilization, and enhanced scalability. Different approaches to virtualization, including full virtualization, para virtualization, and hardware-assisted virtualization, cater to varying performance and compatibility needs. As the technology evolves, innovations like NFV and VNFs continue to expand virtualization's role, particularly in networking, making it a critical component of contemporary IT strategy.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421706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Binary Translation</a:t>
            </a:r>
            <a:r>
              <a:rPr lang="en-US" dirty="0"/>
              <a:t> and </a:t>
            </a:r>
            <a:r>
              <a:rPr lang="en-US" b="1" dirty="0"/>
              <a:t>Full Virtualization</a:t>
            </a:r>
            <a:r>
              <a:rPr lang="en-US" dirty="0"/>
              <a:t> are related concepts in virtualization technology that enable a virtual machine (VM) to run an unmodified guest operating system on a host machine.</a:t>
            </a:r>
          </a:p>
          <a:p>
            <a:r>
              <a:rPr lang="en-US" b="1" dirty="0"/>
              <a:t>Binary Translation:</a:t>
            </a:r>
          </a:p>
          <a:p>
            <a:pPr>
              <a:buFont typeface="Arial" panose="020B0604020202020204" pitchFamily="34" charset="0"/>
              <a:buChar char="•"/>
            </a:pPr>
            <a:r>
              <a:rPr lang="en-US" b="1" dirty="0"/>
              <a:t>Definition:</a:t>
            </a:r>
            <a:r>
              <a:rPr lang="en-US" dirty="0"/>
              <a:t> Binary translation is a technique used to execute instructions from a guest operating system that are incompatible with the host's hardware by translating them into compatible instructions at runtime. This is necessary because certain privileged instructions that the guest OS might attempt to execute could interfere with the host system or cause errors if run directly.</a:t>
            </a:r>
          </a:p>
          <a:p>
            <a:pPr>
              <a:buFont typeface="Arial" panose="020B0604020202020204" pitchFamily="34" charset="0"/>
              <a:buChar char="•"/>
            </a:pPr>
            <a:r>
              <a:rPr lang="en-US" b="1" dirty="0"/>
              <a:t>How It Works:</a:t>
            </a:r>
            <a:endParaRPr lang="en-US" dirty="0"/>
          </a:p>
          <a:p>
            <a:pPr marL="742950" lvl="1" indent="-285750">
              <a:buFont typeface="Arial" panose="020B0604020202020204" pitchFamily="34" charset="0"/>
              <a:buChar char="•"/>
            </a:pPr>
            <a:r>
              <a:rPr lang="en-US" dirty="0"/>
              <a:t>In binary translation, the hypervisor (or Virtual Machine Monitor, VMM) intercepts these privileged instructions and replaces them with equivalent sequences of instructions that are safe to run on the host hardware.</a:t>
            </a:r>
          </a:p>
          <a:p>
            <a:pPr marL="742950" lvl="1" indent="-285750">
              <a:buFont typeface="Arial" panose="020B0604020202020204" pitchFamily="34" charset="0"/>
              <a:buChar char="•"/>
            </a:pPr>
            <a:r>
              <a:rPr lang="en-US" dirty="0"/>
              <a:t>This translation happens dynamically during the execution of the guest OS, allowing the VM to run as if it has full control over the hardware, even though it’s being carefully managed by the hypervisor.</a:t>
            </a:r>
          </a:p>
          <a:p>
            <a:r>
              <a:rPr lang="en-US" b="1" dirty="0"/>
              <a:t>Full Virtualization:</a:t>
            </a:r>
          </a:p>
          <a:p>
            <a:pPr>
              <a:buFont typeface="Arial" panose="020B0604020202020204" pitchFamily="34" charset="0"/>
              <a:buChar char="•"/>
            </a:pPr>
            <a:r>
              <a:rPr lang="en-US" b="1" dirty="0"/>
              <a:t>Definition:</a:t>
            </a:r>
            <a:r>
              <a:rPr lang="en-US" dirty="0"/>
              <a:t> Full virtualization is a virtualization technique that allows an unmodified guest operating system to run in a VM as if it were running directly on the physical hardware.</a:t>
            </a:r>
          </a:p>
          <a:p>
            <a:pPr>
              <a:buFont typeface="Arial" panose="020B0604020202020204" pitchFamily="34" charset="0"/>
              <a:buChar char="•"/>
            </a:pPr>
            <a:r>
              <a:rPr lang="en-US" b="1" dirty="0"/>
              <a:t>Role of Binary Translation:</a:t>
            </a:r>
            <a:r>
              <a:rPr lang="en-US" dirty="0"/>
              <a:t> Full virtualization often relies on binary translation to handle instructions that cannot be directly executed by the host CPU due to privilege level issues. In full virtualization, the guest OS is unaware that it is running in a virtualized environment because the hypervisor ensures that all instructions are handled appropriately.</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b="1" dirty="0"/>
              <a:t>Software-Based Full Virtualization:</a:t>
            </a:r>
            <a:r>
              <a:rPr lang="en-US" dirty="0"/>
              <a:t> Earlier versions of VMware used binary translation as part of their full virtualization approach. The hypervisor would intercept and translate privileged instructions from the guest OS into safe instructions that could run on the host CPU.</a:t>
            </a:r>
          </a:p>
          <a:p>
            <a:pPr marL="742950" lvl="1" indent="-285750">
              <a:buFont typeface="Arial" panose="020B0604020202020204" pitchFamily="34" charset="0"/>
              <a:buChar char="•"/>
            </a:pPr>
            <a:r>
              <a:rPr lang="en-US" b="1" dirty="0"/>
              <a:t>Hardware-Assisted Virtualization:</a:t>
            </a:r>
            <a:r>
              <a:rPr lang="en-US" dirty="0"/>
              <a:t> In modern systems, hardware features like Intel VT-x and AMD-V have reduced the need for binary translation by allowing the CPU to directly support multiple privilege levels and trap sensitive instructions more efficiently.</a:t>
            </a:r>
          </a:p>
          <a:p>
            <a:r>
              <a:rPr lang="en-US" b="1" dirty="0"/>
              <a:t>Advantages of Full Virtualization:</a:t>
            </a:r>
          </a:p>
          <a:p>
            <a:pPr>
              <a:buFont typeface="Arial" panose="020B0604020202020204" pitchFamily="34" charset="0"/>
              <a:buChar char="•"/>
            </a:pPr>
            <a:r>
              <a:rPr lang="en-US" b="1" dirty="0"/>
              <a:t>Compatibility:</a:t>
            </a:r>
            <a:r>
              <a:rPr lang="en-US" dirty="0"/>
              <a:t> It allows running unmodified guest operating systems, meaning the OS doesn't need to be aware it's running in a virtual environment.</a:t>
            </a:r>
          </a:p>
          <a:p>
            <a:pPr>
              <a:buFont typeface="Arial" panose="020B0604020202020204" pitchFamily="34" charset="0"/>
              <a:buChar char="•"/>
            </a:pPr>
            <a:r>
              <a:rPr lang="en-US" b="1" dirty="0"/>
              <a:t>Isolation:</a:t>
            </a:r>
            <a:r>
              <a:rPr lang="en-US" dirty="0"/>
              <a:t> Each VM is fully isolated from others, ensuring stability and security.</a:t>
            </a:r>
          </a:p>
          <a:p>
            <a:pPr>
              <a:buFont typeface="Arial" panose="020B0604020202020204" pitchFamily="34" charset="0"/>
              <a:buChar char="•"/>
            </a:pPr>
            <a:r>
              <a:rPr lang="en-US" b="1" dirty="0"/>
              <a:t>Ease of Use:</a:t>
            </a:r>
            <a:r>
              <a:rPr lang="en-US" dirty="0"/>
              <a:t> No changes are required to the guest OS, making it easier to deploy and manage VMs.</a:t>
            </a:r>
          </a:p>
          <a:p>
            <a:r>
              <a:rPr lang="en-US" b="1" dirty="0"/>
              <a:t>Disadvantages of Binary Translation (in Software-Only Full Virtualization):</a:t>
            </a:r>
          </a:p>
          <a:p>
            <a:pPr>
              <a:buFont typeface="Arial" panose="020B0604020202020204" pitchFamily="34" charset="0"/>
              <a:buChar char="•"/>
            </a:pPr>
            <a:r>
              <a:rPr lang="en-US" b="1" dirty="0"/>
              <a:t>Performance Overhead:</a:t>
            </a:r>
            <a:r>
              <a:rPr lang="en-US" dirty="0"/>
              <a:t> The translation process adds overhead, which can slow down execution compared to running the OS directly on hardware.</a:t>
            </a:r>
          </a:p>
          <a:p>
            <a:pPr>
              <a:buFont typeface="Arial" panose="020B0604020202020204" pitchFamily="34" charset="0"/>
              <a:buChar char="•"/>
            </a:pPr>
            <a:r>
              <a:rPr lang="en-US" b="1" dirty="0"/>
              <a:t>Complexity:</a:t>
            </a:r>
            <a:r>
              <a:rPr lang="en-US" dirty="0"/>
              <a:t> Binary translation is a complex process, requiring sophisticated algorithms to ensure correct and efficient translation of instructions.</a:t>
            </a:r>
          </a:p>
          <a:p>
            <a:r>
              <a:rPr lang="en-US" b="1" dirty="0"/>
              <a:t>Transition to Hardware-Assisted Virtualization:</a:t>
            </a:r>
          </a:p>
          <a:p>
            <a:pPr>
              <a:buFont typeface="Arial" panose="020B0604020202020204" pitchFamily="34" charset="0"/>
              <a:buChar char="•"/>
            </a:pPr>
            <a:r>
              <a:rPr lang="en-US" dirty="0"/>
              <a:t>As CPUs evolved to include virtualization extensions (e.g., Intel VT-x, AMD-V), the need for binary translation diminished. These hardware features allow the CPU to handle privileged instructions natively in a virtualized environment, reducing the performance overhead and complexity associated with full virtualization.</a:t>
            </a:r>
          </a:p>
          <a:p>
            <a:r>
              <a:rPr lang="en-US" dirty="0"/>
              <a:t>In summary, </a:t>
            </a:r>
            <a:r>
              <a:rPr lang="en-US" b="1" dirty="0"/>
              <a:t>binary translation</a:t>
            </a:r>
            <a:r>
              <a:rPr lang="en-US" dirty="0"/>
              <a:t> is a key technique that enabled </a:t>
            </a:r>
            <a:r>
              <a:rPr lang="en-US" b="1" dirty="0"/>
              <a:t>full virtualization</a:t>
            </a:r>
            <a:r>
              <a:rPr lang="en-US" dirty="0"/>
              <a:t> in early virtualization technologies by allowing unmodified guest operating systems to run on a virtualized hardware environment. However, with the advent of hardware-assisted virtualization, the reliance on binary translation has decreased, leading to improved performance and efficiency.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1150345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Binary Translation</a:t>
            </a:r>
            <a:r>
              <a:rPr lang="en-US" dirty="0"/>
              <a:t> and </a:t>
            </a:r>
            <a:r>
              <a:rPr lang="en-US" b="1" dirty="0"/>
              <a:t>Full Virtualization</a:t>
            </a:r>
            <a:r>
              <a:rPr lang="en-US" dirty="0"/>
              <a:t> have played a crucial role in enabling virtual machines to run unmodified operating systems on standard hardware. Here are some of the pros associated with these technologies:</a:t>
            </a:r>
          </a:p>
          <a:p>
            <a:r>
              <a:rPr lang="en-US" b="1" dirty="0"/>
              <a:t>Pros of Binary Translation:</a:t>
            </a:r>
          </a:p>
          <a:p>
            <a:pPr>
              <a:buFont typeface="+mj-lt"/>
              <a:buAutoNum type="arabicPeriod"/>
            </a:pPr>
            <a:r>
              <a:rPr lang="en-US" b="1" dirty="0"/>
              <a:t>Compatibility with Unmodified Guest OS:</a:t>
            </a:r>
            <a:endParaRPr lang="en-US" dirty="0"/>
          </a:p>
          <a:p>
            <a:pPr marL="742950" lvl="1" indent="-285750">
              <a:buFont typeface="+mj-lt"/>
              <a:buAutoNum type="arabicPeriod"/>
            </a:pPr>
            <a:r>
              <a:rPr lang="en-US" dirty="0"/>
              <a:t>Binary translation allows for running an unmodified guest operating system on the virtual machine, meaning no changes are required to the OS or its applications. This ensures broad compatibility with existing software.</a:t>
            </a:r>
          </a:p>
          <a:p>
            <a:pPr>
              <a:buFont typeface="+mj-lt"/>
              <a:buAutoNum type="arabicPeriod"/>
            </a:pPr>
            <a:r>
              <a:rPr lang="en-US" b="1" dirty="0"/>
              <a:t>Transparency:</a:t>
            </a:r>
            <a:endParaRPr lang="en-US" dirty="0"/>
          </a:p>
          <a:p>
            <a:pPr marL="742950" lvl="1" indent="-285750">
              <a:buFont typeface="+mj-lt"/>
              <a:buAutoNum type="arabicPeriod"/>
            </a:pPr>
            <a:r>
              <a:rPr lang="en-US" dirty="0"/>
              <a:t>The guest OS operates as though it is running directly on physical hardware, unaware that it is in a virtualized environment. This transparency simplifies deployment and management, as no special drivers or modifications are needed.</a:t>
            </a:r>
          </a:p>
          <a:p>
            <a:pPr>
              <a:buFont typeface="+mj-lt"/>
              <a:buAutoNum type="arabicPeriod"/>
            </a:pPr>
            <a:r>
              <a:rPr lang="en-US" b="1" dirty="0"/>
              <a:t>Flexibility:</a:t>
            </a:r>
            <a:endParaRPr lang="en-US" dirty="0"/>
          </a:p>
          <a:p>
            <a:pPr marL="742950" lvl="1" indent="-285750">
              <a:buFont typeface="+mj-lt"/>
              <a:buAutoNum type="arabicPeriod"/>
            </a:pPr>
            <a:r>
              <a:rPr lang="en-US" dirty="0"/>
              <a:t>Binary translation enables a wide range of operating systems to be virtualized, even those not initially designed to run in a virtualized environment. This flexibility makes it possible to consolidate different OS environments on the same physical server.</a:t>
            </a:r>
          </a:p>
          <a:p>
            <a:pPr>
              <a:buFont typeface="+mj-lt"/>
              <a:buAutoNum type="arabicPeriod"/>
            </a:pPr>
            <a:r>
              <a:rPr lang="en-US" b="1" dirty="0"/>
              <a:t>Isolation:</a:t>
            </a:r>
            <a:endParaRPr lang="en-US" dirty="0"/>
          </a:p>
          <a:p>
            <a:pPr marL="742950" lvl="1" indent="-285750">
              <a:buFont typeface="+mj-lt"/>
              <a:buAutoNum type="arabicPeriod"/>
            </a:pPr>
            <a:r>
              <a:rPr lang="en-US" dirty="0"/>
              <a:t>By intercepting and translating privileged instructions, binary translation helps maintain a clear separation between the guest OS and the host hardware, enhancing security and stability. Each VM is isolated from others, preventing interference.</a:t>
            </a:r>
          </a:p>
          <a:p>
            <a:pPr>
              <a:buFont typeface="+mj-lt"/>
              <a:buAutoNum type="arabicPeriod"/>
            </a:pPr>
            <a:r>
              <a:rPr lang="en-US" b="1" dirty="0"/>
              <a:t>Legacy Support:</a:t>
            </a:r>
            <a:endParaRPr lang="en-US" dirty="0"/>
          </a:p>
          <a:p>
            <a:pPr marL="742950" lvl="1" indent="-285750">
              <a:buFont typeface="+mj-lt"/>
              <a:buAutoNum type="arabicPeriod"/>
            </a:pPr>
            <a:r>
              <a:rPr lang="en-US" dirty="0"/>
              <a:t>For older hardware that doesn't support hardware-assisted virtualization (like Intel VT-x or AMD-V), binary translation provides a way to achieve full virtualization, making it possible to run virtualized environments on legacy systems.</a:t>
            </a:r>
          </a:p>
          <a:p>
            <a:pPr>
              <a:buFont typeface="+mj-lt"/>
              <a:buAutoNum type="arabicPeriod"/>
            </a:pPr>
            <a:r>
              <a:rPr lang="en-US" b="1" dirty="0"/>
              <a:t>Enhanced Security:</a:t>
            </a:r>
            <a:endParaRPr lang="en-US" dirty="0"/>
          </a:p>
          <a:p>
            <a:pPr marL="742950" lvl="1" indent="-285750">
              <a:buFont typeface="+mj-lt"/>
              <a:buAutoNum type="arabicPeriod"/>
            </a:pPr>
            <a:r>
              <a:rPr lang="en-US" dirty="0"/>
              <a:t>Since binary translation involves the hypervisor intercepting and managing privileged instructions, it adds an additional layer of security by controlling and verifying the execution of potentially harmful operations.</a:t>
            </a:r>
          </a:p>
          <a:p>
            <a:r>
              <a:rPr lang="en-US" b="1" dirty="0"/>
              <a:t>Pros of Full Virtualization:</a:t>
            </a:r>
          </a:p>
          <a:p>
            <a:pPr>
              <a:buFont typeface="+mj-lt"/>
              <a:buAutoNum type="arabicPeriod"/>
            </a:pPr>
            <a:r>
              <a:rPr lang="en-US" b="1" dirty="0"/>
              <a:t>Wide Adoption and Industry Support:</a:t>
            </a:r>
            <a:endParaRPr lang="en-US" dirty="0"/>
          </a:p>
          <a:p>
            <a:pPr marL="742950" lvl="1" indent="-285750">
              <a:buFont typeface="+mj-lt"/>
              <a:buAutoNum type="arabicPeriod"/>
            </a:pPr>
            <a:r>
              <a:rPr lang="en-US" dirty="0"/>
              <a:t>Full virtualization, especially in its early stages, became widely adopted and supported by major industry players like VMware and Microsoft. This broad support helped establish it as a standard for virtualization.</a:t>
            </a:r>
          </a:p>
          <a:p>
            <a:pPr>
              <a:buFont typeface="+mj-lt"/>
              <a:buAutoNum type="arabicPeriod"/>
            </a:pPr>
            <a:r>
              <a:rPr lang="en-US" b="1" dirty="0"/>
              <a:t>No Need for Guest OS Modifications:</a:t>
            </a:r>
            <a:endParaRPr lang="en-US" dirty="0"/>
          </a:p>
          <a:p>
            <a:pPr marL="742950" lvl="1" indent="-285750">
              <a:buFont typeface="+mj-lt"/>
              <a:buAutoNum type="arabicPeriod"/>
            </a:pPr>
            <a:r>
              <a:rPr lang="en-US" dirty="0"/>
              <a:t>Full virtualization does not require changes to the guest OS. This makes it easier to deploy and manage virtual machines, as there’s no need to modify or recompile the OS to be aware of the virtual environment.</a:t>
            </a:r>
          </a:p>
          <a:p>
            <a:pPr>
              <a:buFont typeface="+mj-lt"/>
              <a:buAutoNum type="arabicPeriod"/>
            </a:pPr>
            <a:r>
              <a:rPr lang="en-US" b="1" dirty="0"/>
              <a:t>Support for Multiple OS Types:</a:t>
            </a:r>
            <a:endParaRPr lang="en-US" dirty="0"/>
          </a:p>
          <a:p>
            <a:pPr marL="742950" lvl="1" indent="-285750">
              <a:buFont typeface="+mj-lt"/>
              <a:buAutoNum type="arabicPeriod"/>
            </a:pPr>
            <a:r>
              <a:rPr lang="en-US" dirty="0"/>
              <a:t>Full virtualization can support multiple types of guest operating systems on the same hardware, enabling environments where Linux, Windows, and other OSs run side by side on the same physical server.</a:t>
            </a:r>
          </a:p>
          <a:p>
            <a:pPr>
              <a:buFont typeface="+mj-lt"/>
              <a:buAutoNum type="arabicPeriod"/>
            </a:pPr>
            <a:r>
              <a:rPr lang="en-US" b="1" dirty="0"/>
              <a:t>Resource Utilization:</a:t>
            </a:r>
            <a:endParaRPr lang="en-US" dirty="0"/>
          </a:p>
          <a:p>
            <a:pPr marL="742950" lvl="1" indent="-285750">
              <a:buFont typeface="+mj-lt"/>
              <a:buAutoNum type="arabicPeriod"/>
            </a:pPr>
            <a:r>
              <a:rPr lang="en-US" dirty="0"/>
              <a:t>By allowing multiple VMs to run on a single physical machine, full virtualization improves hardware utilization. This leads to better resource efficiency, reducing the need for dedicated physical servers.</a:t>
            </a:r>
          </a:p>
          <a:p>
            <a:pPr>
              <a:buFont typeface="+mj-lt"/>
              <a:buAutoNum type="arabicPeriod"/>
            </a:pPr>
            <a:r>
              <a:rPr lang="en-US" b="1" dirty="0"/>
              <a:t>Ease of Migration:</a:t>
            </a:r>
            <a:endParaRPr lang="en-US" dirty="0"/>
          </a:p>
          <a:p>
            <a:pPr marL="742950" lvl="1" indent="-285750">
              <a:buFont typeface="+mj-lt"/>
              <a:buAutoNum type="arabicPeriod"/>
            </a:pPr>
            <a:r>
              <a:rPr lang="en-US" dirty="0"/>
              <a:t>Virtual machines created in a fully virtualized environment can often be easily migrated from one host to another, enabling better load balancing, disaster recovery, and maintenance without significant downtime.</a:t>
            </a:r>
          </a:p>
          <a:p>
            <a:pPr>
              <a:buFont typeface="+mj-lt"/>
              <a:buAutoNum type="arabicPeriod"/>
            </a:pPr>
            <a:r>
              <a:rPr lang="en-US" b="1" dirty="0"/>
              <a:t>Scalability:</a:t>
            </a:r>
            <a:endParaRPr lang="en-US" dirty="0"/>
          </a:p>
          <a:p>
            <a:pPr marL="742950" lvl="1" indent="-285750">
              <a:buFont typeface="+mj-lt"/>
              <a:buAutoNum type="arabicPeriod"/>
            </a:pPr>
            <a:r>
              <a:rPr lang="en-US" dirty="0"/>
              <a:t>Full virtualization makes it easier to scale infrastructure. New VMs can be created and deployed quickly, supporting dynamic workloads and growing infrastructure needs without the need for additional physical hardware.</a:t>
            </a:r>
          </a:p>
          <a:p>
            <a:pPr>
              <a:buFont typeface="+mj-lt"/>
              <a:buAutoNum type="arabicPeriod"/>
            </a:pPr>
            <a:r>
              <a:rPr lang="en-US" b="1" dirty="0"/>
              <a:t>Security and Isolation:</a:t>
            </a:r>
            <a:endParaRPr lang="en-US" dirty="0"/>
          </a:p>
          <a:p>
            <a:pPr marL="742950" lvl="1" indent="-285750">
              <a:buFont typeface="+mj-lt"/>
              <a:buAutoNum type="arabicPeriod"/>
            </a:pPr>
            <a:r>
              <a:rPr lang="en-US" dirty="0"/>
              <a:t>Full virtualization provides strong isolation between VMs, reducing the risk that a security breach in one VM could affect others. This isolation is critical in multi-tenant environments like cloud computing.</a:t>
            </a:r>
          </a:p>
          <a:p>
            <a:r>
              <a:rPr lang="en-US" b="1" dirty="0"/>
              <a:t>Transition to Hardware-Assisted Virtualization:</a:t>
            </a:r>
          </a:p>
          <a:p>
            <a:pPr>
              <a:buFont typeface="Arial" panose="020B0604020202020204" pitchFamily="34" charset="0"/>
              <a:buChar char="•"/>
            </a:pPr>
            <a:r>
              <a:rPr lang="en-US" dirty="0"/>
              <a:t>While binary translation and full virtualization offered numerous benefits, the introduction of hardware-assisted virtualization (Intel VT-x, AMD-V) improved these technologies by reducing the overhead of translation and providing better performance, while maintaining all the benefits of full virtualization.</a:t>
            </a:r>
          </a:p>
          <a:p>
            <a:r>
              <a:rPr lang="en-US" dirty="0"/>
              <a:t>In summary, binary translation and full virtualization have been pivotal in enabling the virtualization of a wide range of operating systems without requiring modifications. They offer compatibility, flexibility, isolation, and resource efficiency, making them essential technologies in the evolution of virtualization.</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145916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b="1" dirty="0"/>
              <a:t>Binary Translation</a:t>
            </a:r>
            <a:r>
              <a:rPr lang="en-US" dirty="0"/>
              <a:t> and </a:t>
            </a:r>
            <a:r>
              <a:rPr lang="en-US" b="1" dirty="0"/>
              <a:t>Full Virtualization</a:t>
            </a:r>
            <a:r>
              <a:rPr lang="en-US" dirty="0"/>
              <a:t> have been critical in the development of virtualization technology, they do come with some drawbacks. Here are the cons associated with these techniques:</a:t>
            </a:r>
          </a:p>
          <a:p>
            <a:r>
              <a:rPr lang="en-US" b="1" dirty="0"/>
              <a:t>Cons of Binary Translation:</a:t>
            </a:r>
          </a:p>
          <a:p>
            <a:pPr>
              <a:buFont typeface="+mj-lt"/>
              <a:buAutoNum type="arabicPeriod"/>
            </a:pPr>
            <a:r>
              <a:rPr lang="en-US" b="1" dirty="0"/>
              <a:t>Performance Overhead:</a:t>
            </a:r>
            <a:endParaRPr lang="en-US" dirty="0"/>
          </a:p>
          <a:p>
            <a:pPr marL="742950" lvl="1" indent="-285750">
              <a:buFont typeface="+mj-lt"/>
              <a:buAutoNum type="arabicPeriod"/>
            </a:pPr>
            <a:r>
              <a:rPr lang="en-US" dirty="0"/>
              <a:t>Binary translation involves dynamically intercepting and translating privileged instructions from the guest OS into instructions that can safely run on the host CPU. This process introduces a significant performance overhead, slowing down the execution of the guest operating system compared to running directly on hardware.</a:t>
            </a:r>
          </a:p>
          <a:p>
            <a:pPr>
              <a:buFont typeface="+mj-lt"/>
              <a:buAutoNum type="arabicPeriod"/>
            </a:pPr>
            <a:r>
              <a:rPr lang="en-US" b="1" dirty="0"/>
              <a:t>Complexity:</a:t>
            </a:r>
            <a:endParaRPr lang="en-US" dirty="0"/>
          </a:p>
          <a:p>
            <a:pPr marL="742950" lvl="1" indent="-285750">
              <a:buFont typeface="+mj-lt"/>
              <a:buAutoNum type="arabicPeriod"/>
            </a:pPr>
            <a:r>
              <a:rPr lang="en-US" dirty="0"/>
              <a:t>Implementing binary translation is complex. The hypervisor must be sophisticated enough to correctly and efficiently translate a wide range of CPU instructions, handle different OS behaviors, and manage various edge cases. This complexity can lead to bugs and stability issues.</a:t>
            </a:r>
          </a:p>
          <a:p>
            <a:pPr>
              <a:buFont typeface="+mj-lt"/>
              <a:buAutoNum type="arabicPeriod"/>
            </a:pPr>
            <a:r>
              <a:rPr lang="en-US" b="1" dirty="0"/>
              <a:t>Latency Issues:</a:t>
            </a:r>
            <a:endParaRPr lang="en-US" dirty="0"/>
          </a:p>
          <a:p>
            <a:pPr marL="742950" lvl="1" indent="-285750">
              <a:buFont typeface="+mj-lt"/>
              <a:buAutoNum type="arabicPeriod"/>
            </a:pPr>
            <a:r>
              <a:rPr lang="en-US" dirty="0"/>
              <a:t>The dynamic nature of binary translation can introduce latency, especially for tasks that involve frequent interactions with hardware or privileged instructions. This can impact the performance of applications running within the virtual machine.</a:t>
            </a:r>
          </a:p>
          <a:p>
            <a:pPr>
              <a:buFont typeface="+mj-lt"/>
              <a:buAutoNum type="arabicPeriod"/>
            </a:pPr>
            <a:r>
              <a:rPr lang="en-US" b="1" dirty="0"/>
              <a:t>Resource Consumption:</a:t>
            </a:r>
            <a:endParaRPr lang="en-US" dirty="0"/>
          </a:p>
          <a:p>
            <a:pPr marL="742950" lvl="1" indent="-285750">
              <a:buFont typeface="+mj-lt"/>
              <a:buAutoNum type="arabicPeriod"/>
            </a:pPr>
            <a:r>
              <a:rPr lang="en-US" dirty="0"/>
              <a:t>The process of binary translation consumes additional CPU and memory resources, reducing the amount of resources available for the guest OS and applications. This can be particularly problematic in environments with limited hardware resources.</a:t>
            </a:r>
          </a:p>
          <a:p>
            <a:pPr>
              <a:buFont typeface="+mj-lt"/>
              <a:buAutoNum type="arabicPeriod"/>
            </a:pPr>
            <a:r>
              <a:rPr lang="en-US" b="1" dirty="0"/>
              <a:t>Scalability Limitations:</a:t>
            </a:r>
            <a:endParaRPr lang="en-US" dirty="0"/>
          </a:p>
          <a:p>
            <a:pPr marL="742950" lvl="1" indent="-285750">
              <a:buFont typeface="+mj-lt"/>
              <a:buAutoNum type="arabicPeriod"/>
            </a:pPr>
            <a:r>
              <a:rPr lang="en-US" dirty="0"/>
              <a:t>Due to the overhead and resource consumption associated with binary translation, scaling a large number of virtual machines on a single physical host can be challenging. The efficiency of the system decreases as more VMs are added.</a:t>
            </a:r>
          </a:p>
          <a:p>
            <a:pPr>
              <a:buFont typeface="+mj-lt"/>
              <a:buAutoNum type="arabicPeriod"/>
            </a:pPr>
            <a:r>
              <a:rPr lang="en-US" b="1" dirty="0"/>
              <a:t>Compatibility Issues:</a:t>
            </a:r>
            <a:endParaRPr lang="en-US" dirty="0"/>
          </a:p>
          <a:p>
            <a:pPr marL="742950" lvl="1" indent="-285750">
              <a:buFont typeface="+mj-lt"/>
              <a:buAutoNum type="arabicPeriod"/>
            </a:pPr>
            <a:r>
              <a:rPr lang="en-US" dirty="0"/>
              <a:t>While binary translation aims to be transparent to the guest OS, certain low-level system functions or unique hardware features might not be fully supported or could behave unexpectedly, leading to compatibility issues with some software or drivers.</a:t>
            </a:r>
          </a:p>
          <a:p>
            <a:r>
              <a:rPr lang="en-US" b="1" dirty="0"/>
              <a:t>Cons of Full Virtualization:</a:t>
            </a:r>
          </a:p>
          <a:p>
            <a:pPr>
              <a:buFont typeface="+mj-lt"/>
              <a:buAutoNum type="arabicPeriod"/>
            </a:pPr>
            <a:r>
              <a:rPr lang="en-US" b="1" dirty="0"/>
              <a:t>Higher Resource Requirements:</a:t>
            </a:r>
            <a:endParaRPr lang="en-US" dirty="0"/>
          </a:p>
          <a:p>
            <a:pPr marL="742950" lvl="1" indent="-285750">
              <a:buFont typeface="+mj-lt"/>
              <a:buAutoNum type="arabicPeriod"/>
            </a:pPr>
            <a:r>
              <a:rPr lang="en-US" dirty="0"/>
              <a:t>Full virtualization, especially when using software-based binary translation, tends to require more CPU, memory, and storage resources compared to paravirtualization or hardware-assisted virtualization. This can limit the number of VMs that can be effectively run on a single host.</a:t>
            </a:r>
          </a:p>
          <a:p>
            <a:pPr>
              <a:buFont typeface="+mj-lt"/>
              <a:buAutoNum type="arabicPeriod"/>
            </a:pPr>
            <a:r>
              <a:rPr lang="en-US" b="1" dirty="0"/>
              <a:t>Lower Efficiency:</a:t>
            </a:r>
            <a:endParaRPr lang="en-US" dirty="0"/>
          </a:p>
          <a:p>
            <a:pPr marL="742950" lvl="1" indent="-285750">
              <a:buFont typeface="+mj-lt"/>
              <a:buAutoNum type="arabicPeriod"/>
            </a:pPr>
            <a:r>
              <a:rPr lang="en-US" dirty="0"/>
              <a:t>The need to intercept and emulate privileged instructions can reduce the overall efficiency of the system. The virtualized environment might not perform as well as a natively running operating system, especially for I/O-intensive tasks.</a:t>
            </a:r>
          </a:p>
          <a:p>
            <a:pPr>
              <a:buFont typeface="+mj-lt"/>
              <a:buAutoNum type="arabicPeriod"/>
            </a:pPr>
            <a:r>
              <a:rPr lang="en-US" b="1" dirty="0"/>
              <a:t>Increased Complexity in Management:</a:t>
            </a:r>
            <a:endParaRPr lang="en-US" dirty="0"/>
          </a:p>
          <a:p>
            <a:pPr marL="742950" lvl="1" indent="-285750">
              <a:buFont typeface="+mj-lt"/>
              <a:buAutoNum type="arabicPeriod"/>
            </a:pPr>
            <a:r>
              <a:rPr lang="en-US" dirty="0"/>
              <a:t>Managing a fully virtualized environment can be more complex, particularly when dealing with performance tuning, troubleshooting, and ensuring that the virtualization layer operates smoothly with various guest OS configurations.</a:t>
            </a:r>
          </a:p>
          <a:p>
            <a:pPr>
              <a:buFont typeface="+mj-lt"/>
              <a:buAutoNum type="arabicPeriod"/>
            </a:pPr>
            <a:r>
              <a:rPr lang="en-US" b="1" dirty="0"/>
              <a:t>Security Concerns:</a:t>
            </a:r>
            <a:endParaRPr lang="en-US" dirty="0"/>
          </a:p>
          <a:p>
            <a:pPr marL="742950" lvl="1" indent="-285750">
              <a:buFont typeface="+mj-lt"/>
              <a:buAutoNum type="arabicPeriod"/>
            </a:pPr>
            <a:r>
              <a:rPr lang="en-US" dirty="0"/>
              <a:t>While full virtualization provides good isolation, the added complexity of the hypervisor and binary translation process can introduce potential vulnerabilities. If the hypervisor has flaws, it could become a target for attacks, potentially compromising the security of all VMs on the host.</a:t>
            </a:r>
          </a:p>
          <a:p>
            <a:pPr>
              <a:buFont typeface="+mj-lt"/>
              <a:buAutoNum type="arabicPeriod"/>
            </a:pPr>
            <a:r>
              <a:rPr lang="en-US" b="1" dirty="0"/>
              <a:t>Dependence on Hypervisor Maturity:</a:t>
            </a:r>
            <a:endParaRPr lang="en-US" dirty="0"/>
          </a:p>
          <a:p>
            <a:pPr marL="742950" lvl="1" indent="-285750">
              <a:buFont typeface="+mj-lt"/>
              <a:buAutoNum type="arabicPeriod"/>
            </a:pPr>
            <a:r>
              <a:rPr lang="en-US" dirty="0"/>
              <a:t>The effectiveness of full virtualization depends heavily on the maturity and quality of the hypervisor. Early or less-developed hypervisors might struggle with stability, leading to potential downtime or issues with VM performance.</a:t>
            </a:r>
          </a:p>
          <a:p>
            <a:pPr>
              <a:buFont typeface="+mj-lt"/>
              <a:buAutoNum type="arabicPeriod"/>
            </a:pPr>
            <a:r>
              <a:rPr lang="en-US" b="1" dirty="0"/>
              <a:t>Challenges with Real-Time Applications:</a:t>
            </a:r>
            <a:endParaRPr lang="en-US" dirty="0"/>
          </a:p>
          <a:p>
            <a:pPr marL="742950" lvl="1" indent="-285750">
              <a:buFont typeface="+mj-lt"/>
              <a:buAutoNum type="arabicPeriod"/>
            </a:pPr>
            <a:r>
              <a:rPr lang="en-US" dirty="0"/>
              <a:t>Applications requiring real-time processing or low-latency responses may not perform well in a fully virtualized environment due to the inherent delays introduced by binary translation and the virtualization layer.</a:t>
            </a:r>
          </a:p>
          <a:p>
            <a:r>
              <a:rPr lang="en-US" b="1" dirty="0"/>
              <a:t>Shift to Hardware-Assisted Virtualization:</a:t>
            </a:r>
          </a:p>
          <a:p>
            <a:pPr>
              <a:buFont typeface="Arial" panose="020B0604020202020204" pitchFamily="34" charset="0"/>
              <a:buChar char="•"/>
            </a:pPr>
            <a:r>
              <a:rPr lang="en-US" dirty="0"/>
              <a:t>Many of these cons have been mitigated by the shift to hardware-assisted virtualization (e.g., Intel VT-x, AMD-V), which reduces the need for binary translation by allowing the CPU to handle privileged instructions more directly. This has significantly improved performance, reduced complexity, and enhanced the scalability of virtualized environments.</a:t>
            </a:r>
          </a:p>
          <a:p>
            <a:r>
              <a:rPr lang="en-US" dirty="0"/>
              <a:t>In summary, while binary translation and full virtualization have enabled broad compatibility and flexibility in virtualized environments, they come with performance, complexity, and resource-related drawbacks that have led to the development and adoption of more efficient hardware-assisted virtualization technologies.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970404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Para-Virtualization</a:t>
            </a:r>
            <a:r>
              <a:rPr lang="en-US" dirty="0"/>
              <a:t> is a virtualization technique that requires the guest operating system to be aware that it is running in a virtualized environment. Unlike full virtualization, where the guest OS is unaware of the virtualization layer, para-virtualization involves modifying the guest OS so that it can communicate directly with the hypervisor, leading to more efficient operation.</a:t>
            </a:r>
          </a:p>
          <a:p>
            <a:r>
              <a:rPr lang="en-US" b="1" dirty="0"/>
              <a:t>Key Features of Para-Virtualization:</a:t>
            </a:r>
          </a:p>
          <a:p>
            <a:pPr>
              <a:buFont typeface="+mj-lt"/>
              <a:buAutoNum type="arabicPeriod"/>
            </a:pPr>
            <a:r>
              <a:rPr lang="en-US" b="1" dirty="0"/>
              <a:t>Modified Guest OS:</a:t>
            </a:r>
            <a:endParaRPr lang="en-US" dirty="0"/>
          </a:p>
          <a:p>
            <a:pPr marL="742950" lvl="1" indent="-285750">
              <a:buFont typeface="+mj-lt"/>
              <a:buAutoNum type="arabicPeriod"/>
            </a:pPr>
            <a:r>
              <a:rPr lang="en-US" dirty="0"/>
              <a:t>In para-virtualization, the guest operating system is modified to interact with the hypervisor more efficiently. These modifications are typically done at the kernel level, where the OS is made aware that it is running in a virtual environment and can therefore bypass certain operations that would normally require emulation.</a:t>
            </a:r>
          </a:p>
          <a:p>
            <a:pPr>
              <a:buFont typeface="+mj-lt"/>
              <a:buAutoNum type="arabicPeriod"/>
            </a:pPr>
            <a:r>
              <a:rPr lang="en-US" b="1" dirty="0"/>
              <a:t>Cooperative Virtualization:</a:t>
            </a:r>
            <a:endParaRPr lang="en-US" dirty="0"/>
          </a:p>
          <a:p>
            <a:pPr marL="742950" lvl="1" indent="-285750">
              <a:buFont typeface="+mj-lt"/>
              <a:buAutoNum type="arabicPeriod"/>
            </a:pPr>
            <a:r>
              <a:rPr lang="en-US" dirty="0"/>
              <a:t>The guest OS cooperates with the hypervisor by using a special API provided by the hypervisor. This API allows the guest OS to perform operations (such as memory management and I/O tasks) more efficiently, without the need for the hypervisor to intercept and translate privileged instructions.</a:t>
            </a:r>
          </a:p>
          <a:p>
            <a:pPr>
              <a:buFont typeface="+mj-lt"/>
              <a:buAutoNum type="arabicPeriod"/>
            </a:pPr>
            <a:r>
              <a:rPr lang="en-US" b="1" dirty="0"/>
              <a:t>Reduced Overhead:</a:t>
            </a:r>
            <a:endParaRPr lang="en-US" dirty="0"/>
          </a:p>
          <a:p>
            <a:pPr marL="742950" lvl="1" indent="-285750">
              <a:buFont typeface="+mj-lt"/>
              <a:buAutoNum type="arabicPeriod"/>
            </a:pPr>
            <a:r>
              <a:rPr lang="en-US" dirty="0"/>
              <a:t>Because the guest OS is aware of the virtual environment and can communicate directly with the hypervisor, para-virtualization reduces the overhead associated with full virtualization techniques like binary translation. This results in better performance, particularly for I/O-intensive operations.</a:t>
            </a:r>
          </a:p>
          <a:p>
            <a:pPr>
              <a:buFont typeface="+mj-lt"/>
              <a:buAutoNum type="arabicPeriod"/>
            </a:pPr>
            <a:r>
              <a:rPr lang="en-US" b="1" dirty="0"/>
              <a:t>Hypervisor Role:</a:t>
            </a:r>
            <a:endParaRPr lang="en-US" dirty="0"/>
          </a:p>
          <a:p>
            <a:pPr marL="742950" lvl="1" indent="-285750">
              <a:buFont typeface="+mj-lt"/>
              <a:buAutoNum type="arabicPeriod"/>
            </a:pPr>
            <a:r>
              <a:rPr lang="en-US" dirty="0"/>
              <a:t>The hypervisor in a para-virtualized environment plays a crucial role in managing the communication between the guest OS and the hardware. It provides the necessary interfaces and controls access to hardware resources, ensuring that multiple virtual machines can operate efficiently on the same physical host.</a:t>
            </a:r>
          </a:p>
          <a:p>
            <a:r>
              <a:rPr lang="en-US" b="1" dirty="0"/>
              <a:t>Pros of Para-Virtualization:</a:t>
            </a:r>
          </a:p>
          <a:p>
            <a:pPr>
              <a:buFont typeface="+mj-lt"/>
              <a:buAutoNum type="arabicPeriod"/>
            </a:pPr>
            <a:r>
              <a:rPr lang="en-US" b="1" dirty="0"/>
              <a:t>Improved Performance:</a:t>
            </a:r>
            <a:endParaRPr lang="en-US" dirty="0"/>
          </a:p>
          <a:p>
            <a:pPr marL="742950" lvl="1" indent="-285750">
              <a:buFont typeface="+mj-lt"/>
              <a:buAutoNum type="arabicPeriod"/>
            </a:pPr>
            <a:r>
              <a:rPr lang="en-US" dirty="0"/>
              <a:t>By allowing the guest OS to directly communicate with the hypervisor, para-virtualization reduces the overhead associated with intercepting and translating instructions, leading to better performance, especially for I/O-bound applications.</a:t>
            </a:r>
          </a:p>
          <a:p>
            <a:pPr>
              <a:buFont typeface="+mj-lt"/>
              <a:buAutoNum type="arabicPeriod"/>
            </a:pPr>
            <a:r>
              <a:rPr lang="en-US" b="1" dirty="0"/>
              <a:t>Efficient Resource Utilization:</a:t>
            </a:r>
            <a:endParaRPr lang="en-US" dirty="0"/>
          </a:p>
          <a:p>
            <a:pPr marL="742950" lvl="1" indent="-285750">
              <a:buFont typeface="+mj-lt"/>
              <a:buAutoNum type="arabicPeriod"/>
            </a:pPr>
            <a:r>
              <a:rPr lang="en-US" dirty="0"/>
              <a:t>The reduced overhead means that more resources are available for the guest OS and its applications. This allows for better resource utilization, making it possible to run more VMs on the same physical hardware compared to full virtualization.</a:t>
            </a:r>
          </a:p>
          <a:p>
            <a:pPr>
              <a:buFont typeface="+mj-lt"/>
              <a:buAutoNum type="arabicPeriod"/>
            </a:pPr>
            <a:r>
              <a:rPr lang="en-US" b="1" dirty="0"/>
              <a:t>Lower Latency:</a:t>
            </a:r>
            <a:endParaRPr lang="en-US" dirty="0"/>
          </a:p>
          <a:p>
            <a:pPr marL="742950" lvl="1" indent="-285750">
              <a:buFont typeface="+mj-lt"/>
              <a:buAutoNum type="arabicPeriod"/>
            </a:pPr>
            <a:r>
              <a:rPr lang="en-US" dirty="0"/>
              <a:t>Para-virtualization typically results in lower latency for certain operations, as the guest OS can directly access hardware resources through the hypervisor, bypassing the need for emulation.</a:t>
            </a:r>
          </a:p>
          <a:p>
            <a:pPr>
              <a:buFont typeface="+mj-lt"/>
              <a:buAutoNum type="arabicPeriod"/>
            </a:pPr>
            <a:r>
              <a:rPr lang="en-US" b="1" dirty="0"/>
              <a:t>Enhanced Scalability:</a:t>
            </a:r>
            <a:endParaRPr lang="en-US" dirty="0"/>
          </a:p>
          <a:p>
            <a:pPr marL="742950" lvl="1" indent="-285750">
              <a:buFont typeface="+mj-lt"/>
              <a:buAutoNum type="arabicPeriod"/>
            </a:pPr>
            <a:r>
              <a:rPr lang="en-US" dirty="0"/>
              <a:t>The efficiency of para-virtualization makes it easier to scale environments by running multiple VMs on a single host. This is particularly beneficial in data center and cloud environments where scalability is critical.</a:t>
            </a:r>
          </a:p>
          <a:p>
            <a:r>
              <a:rPr lang="en-US" b="1" dirty="0"/>
              <a:t>Cons of Para-Virtualization:</a:t>
            </a:r>
          </a:p>
          <a:p>
            <a:pPr>
              <a:buFont typeface="+mj-lt"/>
              <a:buAutoNum type="arabicPeriod"/>
            </a:pPr>
            <a:r>
              <a:rPr lang="en-US" b="1" dirty="0"/>
              <a:t>Requires Modified OS:</a:t>
            </a:r>
            <a:endParaRPr lang="en-US" dirty="0"/>
          </a:p>
          <a:p>
            <a:pPr marL="742950" lvl="1" indent="-285750">
              <a:buFont typeface="+mj-lt"/>
              <a:buAutoNum type="arabicPeriod"/>
            </a:pPr>
            <a:r>
              <a:rPr lang="en-US" dirty="0"/>
              <a:t>One of the main drawbacks of para-virtualization is that it requires modifications to the guest OS. Not all operating systems support these modifications, limiting the range of OSs that can be virtualized using this technique.</a:t>
            </a:r>
          </a:p>
          <a:p>
            <a:pPr>
              <a:buFont typeface="+mj-lt"/>
              <a:buAutoNum type="arabicPeriod"/>
            </a:pPr>
            <a:r>
              <a:rPr lang="en-US" b="1" dirty="0"/>
              <a:t>Compatibility Issues:</a:t>
            </a:r>
            <a:endParaRPr lang="en-US" dirty="0"/>
          </a:p>
          <a:p>
            <a:pPr marL="742950" lvl="1" indent="-285750">
              <a:buFont typeface="+mj-lt"/>
              <a:buAutoNum type="arabicPeriod"/>
            </a:pPr>
            <a:r>
              <a:rPr lang="en-US" dirty="0"/>
              <a:t>Since para-virtualization requires a specially modified OS, it may not be compatible with all software or drivers. This can limit the deployment options and require additional testing to ensure compatibility with existing applications.</a:t>
            </a:r>
          </a:p>
          <a:p>
            <a:pPr>
              <a:buFont typeface="+mj-lt"/>
              <a:buAutoNum type="arabicPeriod"/>
            </a:pPr>
            <a:r>
              <a:rPr lang="en-US" b="1" dirty="0"/>
              <a:t>Maintenance Complexity:</a:t>
            </a:r>
            <a:endParaRPr lang="en-US" dirty="0"/>
          </a:p>
          <a:p>
            <a:pPr marL="742950" lvl="1" indent="-285750">
              <a:buFont typeface="+mj-lt"/>
              <a:buAutoNum type="arabicPeriod"/>
            </a:pPr>
            <a:r>
              <a:rPr lang="en-US" dirty="0"/>
              <a:t>Maintaining and updating a para-virtualized environment can be more complex, as it involves ensuring that the modified OS remains compatible with the hypervisor and other components of the virtualized environment.</a:t>
            </a:r>
          </a:p>
          <a:p>
            <a:pPr>
              <a:buFont typeface="+mj-lt"/>
              <a:buAutoNum type="arabicPeriod"/>
            </a:pPr>
            <a:r>
              <a:rPr lang="en-US" b="1" dirty="0"/>
              <a:t>Limited Adoption:</a:t>
            </a:r>
            <a:endParaRPr lang="en-US" dirty="0"/>
          </a:p>
          <a:p>
            <a:pPr marL="742950" lvl="1" indent="-285750">
              <a:buFont typeface="+mj-lt"/>
              <a:buAutoNum type="arabicPeriod"/>
            </a:pPr>
            <a:r>
              <a:rPr lang="en-US" dirty="0"/>
              <a:t>With the advent of hardware-assisted virtualization technologies (e.g., Intel VT-x, AMD-V), the need for para-virtualization has decreased. Many organizations have shifted to using full virtualization with hardware assistance, which provides similar performance benefits without requiring OS modifications.</a:t>
            </a:r>
          </a:p>
          <a:p>
            <a:r>
              <a:rPr lang="en-US" b="1" dirty="0"/>
              <a:t>Examples of Para-Virtualization:</a:t>
            </a:r>
          </a:p>
          <a:p>
            <a:pPr>
              <a:buFont typeface="Arial" panose="020B0604020202020204" pitchFamily="34" charset="0"/>
              <a:buChar char="•"/>
            </a:pPr>
            <a:r>
              <a:rPr lang="en-US" b="1" dirty="0"/>
              <a:t>Xen:</a:t>
            </a:r>
            <a:r>
              <a:rPr lang="en-US" dirty="0"/>
              <a:t> The Xen hypervisor is one of the most well-known examples of para-virtualization. It allows multiple operating systems to run on the same hardware by modifying the guest OS kernel to interact with the Xen hypervisor. In Xen, para-virtualization was particularly beneficial before the widespread availability of hardware-assisted virtualization.</a:t>
            </a:r>
          </a:p>
          <a:p>
            <a:pPr>
              <a:buFont typeface="Arial" panose="020B0604020202020204" pitchFamily="34" charset="0"/>
              <a:buChar char="•"/>
            </a:pPr>
            <a:r>
              <a:rPr lang="en-US" b="1" dirty="0"/>
              <a:t>VMware's Early Implementations:</a:t>
            </a:r>
            <a:r>
              <a:rPr lang="en-US" dirty="0"/>
              <a:t> Some early versions of VMware also utilized para-virtualization techniques to improve performance, especially in environments where hardware-assisted virtualization was not available.</a:t>
            </a:r>
          </a:p>
          <a:p>
            <a:r>
              <a:rPr lang="en-US" b="1" dirty="0"/>
              <a:t>Use Cases:</a:t>
            </a:r>
          </a:p>
          <a:p>
            <a:pPr>
              <a:buFont typeface="Arial" panose="020B0604020202020204" pitchFamily="34" charset="0"/>
              <a:buChar char="•"/>
            </a:pPr>
            <a:r>
              <a:rPr lang="en-US" b="1" dirty="0"/>
              <a:t>High-Performance Computing:</a:t>
            </a:r>
            <a:r>
              <a:rPr lang="en-US" dirty="0"/>
              <a:t> Environments that require maximum performance and low overhead, such as high-performance computing (HPC) or data centers, might benefit from para-virtualization.</a:t>
            </a:r>
          </a:p>
          <a:p>
            <a:pPr>
              <a:buFont typeface="Arial" panose="020B0604020202020204" pitchFamily="34" charset="0"/>
              <a:buChar char="•"/>
            </a:pPr>
            <a:r>
              <a:rPr lang="en-US" b="1" dirty="0"/>
              <a:t>Legacy Systems:</a:t>
            </a:r>
            <a:r>
              <a:rPr lang="en-US" dirty="0"/>
              <a:t> Para-virtualization can be useful in environments where hardware does not support modern hardware-assisted virtualization features, and full virtualization would impose too much overhead.</a:t>
            </a:r>
          </a:p>
          <a:p>
            <a:r>
              <a:rPr lang="en-US" b="1" dirty="0"/>
              <a:t>Shift to Hardware-Assisted Virtualization:</a:t>
            </a:r>
          </a:p>
          <a:p>
            <a:pPr>
              <a:buFont typeface="Arial" panose="020B0604020202020204" pitchFamily="34" charset="0"/>
              <a:buChar char="•"/>
            </a:pPr>
            <a:r>
              <a:rPr lang="en-US" dirty="0"/>
              <a:t>The introduction of hardware-assisted virtualization technologies has reduced the reliance on para-virtualization. These technologies provide the benefits of full virtualization with performance levels close to para-virtualization, without the need for modifying the guest OS. As a result, para-virtualization has become less common in modern virtualized environments.</a:t>
            </a:r>
          </a:p>
          <a:p>
            <a:r>
              <a:rPr lang="en-US" dirty="0"/>
              <a:t>In summary, </a:t>
            </a:r>
            <a:r>
              <a:rPr lang="en-US" b="1" dirty="0"/>
              <a:t>para-virtualization</a:t>
            </a:r>
            <a:r>
              <a:rPr lang="en-US" dirty="0"/>
              <a:t> is a technique that improves performance and efficiency by modifying the guest OS to communicate directly with the hypervisor. While it offers significant benefits, especially in environments with limited resources, its reliance on a modified OS and the rise of hardware-assisted virtualization have limited its adoption in recent years.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3715046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Recompiling the OS Kernel</a:t>
            </a:r>
            <a:r>
              <a:rPr lang="en-US" dirty="0"/>
              <a:t>: Para-virtualization drivers and APIs are embedded in the OS kernel, making the OS aware of virtualization. This requires modifying the OS to include specific APIs.</a:t>
            </a:r>
          </a:p>
          <a:p>
            <a:r>
              <a:rPr lang="en-US" b="1" dirty="0"/>
              <a:t>Installing Para-virtualized Drivers</a:t>
            </a:r>
            <a:r>
              <a:rPr lang="en-US" dirty="0"/>
              <a:t>: In cases where full para-virtualization isn’t feasible, certain devices (e.g., network boards, graphical interface cards) can use para-virtualized drivers to optimize performance.</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729916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Simplifying Virtualization</a:t>
            </a:r>
            <a:r>
              <a:rPr lang="en-US" dirty="0"/>
              <a:t>:</a:t>
            </a:r>
          </a:p>
          <a:p>
            <a:pPr>
              <a:buFont typeface="Arial" panose="020B0604020202020204" pitchFamily="34" charset="0"/>
              <a:buChar char="•"/>
            </a:pPr>
            <a:r>
              <a:rPr lang="en-US" dirty="0"/>
              <a:t>Hardware-assisted virtualization aims to make the process of virtualization easier and more efficient, as full virtualization and paravirtualization can be challenging to implement.</a:t>
            </a:r>
          </a:p>
          <a:p>
            <a:r>
              <a:rPr lang="en-US" b="1" dirty="0"/>
              <a:t>Privilege Mode Level</a:t>
            </a:r>
            <a:r>
              <a:rPr lang="en-US" dirty="0"/>
              <a:t>:</a:t>
            </a:r>
          </a:p>
          <a:p>
            <a:pPr>
              <a:buFont typeface="Arial" panose="020B0604020202020204" pitchFamily="34" charset="0"/>
              <a:buChar char="•"/>
            </a:pPr>
            <a:r>
              <a:rPr lang="en-US" dirty="0"/>
              <a:t>Intel and AMD introduced an additional privilege mode level, often referred to as "Ring -1," to their x86 processors. This level allows the hypervisor, a key component in virtualization, to run at a lower privilege level than the operating system, which typically operates at "Ring 0."</a:t>
            </a:r>
          </a:p>
          <a:p>
            <a:r>
              <a:rPr lang="en-US" b="1" dirty="0"/>
              <a:t>Operating System and Hypervisor Levels</a:t>
            </a:r>
            <a:r>
              <a:rPr lang="en-US" dirty="0"/>
              <a:t>:</a:t>
            </a:r>
          </a:p>
          <a:p>
            <a:pPr>
              <a:buFont typeface="Arial" panose="020B0604020202020204" pitchFamily="34" charset="0"/>
              <a:buChar char="•"/>
            </a:pPr>
            <a:r>
              <a:rPr lang="en-US" dirty="0"/>
              <a:t>With this setup, the operating system can continue to run at "Ring 0" (its usual level), while the hypervisor runs at "Ring -1." This separation enhances security and efficiency.</a:t>
            </a:r>
          </a:p>
          <a:p>
            <a:r>
              <a:rPr lang="en-US" b="1" dirty="0"/>
              <a:t>Instruction Handling</a:t>
            </a:r>
            <a:r>
              <a:rPr lang="en-US" dirty="0"/>
              <a:t>:</a:t>
            </a:r>
          </a:p>
          <a:p>
            <a:pPr>
              <a:buFont typeface="Arial" panose="020B0604020202020204" pitchFamily="34" charset="0"/>
              <a:buChar char="•"/>
            </a:pPr>
            <a:r>
              <a:rPr lang="en-US" dirty="0"/>
              <a:t>All privileged and sensitive instructions are automatically trapped by the hypervisor, ensuring that the virtualized environment operates securely and efficiently without interference from the operating system.</a:t>
            </a:r>
          </a:p>
          <a:p>
            <a:r>
              <a:rPr lang="en-US" b="1" dirty="0"/>
              <a:t>Advantages</a:t>
            </a:r>
            <a:r>
              <a:rPr lang="en-US" dirty="0"/>
              <a:t>:</a:t>
            </a:r>
          </a:p>
          <a:p>
            <a:pPr>
              <a:buFont typeface="Arial" panose="020B0604020202020204" pitchFamily="34" charset="0"/>
              <a:buChar char="•"/>
            </a:pPr>
            <a:r>
              <a:rPr lang="en-US" dirty="0"/>
              <a:t>Hardware-assisted virtualization eliminates the need for complex binary translation, which is required in full virtualization. It also allows the operating system to run without modifications, unlike paravirtualization, which often requires changes to the OS.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30</a:t>
            </a:fld>
            <a:endParaRPr lang="en-US"/>
          </a:p>
        </p:txBody>
      </p:sp>
    </p:spTree>
    <p:extLst>
      <p:ext uri="{BB962C8B-B14F-4D97-AF65-F5344CB8AC3E}">
        <p14:creationId xmlns:p14="http://schemas.microsoft.com/office/powerpoint/2010/main" val="3367072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Hardware-assisted virtualization is a technology where the hardware itself provides support to create and manage virtual machines, allowing them to run guest operating systems in complete isolation from one another. This approach enhances virtualization performance and security, making it more efficient than earlier software-based methods.</a:t>
            </a:r>
          </a:p>
          <a:p>
            <a:r>
              <a:rPr lang="en-US" b="1" dirty="0"/>
              <a:t>Historical Context and Development:</a:t>
            </a:r>
          </a:p>
          <a:p>
            <a:pPr>
              <a:buFont typeface="Arial" panose="020B0604020202020204" pitchFamily="34" charset="0"/>
              <a:buChar char="•"/>
            </a:pPr>
            <a:r>
              <a:rPr lang="en-US" b="1" dirty="0"/>
              <a:t>Origin</a:t>
            </a:r>
            <a:r>
              <a:rPr lang="en-US" dirty="0"/>
              <a:t>: The concept of hardware-assisted virtualization was first introduced in the IBM System/370, a mainframe computer that laid the foundation for modern virtualization techniques.</a:t>
            </a:r>
          </a:p>
          <a:p>
            <a:pPr>
              <a:buFont typeface="Arial" panose="020B0604020202020204" pitchFamily="34" charset="0"/>
              <a:buChar char="•"/>
            </a:pPr>
            <a:r>
              <a:rPr lang="en-US" b="1" dirty="0"/>
              <a:t>Modern Implementations</a:t>
            </a:r>
            <a:r>
              <a:rPr lang="en-US" dirty="0"/>
              <a:t>: Intel and AMD later introduced hardware-assisted virtualization extensions to the x86-64 architecture, known as </a:t>
            </a:r>
            <a:r>
              <a:rPr lang="en-US" b="1" dirty="0"/>
              <a:t>Intel VT</a:t>
            </a:r>
            <a:r>
              <a:rPr lang="en-US" dirty="0"/>
              <a:t> (formerly Vanderpool) and </a:t>
            </a:r>
            <a:r>
              <a:rPr lang="en-US" b="1" dirty="0"/>
              <a:t>AMD-V</a:t>
            </a:r>
            <a:r>
              <a:rPr lang="en-US" dirty="0"/>
              <a:t> (formerly Pacifica). These extensions were specifically designed to overcome the performance challenges of software-based virtualization.</a:t>
            </a:r>
          </a:p>
          <a:p>
            <a:r>
              <a:rPr lang="en-US" b="1" dirty="0"/>
              <a:t>Key Points:</a:t>
            </a:r>
          </a:p>
          <a:p>
            <a:pPr>
              <a:buFont typeface="+mj-lt"/>
              <a:buAutoNum type="arabicPeriod"/>
            </a:pPr>
            <a:r>
              <a:rPr lang="en-US" b="1" dirty="0"/>
              <a:t>Performance Enhancements</a:t>
            </a:r>
            <a:r>
              <a:rPr lang="en-US" dirty="0"/>
              <a:t>:</a:t>
            </a:r>
          </a:p>
          <a:p>
            <a:pPr marL="742950" lvl="1" indent="-285750">
              <a:buFont typeface="+mj-lt"/>
              <a:buAutoNum type="arabicPeriod"/>
            </a:pPr>
            <a:r>
              <a:rPr lang="en-US" dirty="0"/>
              <a:t>Before hardware-assisted virtualization, emulating x86 hardware through software, such as using hypervisors, was highly resource-intensive. The x86 architecture did not originally meet the </a:t>
            </a:r>
            <a:r>
              <a:rPr lang="en-US" dirty="0" err="1"/>
              <a:t>Popek</a:t>
            </a:r>
            <a:r>
              <a:rPr lang="en-US" dirty="0"/>
              <a:t> and Goldberg virtualization requirements, necessitating complex techniques like </a:t>
            </a:r>
            <a:r>
              <a:rPr lang="en-US" b="1" dirty="0"/>
              <a:t>binary translation</a:t>
            </a:r>
            <a:r>
              <a:rPr lang="en-US" dirty="0"/>
              <a:t> to handle sensitive instructions.</a:t>
            </a:r>
          </a:p>
          <a:p>
            <a:pPr>
              <a:buFont typeface="+mj-lt"/>
              <a:buAutoNum type="arabicPeriod"/>
            </a:pPr>
            <a:r>
              <a:rPr lang="en-US" b="1" dirty="0"/>
              <a:t>Binary Translation</a:t>
            </a:r>
            <a:r>
              <a:rPr lang="en-US" dirty="0"/>
              <a:t>:</a:t>
            </a:r>
          </a:p>
          <a:p>
            <a:pPr marL="742950" lvl="1" indent="-285750">
              <a:buFont typeface="+mj-lt"/>
              <a:buAutoNum type="arabicPeriod"/>
            </a:pPr>
            <a:r>
              <a:rPr lang="en-US" dirty="0"/>
              <a:t>Binary translation involves converting instructions from the guest operating system into a form that can be executed by the host system. While effective, this method incurred significant performance penalties.</a:t>
            </a:r>
          </a:p>
          <a:p>
            <a:pPr>
              <a:buFont typeface="+mj-lt"/>
              <a:buAutoNum type="arabicPeriod"/>
            </a:pPr>
            <a:r>
              <a:rPr lang="en-US" b="1" dirty="0"/>
              <a:t>Processor Extensions</a:t>
            </a:r>
            <a:r>
              <a:rPr lang="en-US" dirty="0"/>
              <a:t>:</a:t>
            </a:r>
          </a:p>
          <a:p>
            <a:pPr marL="742950" lvl="1" indent="-285750">
              <a:buFont typeface="+mj-lt"/>
              <a:buAutoNum type="arabicPeriod"/>
            </a:pPr>
            <a:r>
              <a:rPr lang="en-US" dirty="0"/>
              <a:t>With the introduction of Intel VT and AMD-V around 2006, these performance challenges were largely mitigated. These extensions provide direct support for virtualization within the processor, reducing the overhead associated with trapping and emulating sensitive instructions.</a:t>
            </a:r>
          </a:p>
          <a:p>
            <a:pPr>
              <a:buFont typeface="+mj-lt"/>
              <a:buAutoNum type="arabicPeriod"/>
            </a:pPr>
            <a:r>
              <a:rPr lang="en-US" b="1" dirty="0"/>
              <a:t>Widespread Adoption</a:t>
            </a:r>
            <a:r>
              <a:rPr lang="en-US" dirty="0"/>
              <a:t>:</a:t>
            </a:r>
          </a:p>
          <a:p>
            <a:pPr marL="742950" lvl="1" indent="-285750">
              <a:buFont typeface="+mj-lt"/>
              <a:buAutoNum type="arabicPeriod"/>
            </a:pPr>
            <a:r>
              <a:rPr lang="en-US" dirty="0"/>
              <a:t>The introduction of these processor extensions led to a broad adoption of hardware-assisted virtualization in various platforms and products. Some notable examples include </a:t>
            </a:r>
            <a:r>
              <a:rPr lang="en-US" b="1" dirty="0"/>
              <a:t>KVM (Kernel-based Virtual Machine)</a:t>
            </a:r>
            <a:r>
              <a:rPr lang="en-US" dirty="0"/>
              <a:t>, </a:t>
            </a:r>
            <a:r>
              <a:rPr lang="en-US" b="1" dirty="0"/>
              <a:t>VirtualBox</a:t>
            </a:r>
            <a:r>
              <a:rPr lang="en-US" dirty="0"/>
              <a:t>, </a:t>
            </a:r>
            <a:r>
              <a:rPr lang="en-US" b="1" dirty="0"/>
              <a:t>Xen</a:t>
            </a:r>
            <a:r>
              <a:rPr lang="en-US" dirty="0"/>
              <a:t>, </a:t>
            </a:r>
            <a:r>
              <a:rPr lang="en-US" b="1" dirty="0"/>
              <a:t>VMware</a:t>
            </a:r>
            <a:r>
              <a:rPr lang="en-US" dirty="0"/>
              <a:t>, </a:t>
            </a:r>
            <a:r>
              <a:rPr lang="en-US" b="1" dirty="0"/>
              <a:t>Hyper-V</a:t>
            </a:r>
            <a:r>
              <a:rPr lang="en-US" dirty="0"/>
              <a:t>, </a:t>
            </a:r>
            <a:r>
              <a:rPr lang="en-US" b="1" dirty="0"/>
              <a:t>Sun </a:t>
            </a:r>
            <a:r>
              <a:rPr lang="en-US" b="1" dirty="0" err="1"/>
              <a:t>xVM</a:t>
            </a:r>
            <a:r>
              <a:rPr lang="en-US" dirty="0"/>
              <a:t>, and </a:t>
            </a:r>
            <a:r>
              <a:rPr lang="en-US" b="1" dirty="0"/>
              <a:t>Parallels</a:t>
            </a:r>
            <a:r>
              <a:rPr lang="en-US" dirty="0"/>
              <a:t>.</a:t>
            </a:r>
          </a:p>
          <a:p>
            <a:r>
              <a:rPr lang="en-US" b="1" dirty="0"/>
              <a:t>Conclusion:</a:t>
            </a:r>
          </a:p>
          <a:p>
            <a:r>
              <a:rPr lang="en-US" dirty="0"/>
              <a:t>Hardware-assisted virtualization represents a significant advancement in the field of virtualization, enabling more efficient and secure management of virtual environments. By leveraging specific processor extensions, modern systems can achieve near-native performance in virtualized environments, making it a crucial technology in cloud computing, server consolidation, and other areas requiring robust virtualization capabilities.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31</a:t>
            </a:fld>
            <a:endParaRPr lang="en-US"/>
          </a:p>
        </p:txBody>
      </p:sp>
    </p:spTree>
    <p:extLst>
      <p:ext uri="{BB962C8B-B14F-4D97-AF65-F5344CB8AC3E}">
        <p14:creationId xmlns:p14="http://schemas.microsoft.com/office/powerpoint/2010/main" val="170113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Partitioning:</a:t>
            </a:r>
          </a:p>
          <a:p>
            <a:pPr>
              <a:buFont typeface="Arial" panose="020B0604020202020204" pitchFamily="34" charset="0"/>
              <a:buChar char="•"/>
            </a:pPr>
            <a:r>
              <a:rPr lang="en-US" b="1" dirty="0"/>
              <a:t>What it means</a:t>
            </a:r>
            <a:r>
              <a:rPr lang="en-US" dirty="0"/>
              <a:t>: Server virtualization allows multiple operating systems to run on a single physical machine, each within its own virtual machine (VM).</a:t>
            </a:r>
          </a:p>
          <a:p>
            <a:pPr>
              <a:buFont typeface="Arial" panose="020B0604020202020204" pitchFamily="34" charset="0"/>
              <a:buChar char="•"/>
            </a:pPr>
            <a:r>
              <a:rPr lang="en-US" b="1" dirty="0"/>
              <a:t>Benefits</a:t>
            </a:r>
            <a:r>
              <a:rPr lang="en-US" dirty="0"/>
              <a:t>:</a:t>
            </a:r>
          </a:p>
          <a:p>
            <a:pPr marL="742950" lvl="1" indent="-285750">
              <a:buFont typeface="Arial" panose="020B0604020202020204" pitchFamily="34" charset="0"/>
              <a:buChar char="•"/>
            </a:pPr>
            <a:r>
              <a:rPr lang="en-US" dirty="0"/>
              <a:t>The physical system’s resources, such as CPU and memory, are divided among different VMs, ensuring efficient resource usage.</a:t>
            </a:r>
          </a:p>
          <a:p>
            <a:pPr marL="742950" lvl="1" indent="-285750">
              <a:buFont typeface="Arial" panose="020B0604020202020204" pitchFamily="34" charset="0"/>
              <a:buChar char="•"/>
            </a:pPr>
            <a:r>
              <a:rPr lang="en-US" dirty="0"/>
              <a:t>VMs are isolated from each other, meaning one VM doesn’t know or interfere with the other, improving security and stability.</a:t>
            </a:r>
          </a:p>
          <a:p>
            <a:r>
              <a:rPr lang="en-US" b="1" dirty="0"/>
              <a:t>2. Management:</a:t>
            </a:r>
          </a:p>
          <a:p>
            <a:pPr>
              <a:buFont typeface="Arial" panose="020B0604020202020204" pitchFamily="34" charset="0"/>
              <a:buChar char="•"/>
            </a:pPr>
            <a:r>
              <a:rPr lang="en-US" b="1" dirty="0"/>
              <a:t>What it means</a:t>
            </a:r>
            <a:r>
              <a:rPr lang="en-US" dirty="0"/>
              <a:t>: Virtualization simplifies the management of VMs, making system administration more efficient.</a:t>
            </a:r>
          </a:p>
          <a:p>
            <a:pPr>
              <a:buFont typeface="Arial" panose="020B0604020202020204" pitchFamily="34" charset="0"/>
              <a:buChar char="•"/>
            </a:pPr>
            <a:r>
              <a:rPr lang="en-US" b="1" dirty="0"/>
              <a:t>Benefits</a:t>
            </a:r>
            <a:r>
              <a:rPr lang="en-US" dirty="0"/>
              <a:t>:</a:t>
            </a:r>
          </a:p>
          <a:p>
            <a:pPr marL="742950" lvl="1" indent="-285750">
              <a:buFont typeface="Arial" panose="020B0604020202020204" pitchFamily="34" charset="0"/>
              <a:buChar char="•"/>
            </a:pPr>
            <a:r>
              <a:rPr lang="en-US" dirty="0"/>
              <a:t>If one VM fails, it doesn't affect the other VMs running on the same physical server.</a:t>
            </a:r>
          </a:p>
          <a:p>
            <a:pPr marL="742950" lvl="1" indent="-285750">
              <a:buFont typeface="Arial" panose="020B0604020202020204" pitchFamily="34" charset="0"/>
              <a:buChar char="•"/>
            </a:pPr>
            <a:r>
              <a:rPr lang="en-US" dirty="0"/>
              <a:t>Management tools allow monitoring and controlling each VM independently, enabling better performance management and troubleshooting.</a:t>
            </a:r>
          </a:p>
          <a:p>
            <a:r>
              <a:rPr lang="en-US" b="1" dirty="0"/>
              <a:t>3. Encapsulation:</a:t>
            </a:r>
          </a:p>
          <a:p>
            <a:pPr>
              <a:buFont typeface="Arial" panose="020B0604020202020204" pitchFamily="34" charset="0"/>
              <a:buChar char="•"/>
            </a:pPr>
            <a:r>
              <a:rPr lang="en-US" b="1" dirty="0"/>
              <a:t>What it means</a:t>
            </a:r>
            <a:r>
              <a:rPr lang="en-US" dirty="0"/>
              <a:t>: The state of a VM can be saved and stored as a file, encapsulating the VM’s entire environment.</a:t>
            </a:r>
          </a:p>
          <a:p>
            <a:pPr>
              <a:buFont typeface="Arial" panose="020B0604020202020204" pitchFamily="34" charset="0"/>
              <a:buChar char="•"/>
            </a:pPr>
            <a:r>
              <a:rPr lang="en-US" b="1" dirty="0"/>
              <a:t>Benefits</a:t>
            </a:r>
            <a:r>
              <a:rPr lang="en-US" dirty="0"/>
              <a:t>:</a:t>
            </a:r>
          </a:p>
          <a:p>
            <a:pPr marL="742950" lvl="1" indent="-285750">
              <a:buFont typeface="Arial" panose="020B0604020202020204" pitchFamily="34" charset="0"/>
              <a:buChar char="•"/>
            </a:pPr>
            <a:r>
              <a:rPr lang="en-US" dirty="0"/>
              <a:t>Makes it easier to move or copy VMs between servers, as they are just files. This simplifies backups, disaster recovery, and migrations.</a:t>
            </a:r>
          </a:p>
          <a:p>
            <a:r>
              <a:rPr lang="en-US" b="1" dirty="0"/>
              <a:t>Virtualized Server vs. Physical Server (Diagram):</a:t>
            </a:r>
          </a:p>
          <a:p>
            <a:pPr>
              <a:buFont typeface="Arial" panose="020B0604020202020204" pitchFamily="34" charset="0"/>
              <a:buChar char="•"/>
            </a:pPr>
            <a:r>
              <a:rPr lang="en-US" b="1" dirty="0"/>
              <a:t>Physical Server</a:t>
            </a:r>
            <a:r>
              <a:rPr lang="en-US" dirty="0"/>
              <a:t>: In traditional setups, a single physical server runs one application on one operating system. Each server is tightly coupled with hardware and has its own dedicated memory, CPU, and storage.</a:t>
            </a:r>
          </a:p>
          <a:p>
            <a:pPr>
              <a:buFont typeface="Arial" panose="020B0604020202020204" pitchFamily="34" charset="0"/>
              <a:buChar char="•"/>
            </a:pPr>
            <a:r>
              <a:rPr lang="en-US" b="1" dirty="0"/>
              <a:t>Virtualized Server</a:t>
            </a:r>
            <a:r>
              <a:rPr lang="en-US" dirty="0"/>
              <a:t>: Virtualization decouples the operating system and applications from the physical hardware. Multiple applications run on multiple virtual machines, all sharing the same physical server’s resources (CPU, memory, etc.).</a:t>
            </a:r>
          </a:p>
          <a:p>
            <a:r>
              <a:rPr lang="en-US" b="1" dirty="0"/>
              <a:t>Key Insight:</a:t>
            </a:r>
          </a:p>
          <a:p>
            <a:pPr>
              <a:buFont typeface="Arial" panose="020B0604020202020204" pitchFamily="34" charset="0"/>
              <a:buChar char="•"/>
            </a:pPr>
            <a:r>
              <a:rPr lang="en-US" b="1" dirty="0"/>
              <a:t>Server Virtualization’s Impact</a:t>
            </a:r>
            <a:r>
              <a:rPr lang="en-US" dirty="0"/>
              <a:t>:</a:t>
            </a:r>
          </a:p>
          <a:p>
            <a:pPr marL="742950" lvl="1" indent="-285750">
              <a:buFont typeface="Arial" panose="020B0604020202020204" pitchFamily="34" charset="0"/>
              <a:buChar char="•"/>
            </a:pPr>
            <a:r>
              <a:rPr lang="en-US" dirty="0"/>
              <a:t>Reduces the number of physical servers needed in a data center.</a:t>
            </a:r>
          </a:p>
          <a:p>
            <a:pPr marL="742950" lvl="1" indent="-285750">
              <a:buFont typeface="Arial" panose="020B0604020202020204" pitchFamily="34" charset="0"/>
              <a:buChar char="•"/>
            </a:pPr>
            <a:r>
              <a:rPr lang="en-US" dirty="0"/>
              <a:t>Lowers costs related to physical space, cooling, cabling, and capital expenditures, making it a key technology for data center consolidation.</a:t>
            </a:r>
          </a:p>
          <a:p>
            <a:r>
              <a:rPr lang="en-US" dirty="0"/>
              <a:t>In essence, server virtualization helps businesses achieve better resource utilization, easier management, and significant cost savings by enabling multiple virtual machines to run on fewer physical servers.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37</a:t>
            </a:fld>
            <a:endParaRPr lang="en-US"/>
          </a:p>
        </p:txBody>
      </p:sp>
    </p:spTree>
    <p:extLst>
      <p:ext uri="{BB962C8B-B14F-4D97-AF65-F5344CB8AC3E}">
        <p14:creationId xmlns:p14="http://schemas.microsoft.com/office/powerpoint/2010/main" val="1514701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Storage virtualization</a:t>
            </a:r>
            <a:r>
              <a:rPr lang="en-US" dirty="0"/>
              <a:t> is a technology that abstracts and pools physical storage resources across multiple devices and locations, presenting them as a single, unified storage system. It simplifies storage management, improves resource utilization, and enhances flexibility in data centers and enterprise environments. By decoupling storage hardware from the applications and users that access it, storage virtualization makes it easier to manage, scale, and optimize storage.</a:t>
            </a:r>
          </a:p>
          <a:p>
            <a:r>
              <a:rPr lang="en-US" b="1" dirty="0"/>
              <a:t>Key Components of Storage Virtualization</a:t>
            </a:r>
          </a:p>
          <a:p>
            <a:pPr>
              <a:buFont typeface="+mj-lt"/>
              <a:buAutoNum type="arabicPeriod"/>
            </a:pPr>
            <a:r>
              <a:rPr lang="en-US" b="1" dirty="0"/>
              <a:t>Physical Storage</a:t>
            </a:r>
            <a:r>
              <a:rPr lang="en-US" dirty="0"/>
              <a:t>:</a:t>
            </a:r>
          </a:p>
          <a:p>
            <a:pPr marL="742950" lvl="1" indent="-285750">
              <a:buFont typeface="+mj-lt"/>
              <a:buAutoNum type="arabicPeriod"/>
            </a:pPr>
            <a:r>
              <a:rPr lang="en-US" dirty="0"/>
              <a:t>This refers to the underlying hardware, such as hard drives (HDDs), solid-state drives (SSDs), storage area networks (SANs), and network-attached storage (NAS). These resources are pooled and virtualized to create logical storage that is easier to manage.</a:t>
            </a:r>
          </a:p>
          <a:p>
            <a:pPr>
              <a:buFont typeface="+mj-lt"/>
              <a:buAutoNum type="arabicPeriod"/>
            </a:pPr>
            <a:r>
              <a:rPr lang="en-US" b="1" dirty="0"/>
              <a:t>Virtual Storage Pool</a:t>
            </a:r>
            <a:r>
              <a:rPr lang="en-US" dirty="0"/>
              <a:t>:</a:t>
            </a:r>
          </a:p>
          <a:p>
            <a:pPr marL="742950" lvl="1" indent="-285750">
              <a:buFont typeface="+mj-lt"/>
              <a:buAutoNum type="arabicPeriod"/>
            </a:pPr>
            <a:r>
              <a:rPr lang="en-US" dirty="0"/>
              <a:t>Virtual storage pools combine multiple physical storage devices into one or more logical pools. Administrators can allocate storage from these pools to applications or users without worrying about the specifics of the underlying hardware.</a:t>
            </a:r>
          </a:p>
          <a:p>
            <a:pPr>
              <a:buFont typeface="+mj-lt"/>
              <a:buAutoNum type="arabicPeriod"/>
            </a:pPr>
            <a:r>
              <a:rPr lang="en-US" b="1" dirty="0"/>
              <a:t>Storage Controllers</a:t>
            </a:r>
            <a:r>
              <a:rPr lang="en-US" dirty="0"/>
              <a:t>:</a:t>
            </a:r>
          </a:p>
          <a:p>
            <a:pPr marL="742950" lvl="1" indent="-285750">
              <a:buFont typeface="+mj-lt"/>
              <a:buAutoNum type="arabicPeriod"/>
            </a:pPr>
            <a:r>
              <a:rPr lang="en-US" dirty="0"/>
              <a:t>A storage virtualization controller (software or hardware) manages the abstraction layer between physical and virtual storage. It translates logical requests from applications into commands for the underlying physical storage systems.</a:t>
            </a:r>
          </a:p>
          <a:p>
            <a:pPr>
              <a:buFont typeface="+mj-lt"/>
              <a:buAutoNum type="arabicPeriod"/>
            </a:pPr>
            <a:r>
              <a:rPr lang="en-US" b="1" dirty="0"/>
              <a:t>Logical Volumes</a:t>
            </a:r>
            <a:r>
              <a:rPr lang="en-US" dirty="0"/>
              <a:t>:</a:t>
            </a:r>
          </a:p>
          <a:p>
            <a:pPr marL="742950" lvl="1" indent="-285750">
              <a:buFont typeface="+mj-lt"/>
              <a:buAutoNum type="arabicPeriod"/>
            </a:pPr>
            <a:r>
              <a:rPr lang="en-US" dirty="0"/>
              <a:t>Virtual storage is typically presented as </a:t>
            </a:r>
            <a:r>
              <a:rPr lang="en-US" b="1" dirty="0"/>
              <a:t>logical volumes</a:t>
            </a:r>
            <a:r>
              <a:rPr lang="en-US" dirty="0"/>
              <a:t> or </a:t>
            </a:r>
            <a:r>
              <a:rPr lang="en-US" b="1" dirty="0"/>
              <a:t>virtual drives</a:t>
            </a:r>
            <a:r>
              <a:rPr lang="en-US" dirty="0"/>
              <a:t>, which can be dynamically resized and moved across physical devices without impacting the applications that access them.</a:t>
            </a:r>
          </a:p>
          <a:p>
            <a:pPr>
              <a:buFont typeface="+mj-lt"/>
              <a:buAutoNum type="arabicPeriod"/>
            </a:pPr>
            <a:r>
              <a:rPr lang="en-US" b="1" dirty="0"/>
              <a:t>Data Services</a:t>
            </a:r>
            <a:r>
              <a:rPr lang="en-US" dirty="0"/>
              <a:t>:</a:t>
            </a:r>
          </a:p>
          <a:p>
            <a:pPr marL="742950" lvl="1" indent="-285750">
              <a:buFont typeface="+mj-lt"/>
              <a:buAutoNum type="arabicPeriod"/>
            </a:pPr>
            <a:r>
              <a:rPr lang="en-US" dirty="0"/>
              <a:t>Many storage virtualization solutions come with built-in data management features such as replication, deduplication, compression, and tiering, which improve efficiency, performance, and resilience.</a:t>
            </a:r>
          </a:p>
          <a:p>
            <a:r>
              <a:rPr lang="en-US" b="1" dirty="0"/>
              <a:t>Types of Storage Virtualization</a:t>
            </a:r>
          </a:p>
          <a:p>
            <a:pPr>
              <a:buFont typeface="+mj-lt"/>
              <a:buAutoNum type="arabicPeriod"/>
            </a:pPr>
            <a:r>
              <a:rPr lang="en-US" b="1" dirty="0"/>
              <a:t>Block-Level Storage Virtualization</a:t>
            </a:r>
            <a:r>
              <a:rPr lang="en-US" dirty="0"/>
              <a:t>:</a:t>
            </a:r>
          </a:p>
          <a:p>
            <a:pPr marL="742950" lvl="1" indent="-285750">
              <a:buFont typeface="+mj-lt"/>
              <a:buAutoNum type="arabicPeriod"/>
            </a:pPr>
            <a:r>
              <a:rPr lang="en-US" dirty="0"/>
              <a:t>This type virtualizes storage at the block level, abstracting individual storage blocks from physical devices. It is commonly used in </a:t>
            </a:r>
            <a:r>
              <a:rPr lang="en-US" b="1" dirty="0"/>
              <a:t>SANs</a:t>
            </a:r>
            <a:r>
              <a:rPr lang="en-US" dirty="0"/>
              <a:t> where applications access storage as if it were a local hard drive, but the underlying blocks can be spread across multiple physical devices.</a:t>
            </a:r>
          </a:p>
          <a:p>
            <a:pPr marL="742950" lvl="1" indent="-285750">
              <a:buFont typeface="+mj-lt"/>
              <a:buAutoNum type="arabicPeriod"/>
            </a:pPr>
            <a:r>
              <a:rPr lang="en-US" dirty="0"/>
              <a:t>Example: VMware </a:t>
            </a:r>
            <a:r>
              <a:rPr lang="en-US" dirty="0" err="1"/>
              <a:t>vSAN</a:t>
            </a:r>
            <a:r>
              <a:rPr lang="en-US" dirty="0"/>
              <a:t>, IBM SAN Volume Controller (SVC).</a:t>
            </a:r>
          </a:p>
          <a:p>
            <a:pPr>
              <a:buFont typeface="+mj-lt"/>
              <a:buAutoNum type="arabicPeriod"/>
            </a:pPr>
            <a:r>
              <a:rPr lang="en-US" b="1" dirty="0"/>
              <a:t>File-Level Storage Virtualization</a:t>
            </a:r>
            <a:r>
              <a:rPr lang="en-US" dirty="0"/>
              <a:t>:</a:t>
            </a:r>
          </a:p>
          <a:p>
            <a:pPr marL="742950" lvl="1" indent="-285750">
              <a:buFont typeface="+mj-lt"/>
              <a:buAutoNum type="arabicPeriod"/>
            </a:pPr>
            <a:r>
              <a:rPr lang="en-US" dirty="0"/>
              <a:t>In file-level virtualization, the system abstracts entire files and directories from the physical storage medium. This is common in </a:t>
            </a:r>
            <a:r>
              <a:rPr lang="en-US" b="1" dirty="0"/>
              <a:t>NAS</a:t>
            </a:r>
            <a:r>
              <a:rPr lang="en-US" dirty="0"/>
              <a:t> environments, where users access files via shared directories, but the actual file locations can be moved or distributed across different storage devices.</a:t>
            </a:r>
          </a:p>
          <a:p>
            <a:pPr marL="742950" lvl="1" indent="-285750">
              <a:buFont typeface="+mj-lt"/>
              <a:buAutoNum type="arabicPeriod"/>
            </a:pPr>
            <a:r>
              <a:rPr lang="en-US" dirty="0"/>
              <a:t>Example: NetApp's ONTAP, Windows DFS (Distributed File System).</a:t>
            </a:r>
          </a:p>
          <a:p>
            <a:pPr>
              <a:buFont typeface="+mj-lt"/>
              <a:buAutoNum type="arabicPeriod"/>
            </a:pPr>
            <a:r>
              <a:rPr lang="en-US" b="1" dirty="0"/>
              <a:t>Host-Based Virtualization</a:t>
            </a:r>
            <a:r>
              <a:rPr lang="en-US" dirty="0"/>
              <a:t>:</a:t>
            </a:r>
          </a:p>
          <a:p>
            <a:pPr marL="742950" lvl="1" indent="-285750">
              <a:buFont typeface="+mj-lt"/>
              <a:buAutoNum type="arabicPeriod"/>
            </a:pPr>
            <a:r>
              <a:rPr lang="en-US" dirty="0"/>
              <a:t>Host-based storage virtualization occurs at the server level, where storage resources are virtualized on the server and presented to applications as logical storage volumes. This type is often implemented through hypervisors in virtual machine environments.</a:t>
            </a:r>
          </a:p>
          <a:p>
            <a:pPr marL="742950" lvl="1" indent="-285750">
              <a:buFont typeface="+mj-lt"/>
              <a:buAutoNum type="arabicPeriod"/>
            </a:pPr>
            <a:r>
              <a:rPr lang="en-US" dirty="0"/>
              <a:t>Example: VMware </a:t>
            </a:r>
            <a:r>
              <a:rPr lang="en-US" dirty="0" err="1"/>
              <a:t>ESXi</a:t>
            </a:r>
            <a:r>
              <a:rPr lang="en-US" dirty="0"/>
              <a:t>, Microsoft Hyper-V.</a:t>
            </a:r>
          </a:p>
          <a:p>
            <a:pPr>
              <a:buFont typeface="+mj-lt"/>
              <a:buAutoNum type="arabicPeriod"/>
            </a:pPr>
            <a:r>
              <a:rPr lang="en-US" b="1" dirty="0"/>
              <a:t>Array-Based Virtualization</a:t>
            </a:r>
            <a:r>
              <a:rPr lang="en-US" dirty="0"/>
              <a:t>:</a:t>
            </a:r>
          </a:p>
          <a:p>
            <a:pPr marL="742950" lvl="1" indent="-285750">
              <a:buFont typeface="+mj-lt"/>
              <a:buAutoNum type="arabicPeriod"/>
            </a:pPr>
            <a:r>
              <a:rPr lang="en-US" dirty="0"/>
              <a:t>In this model, storage arrays virtualize resources internally, managing the abstraction of storage within the array itself. The array presents virtual storage pools to users and applications, with the array managing resource allocation and optimization.</a:t>
            </a:r>
          </a:p>
          <a:p>
            <a:pPr marL="742950" lvl="1" indent="-285750">
              <a:buFont typeface="+mj-lt"/>
              <a:buAutoNum type="arabicPeriod"/>
            </a:pPr>
            <a:r>
              <a:rPr lang="en-US" dirty="0"/>
              <a:t>Example: Dell EMC </a:t>
            </a:r>
            <a:r>
              <a:rPr lang="en-US" dirty="0" err="1"/>
              <a:t>PowerMax</a:t>
            </a:r>
            <a:r>
              <a:rPr lang="en-US" dirty="0"/>
              <a:t>, HPE 3PAR.</a:t>
            </a:r>
          </a:p>
          <a:p>
            <a:pPr>
              <a:buFont typeface="+mj-lt"/>
              <a:buAutoNum type="arabicPeriod"/>
            </a:pPr>
            <a:r>
              <a:rPr lang="en-US" b="1" dirty="0"/>
              <a:t>Network-Based Virtualization</a:t>
            </a:r>
            <a:r>
              <a:rPr lang="en-US" dirty="0"/>
              <a:t>:</a:t>
            </a:r>
          </a:p>
          <a:p>
            <a:pPr marL="742950" lvl="1" indent="-285750">
              <a:buFont typeface="+mj-lt"/>
              <a:buAutoNum type="arabicPeriod"/>
            </a:pPr>
            <a:r>
              <a:rPr lang="en-US" dirty="0"/>
              <a:t>This approach virtualizes storage at the network level, typically in SANs, by using a network-based appliance that sits between storage systems and the servers accessing them. The appliance abstracts and manages multiple storage devices into one virtual pool.</a:t>
            </a:r>
          </a:p>
          <a:p>
            <a:pPr marL="742950" lvl="1" indent="-285750">
              <a:buFont typeface="+mj-lt"/>
              <a:buAutoNum type="arabicPeriod"/>
            </a:pPr>
            <a:r>
              <a:rPr lang="en-US" dirty="0"/>
              <a:t>Example: IBM SAN Volume Controller (SVC), Cisco MDS 9000.</a:t>
            </a:r>
          </a:p>
          <a:p>
            <a:r>
              <a:rPr lang="en-US" b="1" dirty="0"/>
              <a:t>Benefits of Storage Virtualization</a:t>
            </a:r>
          </a:p>
          <a:p>
            <a:pPr>
              <a:buFont typeface="+mj-lt"/>
              <a:buAutoNum type="arabicPeriod"/>
            </a:pPr>
            <a:r>
              <a:rPr lang="en-US" b="1" dirty="0"/>
              <a:t>Increased Resource Utilization</a:t>
            </a:r>
            <a:r>
              <a:rPr lang="en-US" dirty="0"/>
              <a:t>:</a:t>
            </a:r>
          </a:p>
          <a:p>
            <a:pPr marL="742950" lvl="1" indent="-285750">
              <a:buFont typeface="+mj-lt"/>
              <a:buAutoNum type="arabicPeriod"/>
            </a:pPr>
            <a:r>
              <a:rPr lang="en-US" dirty="0"/>
              <a:t>Storage virtualization allows for better use of physical storage capacity by pooling underutilized resources across different devices. This reduces wasted space and optimizes resource allocation.</a:t>
            </a:r>
          </a:p>
          <a:p>
            <a:pPr>
              <a:buFont typeface="+mj-lt"/>
              <a:buAutoNum type="arabicPeriod"/>
            </a:pPr>
            <a:r>
              <a:rPr lang="en-US" b="1" dirty="0"/>
              <a:t>Simplified Management</a:t>
            </a:r>
            <a:r>
              <a:rPr lang="en-US" dirty="0"/>
              <a:t>:</a:t>
            </a:r>
          </a:p>
          <a:p>
            <a:pPr marL="742950" lvl="1" indent="-285750">
              <a:buFont typeface="+mj-lt"/>
              <a:buAutoNum type="arabicPeriod"/>
            </a:pPr>
            <a:r>
              <a:rPr lang="en-US" dirty="0"/>
              <a:t>By abstracting the underlying physical hardware, storage virtualization simplifies storage management. Administrators can manage and allocate storage from a central interface, regardless of the diversity or complexity of the physical devices.</a:t>
            </a:r>
          </a:p>
          <a:p>
            <a:pPr>
              <a:buFont typeface="+mj-lt"/>
              <a:buAutoNum type="arabicPeriod"/>
            </a:pPr>
            <a:r>
              <a:rPr lang="en-US" b="1" dirty="0"/>
              <a:t>Scalability</a:t>
            </a:r>
            <a:r>
              <a:rPr lang="en-US" dirty="0"/>
              <a:t>:</a:t>
            </a:r>
          </a:p>
          <a:p>
            <a:pPr marL="742950" lvl="1" indent="-285750">
              <a:buFont typeface="+mj-lt"/>
              <a:buAutoNum type="arabicPeriod"/>
            </a:pPr>
            <a:r>
              <a:rPr lang="en-US" dirty="0"/>
              <a:t>Storage virtualization makes it easy to scale storage resources by adding new devices to the virtual pool without disrupting existing operations. This is especially important in environments with rapidly growing data demands.</a:t>
            </a:r>
          </a:p>
          <a:p>
            <a:pPr>
              <a:buFont typeface="+mj-lt"/>
              <a:buAutoNum type="arabicPeriod"/>
            </a:pPr>
            <a:r>
              <a:rPr lang="en-US" b="1" dirty="0"/>
              <a:t>Improved Flexibility</a:t>
            </a:r>
            <a:r>
              <a:rPr lang="en-US" dirty="0"/>
              <a:t>:</a:t>
            </a:r>
          </a:p>
          <a:p>
            <a:pPr marL="742950" lvl="1" indent="-285750">
              <a:buFont typeface="+mj-lt"/>
              <a:buAutoNum type="arabicPeriod"/>
            </a:pPr>
            <a:r>
              <a:rPr lang="en-US" dirty="0"/>
              <a:t>Virtualized storage environments offer greater flexibility in data management, allowing data to be moved, replicated, or reallocated across different physical devices without downtime or impact on applications.</a:t>
            </a:r>
          </a:p>
          <a:p>
            <a:pPr>
              <a:buFont typeface="+mj-lt"/>
              <a:buAutoNum type="arabicPeriod"/>
            </a:pPr>
            <a:r>
              <a:rPr lang="en-US" b="1" dirty="0"/>
              <a:t>Cost Efficiency</a:t>
            </a:r>
            <a:r>
              <a:rPr lang="en-US" dirty="0"/>
              <a:t>:</a:t>
            </a:r>
          </a:p>
          <a:p>
            <a:pPr marL="742950" lvl="1" indent="-285750">
              <a:buFont typeface="+mj-lt"/>
              <a:buAutoNum type="arabicPeriod"/>
            </a:pPr>
            <a:r>
              <a:rPr lang="en-US" dirty="0"/>
              <a:t>Virtualization reduces the need for over-provisioning storage, leading to better cost efficiency. It also enables the use of lower-cost hardware alongside higher-performance devices in a single environment.</a:t>
            </a:r>
          </a:p>
          <a:p>
            <a:pPr>
              <a:buFont typeface="+mj-lt"/>
              <a:buAutoNum type="arabicPeriod"/>
            </a:pPr>
            <a:r>
              <a:rPr lang="en-US" b="1" dirty="0"/>
              <a:t>Enhanced Disaster Recovery and Data Protection</a:t>
            </a:r>
            <a:r>
              <a:rPr lang="en-US" dirty="0"/>
              <a:t>:</a:t>
            </a:r>
          </a:p>
          <a:p>
            <a:pPr marL="742950" lvl="1" indent="-285750">
              <a:buFont typeface="+mj-lt"/>
              <a:buAutoNum type="arabicPeriod"/>
            </a:pPr>
            <a:r>
              <a:rPr lang="en-US" dirty="0"/>
              <a:t>Many storage virtualization solutions include features like </a:t>
            </a:r>
            <a:r>
              <a:rPr lang="en-US" b="1" dirty="0"/>
              <a:t>replication</a:t>
            </a:r>
            <a:r>
              <a:rPr lang="en-US" dirty="0"/>
              <a:t>, </a:t>
            </a:r>
            <a:r>
              <a:rPr lang="en-US" b="1" dirty="0"/>
              <a:t>snapshots</a:t>
            </a:r>
            <a:r>
              <a:rPr lang="en-US" dirty="0"/>
              <a:t>, and </a:t>
            </a:r>
            <a:r>
              <a:rPr lang="en-US" b="1" dirty="0"/>
              <a:t>backup</a:t>
            </a:r>
            <a:r>
              <a:rPr lang="en-US" dirty="0"/>
              <a:t> that improve data protection and disaster recovery. These features allow for faster recovery times in the event of hardware failures or data corruption.</a:t>
            </a:r>
          </a:p>
          <a:p>
            <a:pPr>
              <a:buFont typeface="+mj-lt"/>
              <a:buAutoNum type="arabicPeriod"/>
            </a:pPr>
            <a:r>
              <a:rPr lang="en-US" b="1" dirty="0"/>
              <a:t>High Availability</a:t>
            </a:r>
            <a:r>
              <a:rPr lang="en-US" dirty="0"/>
              <a:t>:</a:t>
            </a:r>
          </a:p>
          <a:p>
            <a:pPr marL="742950" lvl="1" indent="-285750">
              <a:buFont typeface="+mj-lt"/>
              <a:buAutoNum type="arabicPeriod"/>
            </a:pPr>
            <a:r>
              <a:rPr lang="en-US" dirty="0"/>
              <a:t>Storage virtualization can provide redundancy and fault tolerance by replicating data across multiple physical devices. This ensures that data remains available even in the event of hardware failures.</a:t>
            </a:r>
          </a:p>
          <a:p>
            <a:pPr>
              <a:buFont typeface="+mj-lt"/>
              <a:buAutoNum type="arabicPeriod"/>
            </a:pPr>
            <a:r>
              <a:rPr lang="en-US" b="1" dirty="0"/>
              <a:t>Improved Performance</a:t>
            </a:r>
            <a:r>
              <a:rPr lang="en-US" dirty="0"/>
              <a:t>:</a:t>
            </a:r>
          </a:p>
          <a:p>
            <a:pPr marL="742950" lvl="1" indent="-285750">
              <a:buFont typeface="+mj-lt"/>
              <a:buAutoNum type="arabicPeriod"/>
            </a:pPr>
            <a:r>
              <a:rPr lang="en-US" dirty="0"/>
              <a:t>Virtualized storage environments often include </a:t>
            </a:r>
            <a:r>
              <a:rPr lang="en-US" b="1" dirty="0"/>
              <a:t>tiered storage</a:t>
            </a:r>
            <a:r>
              <a:rPr lang="en-US" dirty="0"/>
              <a:t>, which automatically moves frequently accessed data to faster storage media (e.g., SSDs) while storing less critical data on slower, more cost-effective media (e.g., HDDs).</a:t>
            </a:r>
          </a:p>
          <a:p>
            <a:r>
              <a:rPr lang="en-US" b="1" dirty="0"/>
              <a:t>Challenges of Storage Virtualization</a:t>
            </a:r>
          </a:p>
          <a:p>
            <a:pPr>
              <a:buFont typeface="+mj-lt"/>
              <a:buAutoNum type="arabicPeriod"/>
            </a:pPr>
            <a:r>
              <a:rPr lang="en-US" b="1" dirty="0"/>
              <a:t>Performance Overhead</a:t>
            </a:r>
            <a:r>
              <a:rPr lang="en-US" dirty="0"/>
              <a:t>:</a:t>
            </a:r>
          </a:p>
          <a:p>
            <a:pPr marL="742950" lvl="1" indent="-285750">
              <a:buFont typeface="+mj-lt"/>
              <a:buAutoNum type="arabicPeriod"/>
            </a:pPr>
            <a:r>
              <a:rPr lang="en-US" dirty="0"/>
              <a:t>The additional layer of abstraction in storage virtualization can introduce performance overhead, especially in highly virtualized environments with heavy I/O workloads. Optimization and fine-tuning are often necessary to mitigate this.</a:t>
            </a:r>
          </a:p>
          <a:p>
            <a:pPr>
              <a:buFont typeface="+mj-lt"/>
              <a:buAutoNum type="arabicPeriod"/>
            </a:pPr>
            <a:r>
              <a:rPr lang="en-US" b="1" dirty="0"/>
              <a:t>Complexity</a:t>
            </a:r>
            <a:r>
              <a:rPr lang="en-US" dirty="0"/>
              <a:t>:</a:t>
            </a:r>
          </a:p>
          <a:p>
            <a:pPr marL="742950" lvl="1" indent="-285750">
              <a:buFont typeface="+mj-lt"/>
              <a:buAutoNum type="arabicPeriod"/>
            </a:pPr>
            <a:r>
              <a:rPr lang="en-US" dirty="0"/>
              <a:t>While storage virtualization simplifies many aspects of storage management, the underlying architecture can still be complex. Proper planning and management are essential to ensure performance, availability, and scalability.</a:t>
            </a:r>
          </a:p>
          <a:p>
            <a:pPr>
              <a:buFont typeface="+mj-lt"/>
              <a:buAutoNum type="arabicPeriod"/>
            </a:pPr>
            <a:r>
              <a:rPr lang="en-US" b="1" dirty="0"/>
              <a:t>Interoperability Issues</a:t>
            </a:r>
            <a:r>
              <a:rPr lang="en-US" dirty="0"/>
              <a:t>:</a:t>
            </a:r>
          </a:p>
          <a:p>
            <a:pPr marL="742950" lvl="1" indent="-285750">
              <a:buFont typeface="+mj-lt"/>
              <a:buAutoNum type="arabicPeriod"/>
            </a:pPr>
            <a:r>
              <a:rPr lang="en-US" dirty="0"/>
              <a:t>Different storage vendors and solutions may have limited interoperability, making it challenging to integrate diverse storage systems into a single virtualized environment.</a:t>
            </a:r>
          </a:p>
          <a:p>
            <a:pPr>
              <a:buFont typeface="+mj-lt"/>
              <a:buAutoNum type="arabicPeriod"/>
            </a:pPr>
            <a:r>
              <a:rPr lang="en-US" b="1" dirty="0"/>
              <a:t>Cost</a:t>
            </a:r>
            <a:r>
              <a:rPr lang="en-US" dirty="0"/>
              <a:t>:</a:t>
            </a:r>
          </a:p>
          <a:p>
            <a:pPr marL="742950" lvl="1" indent="-285750">
              <a:buFont typeface="+mj-lt"/>
              <a:buAutoNum type="arabicPeriod"/>
            </a:pPr>
            <a:r>
              <a:rPr lang="en-US" dirty="0"/>
              <a:t>The initial cost of deploying a storage virtualization solution, particularly for enterprise-grade systems, can be high, including hardware, software, and training investments.</a:t>
            </a:r>
          </a:p>
          <a:p>
            <a:r>
              <a:rPr lang="en-US" b="1" dirty="0"/>
              <a:t>Use Cases for Storage Virtualization</a:t>
            </a:r>
          </a:p>
          <a:p>
            <a:pPr>
              <a:buFont typeface="+mj-lt"/>
              <a:buAutoNum type="arabicPeriod"/>
            </a:pPr>
            <a:r>
              <a:rPr lang="en-US" b="1" dirty="0"/>
              <a:t>Data Center Storage Consolidation</a:t>
            </a:r>
            <a:r>
              <a:rPr lang="en-US" dirty="0"/>
              <a:t>:</a:t>
            </a:r>
          </a:p>
          <a:p>
            <a:pPr marL="742950" lvl="1" indent="-285750">
              <a:buFont typeface="+mj-lt"/>
              <a:buAutoNum type="arabicPeriod"/>
            </a:pPr>
            <a:r>
              <a:rPr lang="en-US" dirty="0"/>
              <a:t>In large data centers, storage virtualization helps consolidate disparate storage systems, making it easier to manage, allocate, and optimize storage resources across multiple servers and applications.</a:t>
            </a:r>
          </a:p>
          <a:p>
            <a:pPr>
              <a:buFont typeface="+mj-lt"/>
              <a:buAutoNum type="arabicPeriod"/>
            </a:pPr>
            <a:r>
              <a:rPr lang="en-US" b="1" dirty="0"/>
              <a:t>Cloud Storage</a:t>
            </a:r>
            <a:r>
              <a:rPr lang="en-US" dirty="0"/>
              <a:t>:</a:t>
            </a:r>
          </a:p>
          <a:p>
            <a:pPr marL="742950" lvl="1" indent="-285750">
              <a:buFont typeface="+mj-lt"/>
              <a:buAutoNum type="arabicPeriod"/>
            </a:pPr>
            <a:r>
              <a:rPr lang="en-US" dirty="0"/>
              <a:t>Cloud service providers use storage virtualization to create flexible, scalable storage environments that can dynamically allocate resources to multiple tenants.</a:t>
            </a:r>
          </a:p>
          <a:p>
            <a:pPr>
              <a:buFont typeface="+mj-lt"/>
              <a:buAutoNum type="arabicPeriod"/>
            </a:pPr>
            <a:r>
              <a:rPr lang="en-US" b="1" dirty="0"/>
              <a:t>Disaster Recovery</a:t>
            </a:r>
            <a:r>
              <a:rPr lang="en-US" dirty="0"/>
              <a:t>:</a:t>
            </a:r>
          </a:p>
          <a:p>
            <a:pPr marL="742950" lvl="1" indent="-285750">
              <a:buFont typeface="+mj-lt"/>
              <a:buAutoNum type="arabicPeriod"/>
            </a:pPr>
            <a:r>
              <a:rPr lang="en-US" dirty="0"/>
              <a:t>Storage virtualization is ideal for disaster recovery setups, allowing seamless replication of data across different locations and simplifying failover processes.</a:t>
            </a:r>
          </a:p>
          <a:p>
            <a:pPr>
              <a:buFont typeface="+mj-lt"/>
              <a:buAutoNum type="arabicPeriod"/>
            </a:pPr>
            <a:r>
              <a:rPr lang="en-US" b="1" dirty="0"/>
              <a:t>Virtual Desktop Infrastructure (VDI)</a:t>
            </a:r>
            <a:r>
              <a:rPr lang="en-US" dirty="0"/>
              <a:t>:</a:t>
            </a:r>
          </a:p>
          <a:p>
            <a:pPr marL="742950" lvl="1" indent="-285750">
              <a:buFont typeface="+mj-lt"/>
              <a:buAutoNum type="arabicPeriod"/>
            </a:pPr>
            <a:r>
              <a:rPr lang="en-US" dirty="0"/>
              <a:t>VDI environments rely on storage virtualization to provide scalable, efficient storage for thousands of virtual desktops, ensuring fast access to data and minimizing bottlenecks.</a:t>
            </a:r>
          </a:p>
          <a:p>
            <a:r>
              <a:rPr lang="en-US" dirty="0"/>
              <a:t>Storage virtualization is an essential technology for modern IT infrastructure, enabling more efficient, scalable, and flexible storage management while improving cost efficiency and performance. It plays a crucial role in data centers, cloud environments, and enterprise IT systems, where managing vast amounts of data is critical.</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38</a:t>
            </a:fld>
            <a:endParaRPr lang="en-US"/>
          </a:p>
        </p:txBody>
      </p:sp>
    </p:spTree>
    <p:extLst>
      <p:ext uri="{BB962C8B-B14F-4D97-AF65-F5344CB8AC3E}">
        <p14:creationId xmlns:p14="http://schemas.microsoft.com/office/powerpoint/2010/main" val="382754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Storage virtualization</a:t>
            </a:r>
            <a:r>
              <a:rPr lang="en-US" dirty="0"/>
              <a:t> abstracts physical storage resources across multiple storage devices, combining them into a single, unified pool that is centrally managed. This offers numerous advantages, particularly in large-scale data centers and enterprise IT environments. Here are the key benefits of storage virtualization:</a:t>
            </a:r>
          </a:p>
          <a:p>
            <a:r>
              <a:rPr lang="en-US" b="1" dirty="0"/>
              <a:t>1. Improved Resource Utilization</a:t>
            </a:r>
          </a:p>
          <a:p>
            <a:pPr>
              <a:buFont typeface="Arial" panose="020B0604020202020204" pitchFamily="34" charset="0"/>
              <a:buChar char="•"/>
            </a:pPr>
            <a:r>
              <a:rPr lang="en-US" dirty="0"/>
              <a:t>Storage virtualization enables better use of existing storage resources by combining fragmented or underutilized storage across different devices into a unified pool. This eliminates the need for excess capacity, allowing organizations to maximize storage without buying new hardware.</a:t>
            </a:r>
          </a:p>
          <a:p>
            <a:r>
              <a:rPr lang="en-US" b="1" dirty="0"/>
              <a:t>2. Simplified Storage Management</a:t>
            </a:r>
          </a:p>
          <a:p>
            <a:pPr>
              <a:buFont typeface="Arial" panose="020B0604020202020204" pitchFamily="34" charset="0"/>
              <a:buChar char="•"/>
            </a:pPr>
            <a:r>
              <a:rPr lang="en-US" dirty="0"/>
              <a:t>Centralized management of virtualized storage simplifies administrative tasks, allowing IT teams to manage multiple storage devices as one. This reduces the complexity of managing diverse storage types (e.g., SAN, NAS) and allows for more efficient storage provisioning, monitoring, and maintenance.</a:t>
            </a:r>
          </a:p>
          <a:p>
            <a:r>
              <a:rPr lang="en-US" b="1" dirty="0"/>
              <a:t>3. Scalability</a:t>
            </a:r>
          </a:p>
          <a:p>
            <a:pPr>
              <a:buFont typeface="Arial" panose="020B0604020202020204" pitchFamily="34" charset="0"/>
              <a:buChar char="•"/>
            </a:pPr>
            <a:r>
              <a:rPr lang="en-US" dirty="0"/>
              <a:t>Virtualized storage environments are highly scalable, making it easier to add more storage capacity as needed. New storage devices can be seamlessly integrated into the existing virtual pool without requiring significant reconfiguration or downtime.</a:t>
            </a:r>
          </a:p>
          <a:p>
            <a:r>
              <a:rPr lang="en-US" b="1" dirty="0"/>
              <a:t>4. Cost Savings</a:t>
            </a:r>
          </a:p>
          <a:p>
            <a:pPr>
              <a:buFont typeface="Arial" panose="020B0604020202020204" pitchFamily="34" charset="0"/>
              <a:buChar char="•"/>
            </a:pPr>
            <a:r>
              <a:rPr lang="en-US" dirty="0"/>
              <a:t>By improving storage utilization and allowing for the use of lower-cost storage devices alongside high-performance storage, virtualization reduces capital expenditures (</a:t>
            </a:r>
            <a:r>
              <a:rPr lang="en-US" dirty="0" err="1"/>
              <a:t>CapEx</a:t>
            </a:r>
            <a:r>
              <a:rPr lang="en-US" dirty="0"/>
              <a:t>). Additionally, streamlined management lowers operational expenditures (</a:t>
            </a:r>
            <a:r>
              <a:rPr lang="en-US" dirty="0" err="1"/>
              <a:t>OpEx</a:t>
            </a:r>
            <a:r>
              <a:rPr lang="en-US" dirty="0"/>
              <a:t>) by reducing the time and effort required for maintenance.</a:t>
            </a:r>
          </a:p>
          <a:p>
            <a:r>
              <a:rPr lang="en-US" b="1" dirty="0"/>
              <a:t>5. Better Data Protection and Disaster Recovery</a:t>
            </a:r>
          </a:p>
          <a:p>
            <a:pPr>
              <a:buFont typeface="Arial" panose="020B0604020202020204" pitchFamily="34" charset="0"/>
              <a:buChar char="•"/>
            </a:pPr>
            <a:r>
              <a:rPr lang="en-US" dirty="0"/>
              <a:t>Storage virtualization often includes built-in data protection features like </a:t>
            </a:r>
            <a:r>
              <a:rPr lang="en-US" b="1" dirty="0"/>
              <a:t>snapshotting</a:t>
            </a:r>
            <a:r>
              <a:rPr lang="en-US" dirty="0"/>
              <a:t>, </a:t>
            </a:r>
            <a:r>
              <a:rPr lang="en-US" b="1" dirty="0"/>
              <a:t>cloning</a:t>
            </a:r>
            <a:r>
              <a:rPr lang="en-US" dirty="0"/>
              <a:t>, and </a:t>
            </a:r>
            <a:r>
              <a:rPr lang="en-US" b="1" dirty="0"/>
              <a:t>replication</a:t>
            </a:r>
            <a:r>
              <a:rPr lang="en-US" dirty="0"/>
              <a:t> across multiple physical locations. This improves disaster recovery strategies, enabling faster and more efficient data recovery in the event of hardware failure or other data loss scenarios.</a:t>
            </a:r>
          </a:p>
          <a:p>
            <a:r>
              <a:rPr lang="en-US" b="1" dirty="0"/>
              <a:t>6. Improved Performance</a:t>
            </a:r>
          </a:p>
          <a:p>
            <a:pPr>
              <a:buFont typeface="Arial" panose="020B0604020202020204" pitchFamily="34" charset="0"/>
              <a:buChar char="•"/>
            </a:pPr>
            <a:r>
              <a:rPr lang="en-US" dirty="0"/>
              <a:t>Virtual storage systems often include features like </a:t>
            </a:r>
            <a:r>
              <a:rPr lang="en-US" b="1" dirty="0"/>
              <a:t>automated tiering</a:t>
            </a:r>
            <a:r>
              <a:rPr lang="en-US" dirty="0"/>
              <a:t>, which dynamically moves frequently accessed data to faster storage (e.g., SSDs) while less frequently accessed data is stored on slower, cheaper storage (e.g., HDDs). This boosts performance for critical applications.</a:t>
            </a:r>
          </a:p>
          <a:p>
            <a:r>
              <a:rPr lang="en-US" b="1" dirty="0"/>
              <a:t>7. Flexibility and Agility</a:t>
            </a:r>
          </a:p>
          <a:p>
            <a:pPr>
              <a:buFont typeface="Arial" panose="020B0604020202020204" pitchFamily="34" charset="0"/>
              <a:buChar char="•"/>
            </a:pPr>
            <a:r>
              <a:rPr lang="en-US" dirty="0"/>
              <a:t>Virtual storage environments provide greater flexibility by allowing organizations to mix and match different storage types (e.g., SAN, NAS, DAS) across vendors and models. This vendor-agnostic approach ensures that businesses can use the best available hardware without being locked into a single vendor solution.</a:t>
            </a:r>
          </a:p>
          <a:p>
            <a:r>
              <a:rPr lang="en-US" b="1" dirty="0"/>
              <a:t>8. High Availability</a:t>
            </a:r>
          </a:p>
          <a:p>
            <a:pPr>
              <a:buFont typeface="Arial" panose="020B0604020202020204" pitchFamily="34" charset="0"/>
              <a:buChar char="•"/>
            </a:pPr>
            <a:r>
              <a:rPr lang="en-US" dirty="0"/>
              <a:t>Storage virtualization typically includes built-in redundancy and failover mechanisms, ensuring that data remains accessible even if a specific storage device or path fails. This enhances uptime and availability, which is critical for mission-critical applications and services.</a:t>
            </a:r>
          </a:p>
          <a:p>
            <a:r>
              <a:rPr lang="en-US" b="1" dirty="0"/>
              <a:t>9. Automated Workflows</a:t>
            </a:r>
          </a:p>
          <a:p>
            <a:pPr>
              <a:buFont typeface="Arial" panose="020B0604020202020204" pitchFamily="34" charset="0"/>
              <a:buChar char="•"/>
            </a:pPr>
            <a:r>
              <a:rPr lang="en-US" dirty="0"/>
              <a:t>Automation tools can be integrated with storage virtualization platforms to automate routine tasks, such as capacity management, data migration, and backups. This reduces human error, ensures consistency, and frees up IT teams to focus on higher-value activities.</a:t>
            </a:r>
          </a:p>
          <a:p>
            <a:r>
              <a:rPr lang="en-US" b="1" dirty="0"/>
              <a:t>10. Easier Data Migration</a:t>
            </a:r>
          </a:p>
          <a:p>
            <a:pPr>
              <a:buFont typeface="Arial" panose="020B0604020202020204" pitchFamily="34" charset="0"/>
              <a:buChar char="•"/>
            </a:pPr>
            <a:r>
              <a:rPr lang="en-US" dirty="0"/>
              <a:t>Migrating data between storage systems, or from old hardware to new, is simplified with storage virtualization. Data can be moved without affecting applications or users, reducing downtime during migrations and upgrades.</a:t>
            </a:r>
          </a:p>
          <a:p>
            <a:r>
              <a:rPr lang="en-US" b="1" dirty="0"/>
              <a:t>11. Enhanced Data Sharing and Collaboration</a:t>
            </a:r>
          </a:p>
          <a:p>
            <a:pPr>
              <a:buFont typeface="Arial" panose="020B0604020202020204" pitchFamily="34" charset="0"/>
              <a:buChar char="•"/>
            </a:pPr>
            <a:r>
              <a:rPr lang="en-US" dirty="0"/>
              <a:t>Virtualized storage environments make it easier to share data across multiple systems and locations, supporting greater collaboration among users and applications. This is particularly useful in environments like cloud computing and distributed systems.</a:t>
            </a:r>
          </a:p>
          <a:p>
            <a:r>
              <a:rPr lang="en-US" b="1" dirty="0"/>
              <a:t>12. Energy Efficiency</a:t>
            </a:r>
          </a:p>
          <a:p>
            <a:pPr>
              <a:buFont typeface="Arial" panose="020B0604020202020204" pitchFamily="34" charset="0"/>
              <a:buChar char="•"/>
            </a:pPr>
            <a:r>
              <a:rPr lang="en-US" dirty="0"/>
              <a:t>By improving resource utilization and reducing the need for excess storage hardware, storage virtualization can lower power consumption and cooling requirements in data centers, contributing to greener and more sustainable IT operations.</a:t>
            </a:r>
          </a:p>
          <a:p>
            <a:r>
              <a:rPr lang="en-US" b="1" dirty="0"/>
              <a:t>13. Data Deduplication and Compression</a:t>
            </a:r>
          </a:p>
          <a:p>
            <a:pPr>
              <a:buFont typeface="Arial" panose="020B0604020202020204" pitchFamily="34" charset="0"/>
              <a:buChar char="•"/>
            </a:pPr>
            <a:r>
              <a:rPr lang="en-US" dirty="0"/>
              <a:t>Many storage virtualization platforms offer data deduplication and compression features, reducing the amount of physical storage needed by eliminating redundant data and optimizing space usage. This can lead to significant cost savings and improved storage efficiency.</a:t>
            </a:r>
          </a:p>
          <a:p>
            <a:r>
              <a:rPr lang="en-US" b="1" dirty="0"/>
              <a:t>14. Support for Hybrid and Multi-Cloud Environments</a:t>
            </a:r>
          </a:p>
          <a:p>
            <a:pPr>
              <a:buFont typeface="Arial" panose="020B0604020202020204" pitchFamily="34" charset="0"/>
              <a:buChar char="•"/>
            </a:pPr>
            <a:r>
              <a:rPr lang="en-US" dirty="0"/>
              <a:t>Virtualized storage allows businesses to manage data seamlessly across on-premises, hybrid, and multi-cloud environments. This flexibility is essential for modern cloud-based applications, where data needs to move easily between different locations and platforms.</a:t>
            </a:r>
          </a:p>
          <a:p>
            <a:r>
              <a:rPr lang="en-US" dirty="0"/>
              <a:t>Storage virtualization enhances efficiency, scalability, and cost-effectiveness in managing complex storage environments, making it indispensable for organizations with growing data needs.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39</a:t>
            </a:fld>
            <a:endParaRPr lang="en-US"/>
          </a:p>
        </p:txBody>
      </p:sp>
    </p:spTree>
    <p:extLst>
      <p:ext uri="{BB962C8B-B14F-4D97-AF65-F5344CB8AC3E}">
        <p14:creationId xmlns:p14="http://schemas.microsoft.com/office/powerpoint/2010/main" val="189002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Credit : https://www.google.com/url?sa=i&amp;url=https%3A%2F%2Fen.wikipedia.org%2Fwiki%2FHypervisor&amp;psig=AOvVaw3piaHuLzIYLX-FwNgT-f-K&amp;ust=1676014177158000&amp;source=images&amp;cd=vfe&amp;ved=0CBEQjhxqFwoTCIC47b71h_0CFQAAAAAdAAAAABAE</a:t>
            </a: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2582994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 virtualization</a:t>
            </a:r>
            <a:r>
              <a:rPr lang="en-US" dirty="0"/>
              <a:t> is the process of combining hardware and software network resources and functionality into a single, software-based administrative entity, enabling more efficient network management, resource allocation, and scalability. It abstracts physical network infrastructure (e.g., routers, switches, network cables) to create virtual networks that can run independently from the underlying hardware, enabling flexibility and better utilization of network resources.</a:t>
            </a:r>
          </a:p>
          <a:p>
            <a:r>
              <a:rPr lang="en-US" b="1" dirty="0"/>
              <a:t>Key Components of Network Virtualization</a:t>
            </a:r>
          </a:p>
          <a:p>
            <a:pPr>
              <a:buFont typeface="+mj-lt"/>
              <a:buAutoNum type="arabicPeriod"/>
            </a:pPr>
            <a:r>
              <a:rPr lang="en-US" b="1" dirty="0"/>
              <a:t>Virtual Networks</a:t>
            </a:r>
            <a:r>
              <a:rPr lang="en-US" dirty="0"/>
              <a:t>:</a:t>
            </a:r>
          </a:p>
          <a:p>
            <a:pPr marL="742950" lvl="1" indent="-285750">
              <a:buFont typeface="+mj-lt"/>
              <a:buAutoNum type="arabicPeriod"/>
            </a:pPr>
            <a:r>
              <a:rPr lang="en-US" b="1" dirty="0"/>
              <a:t>Virtual Local Area Networks (VLANs)</a:t>
            </a:r>
            <a:r>
              <a:rPr lang="en-US" dirty="0"/>
              <a:t>: VLANs allow network administrators to partition physical networks into multiple logical networks, enabling different groups or services to share the same physical infrastructure while remaining isolated from one another.</a:t>
            </a:r>
          </a:p>
          <a:p>
            <a:pPr marL="742950" lvl="1" indent="-285750">
              <a:buFont typeface="+mj-lt"/>
              <a:buAutoNum type="arabicPeriod"/>
            </a:pPr>
            <a:r>
              <a:rPr lang="en-US" b="1" dirty="0"/>
              <a:t>Virtual Private Networks (VPNs)</a:t>
            </a:r>
            <a:r>
              <a:rPr lang="en-US" dirty="0"/>
              <a:t>: VPNs allow users to create a secure and encrypted connection over a public network (like the Internet), enabling remote access to private networks.</a:t>
            </a:r>
          </a:p>
          <a:p>
            <a:pPr marL="742950" lvl="1" indent="-285750">
              <a:buFont typeface="+mj-lt"/>
              <a:buAutoNum type="arabicPeriod"/>
            </a:pPr>
            <a:r>
              <a:rPr lang="en-US" b="1" dirty="0"/>
              <a:t>Overlay Networks</a:t>
            </a:r>
            <a:r>
              <a:rPr lang="en-US" dirty="0"/>
              <a:t>: Virtual networks are often implemented as overlays on top of physical infrastructure, where packets are encapsulated and routed through tunnels (e.g., VXLAN, GRE) to create isolated virtual connections across shared physical hardware.</a:t>
            </a:r>
          </a:p>
          <a:p>
            <a:pPr>
              <a:buFont typeface="+mj-lt"/>
              <a:buAutoNum type="arabicPeriod"/>
            </a:pPr>
            <a:r>
              <a:rPr lang="en-US" b="1" dirty="0"/>
              <a:t>Network Function Virtualization (NFV)</a:t>
            </a:r>
            <a:r>
              <a:rPr lang="en-US" dirty="0"/>
              <a:t>:</a:t>
            </a:r>
          </a:p>
          <a:p>
            <a:pPr marL="742950" lvl="1" indent="-285750">
              <a:buFont typeface="+mj-lt"/>
              <a:buAutoNum type="arabicPeriod"/>
            </a:pPr>
            <a:r>
              <a:rPr lang="en-US" dirty="0"/>
              <a:t>NFV abstracts traditional network services such as firewalls, load balancers, routers, and intrusion detection systems (IDS) from dedicated hardware appliances and implements them as virtualized software services.</a:t>
            </a:r>
          </a:p>
          <a:p>
            <a:pPr marL="742950" lvl="1" indent="-285750">
              <a:buFont typeface="+mj-lt"/>
              <a:buAutoNum type="arabicPeriod"/>
            </a:pPr>
            <a:r>
              <a:rPr lang="en-US" dirty="0"/>
              <a:t>NFV reduces reliance on specialized hardware, offering greater flexibility and scalability, as virtualized network functions (VNFs) can be deployed and managed dynamically based on network demands.</a:t>
            </a:r>
          </a:p>
          <a:p>
            <a:pPr>
              <a:buFont typeface="+mj-lt"/>
              <a:buAutoNum type="arabicPeriod"/>
            </a:pPr>
            <a:r>
              <a:rPr lang="en-US" b="1" dirty="0"/>
              <a:t>Software-Defined Networking (SDN)</a:t>
            </a:r>
            <a:r>
              <a:rPr lang="en-US" dirty="0"/>
              <a:t>:</a:t>
            </a:r>
          </a:p>
          <a:p>
            <a:pPr marL="742950" lvl="1" indent="-285750">
              <a:buFont typeface="+mj-lt"/>
              <a:buAutoNum type="arabicPeriod"/>
            </a:pPr>
            <a:r>
              <a:rPr lang="en-US" dirty="0"/>
              <a:t>SDN separates the control plane (which makes decisions about where traffic should be sent) from the data plane (which actually forwards traffic). This decoupling allows for centralized management and control of the entire network through a software-based controller.</a:t>
            </a:r>
          </a:p>
          <a:p>
            <a:pPr marL="742950" lvl="1" indent="-285750">
              <a:buFont typeface="+mj-lt"/>
              <a:buAutoNum type="arabicPeriod"/>
            </a:pPr>
            <a:r>
              <a:rPr lang="en-US" dirty="0"/>
              <a:t>The SDN controller dynamically configures and manages network devices (switches, routers) based on policies, enabling efficient traffic routing, resource allocation, and improved network agility.</a:t>
            </a:r>
          </a:p>
          <a:p>
            <a:pPr>
              <a:buFont typeface="+mj-lt"/>
              <a:buAutoNum type="arabicPeriod"/>
            </a:pPr>
            <a:r>
              <a:rPr lang="en-US" b="1" dirty="0"/>
              <a:t>Virtual Network Interfaces</a:t>
            </a:r>
            <a:r>
              <a:rPr lang="en-US" dirty="0"/>
              <a:t>:</a:t>
            </a:r>
          </a:p>
          <a:p>
            <a:pPr marL="742950" lvl="1" indent="-285750">
              <a:buFont typeface="+mj-lt"/>
              <a:buAutoNum type="arabicPeriod"/>
            </a:pPr>
            <a:r>
              <a:rPr lang="en-US" dirty="0"/>
              <a:t>Virtual network interfaces (</a:t>
            </a:r>
            <a:r>
              <a:rPr lang="en-US" dirty="0" err="1"/>
              <a:t>vNICs</a:t>
            </a:r>
            <a:r>
              <a:rPr lang="en-US" dirty="0"/>
              <a:t>) allow multiple virtual machines or containers on the same physical host to communicate with each other and external networks as though they each have their own dedicated network interface.</a:t>
            </a:r>
          </a:p>
          <a:p>
            <a:pPr marL="742950" lvl="1" indent="-285750">
              <a:buFont typeface="+mj-lt"/>
              <a:buAutoNum type="arabicPeriod"/>
            </a:pPr>
            <a:r>
              <a:rPr lang="en-US" b="1" dirty="0"/>
              <a:t>Virtual switches</a:t>
            </a:r>
            <a:r>
              <a:rPr lang="en-US" dirty="0"/>
              <a:t>: Software-based switches (e.g., Open </a:t>
            </a:r>
            <a:r>
              <a:rPr lang="en-US" dirty="0" err="1"/>
              <a:t>vSwitch</a:t>
            </a:r>
            <a:r>
              <a:rPr lang="en-US" dirty="0"/>
              <a:t>) allow traffic to be routed between different </a:t>
            </a:r>
            <a:r>
              <a:rPr lang="en-US" dirty="0" err="1"/>
              <a:t>vNICs</a:t>
            </a:r>
            <a:r>
              <a:rPr lang="en-US" dirty="0"/>
              <a:t> and virtual networks, providing functionality similar to traditional hardware switches.</a:t>
            </a:r>
          </a:p>
          <a:p>
            <a:r>
              <a:rPr lang="en-US" b="1" dirty="0"/>
              <a:t>Types of Network Virtualization</a:t>
            </a:r>
          </a:p>
          <a:p>
            <a:pPr>
              <a:buFont typeface="+mj-lt"/>
              <a:buAutoNum type="arabicPeriod"/>
            </a:pPr>
            <a:r>
              <a:rPr lang="en-US" b="1" dirty="0"/>
              <a:t>Internal Network Virtualization</a:t>
            </a:r>
            <a:r>
              <a:rPr lang="en-US" dirty="0"/>
              <a:t>:</a:t>
            </a:r>
          </a:p>
          <a:p>
            <a:pPr marL="742950" lvl="1" indent="-285750">
              <a:buFont typeface="+mj-lt"/>
              <a:buAutoNum type="arabicPeriod"/>
            </a:pPr>
            <a:r>
              <a:rPr lang="en-US" dirty="0"/>
              <a:t>Involves virtualizing network components within a single physical machine or data center. This typically means creating virtual switches, routers, and network interfaces to allow virtual machines, containers, or applications to communicate.</a:t>
            </a:r>
          </a:p>
          <a:p>
            <a:pPr marL="742950" lvl="1" indent="-285750">
              <a:buFont typeface="+mj-lt"/>
              <a:buAutoNum type="arabicPeriod"/>
            </a:pPr>
            <a:r>
              <a:rPr lang="en-US" dirty="0"/>
              <a:t>Common in </a:t>
            </a:r>
            <a:r>
              <a:rPr lang="en-US" b="1" dirty="0"/>
              <a:t>cloud environments</a:t>
            </a:r>
            <a:r>
              <a:rPr lang="en-US" dirty="0"/>
              <a:t> where multiple VMs or containers are hosted on a single physical server, and virtualized network components handle communication between them.</a:t>
            </a:r>
          </a:p>
          <a:p>
            <a:pPr>
              <a:buFont typeface="+mj-lt"/>
              <a:buAutoNum type="arabicPeriod"/>
            </a:pPr>
            <a:r>
              <a:rPr lang="en-US" b="1" dirty="0"/>
              <a:t>External Network Virtualization</a:t>
            </a:r>
            <a:r>
              <a:rPr lang="en-US" dirty="0"/>
              <a:t>:</a:t>
            </a:r>
          </a:p>
          <a:p>
            <a:pPr marL="742950" lvl="1" indent="-285750">
              <a:buFont typeface="+mj-lt"/>
              <a:buAutoNum type="arabicPeriod"/>
            </a:pPr>
            <a:r>
              <a:rPr lang="en-US" dirty="0"/>
              <a:t>Combines or splits physical network resources into virtual entities that span across multiple physical locations, enabling connectivity across a broad set of physical hardware and devices.</a:t>
            </a:r>
          </a:p>
          <a:p>
            <a:pPr marL="742950" lvl="1" indent="-285750">
              <a:buFont typeface="+mj-lt"/>
              <a:buAutoNum type="arabicPeriod"/>
            </a:pPr>
            <a:r>
              <a:rPr lang="en-US" dirty="0"/>
              <a:t>External network virtualization is often used to interconnect different data centers, remote offices, or cloud environments, allowing them to operate as a unified network.</a:t>
            </a:r>
          </a:p>
          <a:p>
            <a:r>
              <a:rPr lang="en-US" b="1" dirty="0"/>
              <a:t>Benefits of Network Virtualization</a:t>
            </a:r>
          </a:p>
          <a:p>
            <a:pPr>
              <a:buFont typeface="+mj-lt"/>
              <a:buAutoNum type="arabicPeriod"/>
            </a:pPr>
            <a:r>
              <a:rPr lang="en-US" b="1" dirty="0"/>
              <a:t>Resource Optimization</a:t>
            </a:r>
            <a:r>
              <a:rPr lang="en-US" dirty="0"/>
              <a:t>:</a:t>
            </a:r>
          </a:p>
          <a:p>
            <a:pPr marL="742950" lvl="1" indent="-285750">
              <a:buFont typeface="+mj-lt"/>
              <a:buAutoNum type="arabicPeriod"/>
            </a:pPr>
            <a:r>
              <a:rPr lang="en-US" dirty="0"/>
              <a:t>Network virtualization improves resource utilization by allowing multiple virtual networks to share the same physical infrastructure without interference, reducing the need for dedicated network hardware.</a:t>
            </a:r>
          </a:p>
          <a:p>
            <a:pPr>
              <a:buFont typeface="+mj-lt"/>
              <a:buAutoNum type="arabicPeriod"/>
            </a:pPr>
            <a:r>
              <a:rPr lang="en-US" b="1" dirty="0"/>
              <a:t>Flexibility and Scalability</a:t>
            </a:r>
            <a:r>
              <a:rPr lang="en-US" dirty="0"/>
              <a:t>:</a:t>
            </a:r>
          </a:p>
          <a:p>
            <a:pPr marL="742950" lvl="1" indent="-285750">
              <a:buFont typeface="+mj-lt"/>
              <a:buAutoNum type="arabicPeriod"/>
            </a:pPr>
            <a:r>
              <a:rPr lang="en-US" dirty="0"/>
              <a:t>Virtualized networks can be quickly and easily reconfigured, expanded, or moved without changing the underlying physical infrastructure. This flexibility is essential for dynamic environments like cloud computing and data centers.</a:t>
            </a:r>
          </a:p>
          <a:p>
            <a:pPr>
              <a:buFont typeface="+mj-lt"/>
              <a:buAutoNum type="arabicPeriod"/>
            </a:pPr>
            <a:r>
              <a:rPr lang="en-US" b="1" dirty="0"/>
              <a:t>Improved Network Management</a:t>
            </a:r>
            <a:r>
              <a:rPr lang="en-US" dirty="0"/>
              <a:t>:</a:t>
            </a:r>
          </a:p>
          <a:p>
            <a:pPr marL="742950" lvl="1" indent="-285750">
              <a:buFont typeface="+mj-lt"/>
              <a:buAutoNum type="arabicPeriod"/>
            </a:pPr>
            <a:r>
              <a:rPr lang="en-US" dirty="0"/>
              <a:t>Centralized control through SDN and NFV allows for more efficient management, monitoring, and automation of network policies and services. This reduces manual configuration and lowers operational costs.</a:t>
            </a:r>
          </a:p>
          <a:p>
            <a:pPr>
              <a:buFont typeface="+mj-lt"/>
              <a:buAutoNum type="arabicPeriod"/>
            </a:pPr>
            <a:r>
              <a:rPr lang="en-US" b="1" dirty="0"/>
              <a:t>Isolation and Security</a:t>
            </a:r>
            <a:r>
              <a:rPr lang="en-US" dirty="0"/>
              <a:t>:</a:t>
            </a:r>
          </a:p>
          <a:p>
            <a:pPr marL="742950" lvl="1" indent="-285750">
              <a:buFont typeface="+mj-lt"/>
              <a:buAutoNum type="arabicPeriod"/>
            </a:pPr>
            <a:r>
              <a:rPr lang="en-US" dirty="0"/>
              <a:t>Virtual networks allow for complete isolation of traffic between different networks, improving security. Sensitive data can be confined within isolated virtual networks, preventing unauthorized access.</a:t>
            </a:r>
          </a:p>
          <a:p>
            <a:pPr>
              <a:buFont typeface="+mj-lt"/>
              <a:buAutoNum type="arabicPeriod"/>
            </a:pPr>
            <a:r>
              <a:rPr lang="en-US" b="1" dirty="0"/>
              <a:t>Cost Savings</a:t>
            </a:r>
            <a:r>
              <a:rPr lang="en-US" dirty="0"/>
              <a:t>:</a:t>
            </a:r>
          </a:p>
          <a:p>
            <a:pPr marL="742950" lvl="1" indent="-285750">
              <a:buFont typeface="+mj-lt"/>
              <a:buAutoNum type="arabicPeriod"/>
            </a:pPr>
            <a:r>
              <a:rPr lang="en-US" dirty="0"/>
              <a:t>By reducing reliance on specialized network hardware and enabling better utilization of existing resources, organizations can lower capital and operational expenditures.</a:t>
            </a:r>
          </a:p>
          <a:p>
            <a:r>
              <a:rPr lang="en-US" b="1" dirty="0"/>
              <a:t>Use Cases of Network Virtualization</a:t>
            </a:r>
          </a:p>
          <a:p>
            <a:pPr>
              <a:buFont typeface="+mj-lt"/>
              <a:buAutoNum type="arabicPeriod"/>
            </a:pPr>
            <a:r>
              <a:rPr lang="en-US" b="1" dirty="0"/>
              <a:t>Cloud Computing</a:t>
            </a:r>
            <a:r>
              <a:rPr lang="en-US" dirty="0"/>
              <a:t>:</a:t>
            </a:r>
          </a:p>
          <a:p>
            <a:pPr marL="742950" lvl="1" indent="-285750">
              <a:buFont typeface="+mj-lt"/>
              <a:buAutoNum type="arabicPeriod"/>
            </a:pPr>
            <a:r>
              <a:rPr lang="en-US" dirty="0"/>
              <a:t>Network virtualization is a key enabler of cloud computing environments like AWS, Google Cloud, and Microsoft Azure, where multiple tenants share the same physical infrastructure. Virtual networks isolate tenant traffic and provide secure, scalable connectivity across cloud instances.</a:t>
            </a:r>
          </a:p>
          <a:p>
            <a:pPr>
              <a:buFont typeface="+mj-lt"/>
              <a:buAutoNum type="arabicPeriod"/>
            </a:pPr>
            <a:r>
              <a:rPr lang="en-US" b="1" dirty="0"/>
              <a:t>Data Centers</a:t>
            </a:r>
            <a:r>
              <a:rPr lang="en-US" dirty="0"/>
              <a:t>:</a:t>
            </a:r>
          </a:p>
          <a:p>
            <a:pPr marL="742950" lvl="1" indent="-285750">
              <a:buFont typeface="+mj-lt"/>
              <a:buAutoNum type="arabicPeriod"/>
            </a:pPr>
            <a:r>
              <a:rPr lang="en-US" dirty="0"/>
              <a:t>In modern data centers, network virtualization helps manage complex infrastructure, enabling efficient traffic flow between virtual machines, servers, and storage. This is crucial for high-availability, high-performance computing, and large-scale distributed applications.</a:t>
            </a:r>
          </a:p>
          <a:p>
            <a:pPr>
              <a:buFont typeface="+mj-lt"/>
              <a:buAutoNum type="arabicPeriod"/>
            </a:pPr>
            <a:r>
              <a:rPr lang="en-US" b="1" dirty="0"/>
              <a:t>Telecommunications</a:t>
            </a:r>
            <a:r>
              <a:rPr lang="en-US" dirty="0"/>
              <a:t>:</a:t>
            </a:r>
          </a:p>
          <a:p>
            <a:pPr marL="742950" lvl="1" indent="-285750">
              <a:buFont typeface="+mj-lt"/>
              <a:buAutoNum type="arabicPeriod"/>
            </a:pPr>
            <a:r>
              <a:rPr lang="en-US" dirty="0"/>
              <a:t>Telecom providers leverage NFV and SDN to virtualize network functions, reducing the need for specialized hardware and enabling rapid deployment of new services, such as 5G networks, with improved flexibility and scalability.</a:t>
            </a:r>
          </a:p>
          <a:p>
            <a:pPr>
              <a:buFont typeface="+mj-lt"/>
              <a:buAutoNum type="arabicPeriod"/>
            </a:pPr>
            <a:r>
              <a:rPr lang="en-US" b="1" dirty="0"/>
              <a:t>Enterprise Networks</a:t>
            </a:r>
            <a:r>
              <a:rPr lang="en-US" dirty="0"/>
              <a:t>:</a:t>
            </a:r>
          </a:p>
          <a:p>
            <a:pPr marL="742950" lvl="1" indent="-285750">
              <a:buFont typeface="+mj-lt"/>
              <a:buAutoNum type="arabicPeriod"/>
            </a:pPr>
            <a:r>
              <a:rPr lang="en-US" dirty="0"/>
              <a:t>Large organizations can use network virtualization to create isolated virtual networks for different departments, subsidiaries, or clients. This improves security and resource management while enabling streamlined network operations.</a:t>
            </a:r>
          </a:p>
          <a:p>
            <a:r>
              <a:rPr lang="en-US" b="1" dirty="0"/>
              <a:t>Challenges of Network Virtualization</a:t>
            </a:r>
          </a:p>
          <a:p>
            <a:pPr>
              <a:buFont typeface="+mj-lt"/>
              <a:buAutoNum type="arabicPeriod"/>
            </a:pPr>
            <a:r>
              <a:rPr lang="en-US" b="1" dirty="0"/>
              <a:t>Complexity</a:t>
            </a:r>
            <a:r>
              <a:rPr lang="en-US" dirty="0"/>
              <a:t>:</a:t>
            </a:r>
          </a:p>
          <a:p>
            <a:pPr marL="742950" lvl="1" indent="-285750">
              <a:buFont typeface="+mj-lt"/>
              <a:buAutoNum type="arabicPeriod"/>
            </a:pPr>
            <a:r>
              <a:rPr lang="en-US" dirty="0"/>
              <a:t>Virtualized networks can introduce additional layers of complexity, requiring skilled personnel and advanced tools to design, implement, and maintain. Managing both virtual and physical infrastructure simultaneously can be challenging.</a:t>
            </a:r>
          </a:p>
          <a:p>
            <a:pPr>
              <a:buFont typeface="+mj-lt"/>
              <a:buAutoNum type="arabicPeriod"/>
            </a:pPr>
            <a:r>
              <a:rPr lang="en-US" b="1" dirty="0"/>
              <a:t>Performance Overhead</a:t>
            </a:r>
            <a:r>
              <a:rPr lang="en-US" dirty="0"/>
              <a:t>:</a:t>
            </a:r>
          </a:p>
          <a:p>
            <a:pPr marL="742950" lvl="1" indent="-285750">
              <a:buFont typeface="+mj-lt"/>
              <a:buAutoNum type="arabicPeriod"/>
            </a:pPr>
            <a:r>
              <a:rPr lang="en-US" dirty="0"/>
              <a:t>Network virtualization may introduce performance overhead due to the additional abstraction layers and processing required to manage virtual networks. Proper configuration and optimization are essential to minimize latency and bottlenecks.</a:t>
            </a:r>
          </a:p>
          <a:p>
            <a:pPr>
              <a:buFont typeface="+mj-lt"/>
              <a:buAutoNum type="arabicPeriod"/>
            </a:pPr>
            <a:r>
              <a:rPr lang="en-US" b="1" dirty="0"/>
              <a:t>Security Risks</a:t>
            </a:r>
            <a:r>
              <a:rPr lang="en-US" dirty="0"/>
              <a:t>:</a:t>
            </a:r>
          </a:p>
          <a:p>
            <a:pPr marL="742950" lvl="1" indent="-285750">
              <a:buFont typeface="+mj-lt"/>
              <a:buAutoNum type="arabicPeriod"/>
            </a:pPr>
            <a:r>
              <a:rPr lang="en-US" dirty="0"/>
              <a:t>Virtual networks introduce new attack surfaces. If not properly isolated and secured, they can become vulnerable to attacks, particularly in shared environments like the cloud. Network policies and security mechanisms must be carefully managed.</a:t>
            </a:r>
          </a:p>
          <a:p>
            <a:pPr>
              <a:buFont typeface="+mj-lt"/>
              <a:buAutoNum type="arabicPeriod"/>
            </a:pPr>
            <a:r>
              <a:rPr lang="en-US" b="1" dirty="0"/>
              <a:t>Interoperability</a:t>
            </a:r>
            <a:r>
              <a:rPr lang="en-US" dirty="0"/>
              <a:t>:</a:t>
            </a:r>
          </a:p>
          <a:p>
            <a:pPr marL="742950" lvl="1" indent="-285750">
              <a:buFont typeface="+mj-lt"/>
              <a:buAutoNum type="arabicPeriod"/>
            </a:pPr>
            <a:r>
              <a:rPr lang="en-US" dirty="0"/>
              <a:t>Compatibility between different virtualization solutions, vendors, and legacy infrastructure can be an issue, especially in large organizations or multi-cloud environments where different networking technologies must work together.</a:t>
            </a:r>
          </a:p>
          <a:p>
            <a:r>
              <a:rPr lang="en-US" b="1" dirty="0"/>
              <a:t>Popular Technologies for Network Virtualization</a:t>
            </a:r>
          </a:p>
          <a:p>
            <a:pPr>
              <a:buFont typeface="+mj-lt"/>
              <a:buAutoNum type="arabicPeriod"/>
            </a:pPr>
            <a:r>
              <a:rPr lang="en-US" b="1" dirty="0"/>
              <a:t>OpenStack Neutron</a:t>
            </a:r>
            <a:r>
              <a:rPr lang="en-US" dirty="0"/>
              <a:t>: Provides network-as-a-service (</a:t>
            </a:r>
            <a:r>
              <a:rPr lang="en-US" dirty="0" err="1"/>
              <a:t>NaaS</a:t>
            </a:r>
            <a:r>
              <a:rPr lang="en-US" dirty="0"/>
              <a:t>) for OpenStack cloud environments, enabling the creation of virtual networks, routers, and other network services for cloud tenants.</a:t>
            </a:r>
          </a:p>
          <a:p>
            <a:pPr>
              <a:buFont typeface="+mj-lt"/>
              <a:buAutoNum type="arabicPeriod"/>
            </a:pPr>
            <a:r>
              <a:rPr lang="en-US" b="1" dirty="0"/>
              <a:t>VMware NSX</a:t>
            </a:r>
            <a:r>
              <a:rPr lang="en-US" dirty="0"/>
              <a:t>: A leading solution for network virtualization, NSX allows for the creation of virtual networks that are decoupled from physical hardware. It integrates with SDN and provides network services like load balancing, firewalls, and VPNs.</a:t>
            </a:r>
          </a:p>
          <a:p>
            <a:pPr>
              <a:buFont typeface="+mj-lt"/>
              <a:buAutoNum type="arabicPeriod"/>
            </a:pPr>
            <a:r>
              <a:rPr lang="en-US" b="1" dirty="0"/>
              <a:t>Cisco ACI (Application Centric Infrastructure)</a:t>
            </a:r>
            <a:r>
              <a:rPr lang="en-US" dirty="0"/>
              <a:t>: Cisco's SDN solution provides centralized network management and automation, enabling virtual network overlays, dynamic traffic routing, and policy-driven network control.</a:t>
            </a:r>
          </a:p>
          <a:p>
            <a:pPr>
              <a:buFont typeface="+mj-lt"/>
              <a:buAutoNum type="arabicPeriod"/>
            </a:pPr>
            <a:r>
              <a:rPr lang="en-US" b="1" dirty="0"/>
              <a:t>Open </a:t>
            </a:r>
            <a:r>
              <a:rPr lang="en-US" b="1" dirty="0" err="1"/>
              <a:t>vSwitch</a:t>
            </a:r>
            <a:r>
              <a:rPr lang="en-US" b="1" dirty="0"/>
              <a:t> (OVS)</a:t>
            </a:r>
            <a:r>
              <a:rPr lang="en-US" dirty="0"/>
              <a:t>: An open-source virtual switch used in virtualized environments for interconnecting virtual machines and containers within a hypervisor, such as KVM, and for supporting SDN.</a:t>
            </a:r>
          </a:p>
          <a:p>
            <a:pPr>
              <a:buFont typeface="+mj-lt"/>
              <a:buAutoNum type="arabicPeriod"/>
            </a:pPr>
            <a:r>
              <a:rPr lang="en-US" b="1" dirty="0"/>
              <a:t>Microsoft Hyper-V Network Virtualization (HNV)</a:t>
            </a:r>
            <a:r>
              <a:rPr lang="en-US" dirty="0"/>
              <a:t>: Part of Microsoft's cloud and virtualization platform, HNV provides network isolation and multi-tenant virtual networking, typically used in data center environments.</a:t>
            </a:r>
          </a:p>
          <a:p>
            <a:r>
              <a:rPr lang="en-US" dirty="0"/>
              <a:t>Network virtualization is revolutionizing how organizations manage, scale, and secure their networks, making it an essential technology for cloud computing, telecommunications, and enterprise IT environments.</a:t>
            </a:r>
          </a:p>
          <a:p>
            <a:r>
              <a:rPr lang="en-US" dirty="0"/>
              <a:t>4o</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40</a:t>
            </a:fld>
            <a:endParaRPr lang="en-US"/>
          </a:p>
        </p:txBody>
      </p:sp>
    </p:spTree>
    <p:extLst>
      <p:ext uri="{BB962C8B-B14F-4D97-AF65-F5344CB8AC3E}">
        <p14:creationId xmlns:p14="http://schemas.microsoft.com/office/powerpoint/2010/main" val="580379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Memory virtualization</a:t>
            </a:r>
            <a:r>
              <a:rPr lang="en-US" dirty="0"/>
              <a:t> is a technology that abstracts and manages the physical memory of a computer, making it appear as a contiguous and large block of memory to applications and operating systems, even if the actual physical memory is fragmented or limited. It is a key feature in modern operating systems and hypervisors, allowing multiple processes or virtual machines (VMs) to efficiently share and use memory resources. Memory virtualization enhances system flexibility, isolation, and security.</a:t>
            </a:r>
          </a:p>
          <a:p>
            <a:r>
              <a:rPr lang="en-US" b="1" dirty="0"/>
              <a:t>Key Concepts of Memory Virtualization</a:t>
            </a:r>
          </a:p>
          <a:p>
            <a:pPr>
              <a:buFont typeface="+mj-lt"/>
              <a:buAutoNum type="arabicPeriod"/>
            </a:pPr>
            <a:r>
              <a:rPr lang="en-US" b="1" dirty="0"/>
              <a:t>Virtual Memory</a:t>
            </a:r>
            <a:r>
              <a:rPr lang="en-US" dirty="0"/>
              <a:t>:</a:t>
            </a:r>
          </a:p>
          <a:p>
            <a:pPr marL="742950" lvl="1" indent="-285750">
              <a:buFont typeface="+mj-lt"/>
              <a:buAutoNum type="arabicPeriod"/>
            </a:pPr>
            <a:r>
              <a:rPr lang="en-US" b="1" dirty="0"/>
              <a:t>Virtual memory</a:t>
            </a:r>
            <a:r>
              <a:rPr lang="en-US" dirty="0"/>
              <a:t> is a memory management technique where an operating system provides each process with the illusion of having a large, contiguous block of memory. The actual physical memory can be smaller and fragmented, but the OS manages this through paging or segmentation.</a:t>
            </a:r>
          </a:p>
          <a:p>
            <a:pPr marL="742950" lvl="1" indent="-285750">
              <a:buFont typeface="+mj-lt"/>
              <a:buAutoNum type="arabicPeriod"/>
            </a:pPr>
            <a:r>
              <a:rPr lang="en-US" dirty="0"/>
              <a:t>This enables applications to use more memory than is physically available by temporarily swapping inactive portions of memory to disk, typically called a </a:t>
            </a:r>
            <a:r>
              <a:rPr lang="en-US" b="1" dirty="0"/>
              <a:t>page file</a:t>
            </a:r>
            <a:r>
              <a:rPr lang="en-US" dirty="0"/>
              <a:t> or </a:t>
            </a:r>
            <a:r>
              <a:rPr lang="en-US" b="1" dirty="0"/>
              <a:t>swap space</a:t>
            </a:r>
            <a:r>
              <a:rPr lang="en-US" dirty="0"/>
              <a:t>.</a:t>
            </a:r>
          </a:p>
          <a:p>
            <a:pPr marL="742950" lvl="1" indent="-285750">
              <a:buFont typeface="+mj-lt"/>
              <a:buAutoNum type="arabicPeriod"/>
            </a:pPr>
            <a:r>
              <a:rPr lang="en-US" b="1" dirty="0"/>
              <a:t>Benefits</a:t>
            </a:r>
            <a:r>
              <a:rPr lang="en-US" dirty="0"/>
              <a:t>:</a:t>
            </a:r>
          </a:p>
          <a:p>
            <a:pPr marL="1143000" lvl="2" indent="-228600">
              <a:buFont typeface="+mj-lt"/>
              <a:buAutoNum type="arabicPeriod"/>
            </a:pPr>
            <a:r>
              <a:rPr lang="en-US" dirty="0"/>
              <a:t>Processes are isolated from one another, enhancing security.</a:t>
            </a:r>
          </a:p>
          <a:p>
            <a:pPr marL="1143000" lvl="2" indent="-228600">
              <a:buFont typeface="+mj-lt"/>
              <a:buAutoNum type="arabicPeriod"/>
            </a:pPr>
            <a:r>
              <a:rPr lang="en-US" dirty="0"/>
              <a:t>Memory usage is optimized, allowing efficient multitasking.</a:t>
            </a:r>
          </a:p>
          <a:p>
            <a:pPr marL="1143000" lvl="2" indent="-228600">
              <a:buFont typeface="+mj-lt"/>
              <a:buAutoNum type="arabicPeriod"/>
            </a:pPr>
            <a:r>
              <a:rPr lang="en-US" dirty="0"/>
              <a:t>Large applications can run even on systems with limited physical memory.</a:t>
            </a:r>
          </a:p>
          <a:p>
            <a:pPr>
              <a:buFont typeface="+mj-lt"/>
              <a:buAutoNum type="arabicPeriod"/>
            </a:pPr>
            <a:r>
              <a:rPr lang="en-US" b="1" dirty="0"/>
              <a:t>Paging</a:t>
            </a:r>
            <a:r>
              <a:rPr lang="en-US" dirty="0"/>
              <a:t>:</a:t>
            </a:r>
          </a:p>
          <a:p>
            <a:pPr marL="742950" lvl="1" indent="-285750">
              <a:buFont typeface="+mj-lt"/>
              <a:buAutoNum type="arabicPeriod"/>
            </a:pPr>
            <a:r>
              <a:rPr lang="en-US" dirty="0"/>
              <a:t>Paging is a technique used to divide virtual memory into fixed-size blocks called </a:t>
            </a:r>
            <a:r>
              <a:rPr lang="en-US" b="1" dirty="0"/>
              <a:t>pages</a:t>
            </a:r>
            <a:r>
              <a:rPr lang="en-US" dirty="0"/>
              <a:t>. These pages are mapped to physical memory frames, which may not be contiguous.</a:t>
            </a:r>
          </a:p>
          <a:p>
            <a:pPr marL="742950" lvl="1" indent="-285750">
              <a:buFont typeface="+mj-lt"/>
              <a:buAutoNum type="arabicPeriod"/>
            </a:pPr>
            <a:r>
              <a:rPr lang="en-US" dirty="0"/>
              <a:t>When a program requests memory that isn't in physical memory (due to space constraints), the system will use </a:t>
            </a:r>
            <a:r>
              <a:rPr lang="en-US" b="1" dirty="0"/>
              <a:t>page swapping</a:t>
            </a:r>
            <a:r>
              <a:rPr lang="en-US" dirty="0"/>
              <a:t> or </a:t>
            </a:r>
            <a:r>
              <a:rPr lang="en-US" b="1" dirty="0"/>
              <a:t>paging</a:t>
            </a:r>
            <a:r>
              <a:rPr lang="en-US" dirty="0"/>
              <a:t> to move data between physical memory and storage (e.g., hard disk or SSD).</a:t>
            </a:r>
          </a:p>
          <a:p>
            <a:pPr marL="742950" lvl="1" indent="-285750">
              <a:buFont typeface="+mj-lt"/>
              <a:buAutoNum type="arabicPeriod"/>
            </a:pPr>
            <a:r>
              <a:rPr lang="en-US" dirty="0"/>
              <a:t>If a process attempts to access data not currently in physical memory, it results in a </a:t>
            </a:r>
            <a:r>
              <a:rPr lang="en-US" b="1" dirty="0"/>
              <a:t>page fault</a:t>
            </a:r>
            <a:r>
              <a:rPr lang="en-US" dirty="0"/>
              <a:t>, which triggers the OS to retrieve the data from storage and load it into RAM.</a:t>
            </a:r>
          </a:p>
          <a:p>
            <a:pPr>
              <a:buFont typeface="+mj-lt"/>
              <a:buAutoNum type="arabicPeriod"/>
            </a:pPr>
            <a:r>
              <a:rPr lang="en-US" b="1" dirty="0"/>
              <a:t>Segmentation</a:t>
            </a:r>
            <a:r>
              <a:rPr lang="en-US" dirty="0"/>
              <a:t>:</a:t>
            </a:r>
          </a:p>
          <a:p>
            <a:pPr marL="742950" lvl="1" indent="-285750">
              <a:buFont typeface="+mj-lt"/>
              <a:buAutoNum type="arabicPeriod"/>
            </a:pPr>
            <a:r>
              <a:rPr lang="en-US" dirty="0"/>
              <a:t>Segmentation divides memory into variable-sized blocks called </a:t>
            </a:r>
            <a:r>
              <a:rPr lang="en-US" b="1" dirty="0"/>
              <a:t>segments</a:t>
            </a:r>
            <a:r>
              <a:rPr lang="en-US" dirty="0"/>
              <a:t>, each representing a logical division of a program (e.g., code, data, and stack segments).</a:t>
            </a:r>
          </a:p>
          <a:p>
            <a:pPr marL="742950" lvl="1" indent="-285750">
              <a:buFont typeface="+mj-lt"/>
              <a:buAutoNum type="arabicPeriod"/>
            </a:pPr>
            <a:r>
              <a:rPr lang="en-US" dirty="0"/>
              <a:t>While less common than paging, segmentation is useful in cases where distinct regions of memory need to be protected or isolated, especially in early memory management models.</a:t>
            </a:r>
          </a:p>
          <a:p>
            <a:pPr>
              <a:buFont typeface="+mj-lt"/>
              <a:buAutoNum type="arabicPeriod"/>
            </a:pPr>
            <a:r>
              <a:rPr lang="en-US" b="1" dirty="0"/>
              <a:t>Memory Mapping</a:t>
            </a:r>
            <a:r>
              <a:rPr lang="en-US" dirty="0"/>
              <a:t>:</a:t>
            </a:r>
          </a:p>
          <a:p>
            <a:pPr marL="742950" lvl="1" indent="-285750">
              <a:buFont typeface="+mj-lt"/>
              <a:buAutoNum type="arabicPeriod"/>
            </a:pPr>
            <a:r>
              <a:rPr lang="en-US" dirty="0"/>
              <a:t>This involves associating virtual memory addresses with physical memory addresses. A </a:t>
            </a:r>
            <a:r>
              <a:rPr lang="en-US" b="1" dirty="0"/>
              <a:t>memory management unit (MMU)</a:t>
            </a:r>
            <a:r>
              <a:rPr lang="en-US" dirty="0"/>
              <a:t> handles the translation of virtual addresses to physical addresses on modern CPUs.</a:t>
            </a:r>
          </a:p>
          <a:p>
            <a:pPr marL="742950" lvl="1" indent="-285750">
              <a:buFont typeface="+mj-lt"/>
              <a:buAutoNum type="arabicPeriod"/>
            </a:pPr>
            <a:r>
              <a:rPr lang="en-US" dirty="0"/>
              <a:t>Memory mapping enables various features like </a:t>
            </a:r>
            <a:r>
              <a:rPr lang="en-US" b="1" dirty="0"/>
              <a:t>shared memory</a:t>
            </a:r>
            <a:r>
              <a:rPr lang="en-US" dirty="0"/>
              <a:t> between processes, faster data access by loading files directly into memory (via </a:t>
            </a:r>
            <a:r>
              <a:rPr lang="en-US" b="1" dirty="0"/>
              <a:t>memory-mapped files</a:t>
            </a:r>
            <a:r>
              <a:rPr lang="en-US" dirty="0"/>
              <a:t>), and memory isolation between applications.</a:t>
            </a:r>
          </a:p>
          <a:p>
            <a:r>
              <a:rPr lang="en-US" b="1" dirty="0"/>
              <a:t>Memory Virtualization in Virtualization Platforms</a:t>
            </a:r>
          </a:p>
          <a:p>
            <a:pPr>
              <a:buFont typeface="+mj-lt"/>
              <a:buAutoNum type="arabicPeriod"/>
            </a:pPr>
            <a:r>
              <a:rPr lang="en-US" b="1" dirty="0"/>
              <a:t>Hypervisor Memory Virtualization</a:t>
            </a:r>
            <a:r>
              <a:rPr lang="en-US" dirty="0"/>
              <a:t>:</a:t>
            </a:r>
          </a:p>
          <a:p>
            <a:pPr marL="742950" lvl="1" indent="-285750">
              <a:buFont typeface="+mj-lt"/>
              <a:buAutoNum type="arabicPeriod"/>
            </a:pPr>
            <a:r>
              <a:rPr lang="en-US" dirty="0"/>
              <a:t>In virtualized environments, a hypervisor virtualizes memory so that each virtual machine (VM) thinks it has its own dedicated memory. The hypervisor manages the underlying physical memory and allocates it to VMs as needed.</a:t>
            </a:r>
          </a:p>
          <a:p>
            <a:pPr marL="742950" lvl="1" indent="-285750">
              <a:buFont typeface="+mj-lt"/>
              <a:buAutoNum type="arabicPeriod"/>
            </a:pPr>
            <a:r>
              <a:rPr lang="en-US" b="1" dirty="0"/>
              <a:t>Ballooning</a:t>
            </a:r>
            <a:r>
              <a:rPr lang="en-US" dirty="0"/>
              <a:t>: A technique used by hypervisors (e.g., VMware, KVM) to reclaim memory from a VM that has been allocated more than it needs. It dynamically adjusts memory allocation across VMs based on demand.</a:t>
            </a:r>
          </a:p>
          <a:p>
            <a:pPr marL="742950" lvl="1" indent="-285750">
              <a:buFont typeface="+mj-lt"/>
              <a:buAutoNum type="arabicPeriod"/>
            </a:pPr>
            <a:r>
              <a:rPr lang="en-US" b="1" dirty="0"/>
              <a:t>Overcommitment</a:t>
            </a:r>
            <a:r>
              <a:rPr lang="en-US" dirty="0"/>
              <a:t>: Hypervisors can allocate more virtual memory than the physical memory available on the host. This is possible because not all VMs use their maximum allocated memory simultaneously.</a:t>
            </a:r>
          </a:p>
          <a:p>
            <a:pPr>
              <a:buFont typeface="+mj-lt"/>
              <a:buAutoNum type="arabicPeriod"/>
            </a:pPr>
            <a:r>
              <a:rPr lang="en-US" b="1" dirty="0"/>
              <a:t>Transparent Page Sharing (TPS)</a:t>
            </a:r>
            <a:r>
              <a:rPr lang="en-US" dirty="0"/>
              <a:t>:</a:t>
            </a:r>
          </a:p>
          <a:p>
            <a:pPr marL="742950" lvl="1" indent="-285750">
              <a:buFont typeface="+mj-lt"/>
              <a:buAutoNum type="arabicPeriod"/>
            </a:pPr>
            <a:r>
              <a:rPr lang="en-US" dirty="0"/>
              <a:t>In virtualized environments, TPS allows the hypervisor to identify identical memory pages used by multiple VMs and store only a single copy of that page in physical memory. This reduces memory overhead, especially in scenarios where multiple VMs run identical operating systems or applications.</a:t>
            </a:r>
          </a:p>
          <a:p>
            <a:r>
              <a:rPr lang="en-US" b="1" dirty="0"/>
              <a:t>Memory Virtualization Techniques</a:t>
            </a:r>
          </a:p>
          <a:p>
            <a:pPr>
              <a:buFont typeface="+mj-lt"/>
              <a:buAutoNum type="arabicPeriod"/>
            </a:pPr>
            <a:r>
              <a:rPr lang="en-US" b="1" dirty="0"/>
              <a:t>Swapping</a:t>
            </a:r>
            <a:r>
              <a:rPr lang="en-US" dirty="0"/>
              <a:t>:</a:t>
            </a:r>
          </a:p>
          <a:p>
            <a:pPr marL="742950" lvl="1" indent="-285750">
              <a:buFont typeface="+mj-lt"/>
              <a:buAutoNum type="arabicPeriod"/>
            </a:pPr>
            <a:r>
              <a:rPr lang="en-US" dirty="0"/>
              <a:t>When physical memory runs low, portions of inactive memory (virtual pages) are written to disk, freeing up space for active processes. When needed again, the data is loaded back into memory from the swap space.</a:t>
            </a:r>
          </a:p>
          <a:p>
            <a:pPr>
              <a:buFont typeface="+mj-lt"/>
              <a:buAutoNum type="arabicPeriod"/>
            </a:pPr>
            <a:r>
              <a:rPr lang="en-US" b="1" dirty="0"/>
              <a:t>Demand Paging</a:t>
            </a:r>
            <a:r>
              <a:rPr lang="en-US" dirty="0"/>
              <a:t>:</a:t>
            </a:r>
          </a:p>
          <a:p>
            <a:pPr marL="742950" lvl="1" indent="-285750">
              <a:buFont typeface="+mj-lt"/>
              <a:buAutoNum type="arabicPeriod"/>
            </a:pPr>
            <a:r>
              <a:rPr lang="en-US" dirty="0"/>
              <a:t>Only the necessary pages of a program are loaded into physical memory, rather than loading the entire program at once. This improves memory efficiency by reducing the amount of memory required for active processes.</a:t>
            </a:r>
          </a:p>
          <a:p>
            <a:pPr>
              <a:buFont typeface="+mj-lt"/>
              <a:buAutoNum type="arabicPeriod"/>
            </a:pPr>
            <a:r>
              <a:rPr lang="en-US" b="1" dirty="0"/>
              <a:t>Memory Deduplication</a:t>
            </a:r>
            <a:r>
              <a:rPr lang="en-US" dirty="0"/>
              <a:t>:</a:t>
            </a:r>
          </a:p>
          <a:p>
            <a:pPr marL="742950" lvl="1" indent="-285750">
              <a:buFont typeface="+mj-lt"/>
              <a:buAutoNum type="arabicPeriod"/>
            </a:pPr>
            <a:r>
              <a:rPr lang="en-US" dirty="0"/>
              <a:t>The system identifies duplicate copies of memory pages (often across different applications or VMs) and consolidates them into a single shared page to reduce memory consumption. This is commonly used in virtualized environments.</a:t>
            </a:r>
          </a:p>
          <a:p>
            <a:r>
              <a:rPr lang="en-US" b="1" dirty="0"/>
              <a:t>Benefits of Memory Virtualization</a:t>
            </a:r>
          </a:p>
          <a:p>
            <a:pPr>
              <a:buFont typeface="Arial" panose="020B0604020202020204" pitchFamily="34" charset="0"/>
              <a:buChar char="•"/>
            </a:pPr>
            <a:r>
              <a:rPr lang="en-US" b="1" dirty="0"/>
              <a:t>Improved Resource Utilization</a:t>
            </a:r>
            <a:r>
              <a:rPr lang="en-US" dirty="0"/>
              <a:t>: Memory virtualization allows for efficient use of available memory, reducing wastage and enabling more applications or VMs to run on the same hardware.</a:t>
            </a:r>
          </a:p>
          <a:p>
            <a:pPr>
              <a:buFont typeface="Arial" panose="020B0604020202020204" pitchFamily="34" charset="0"/>
              <a:buChar char="•"/>
            </a:pPr>
            <a:r>
              <a:rPr lang="en-US" b="1" dirty="0"/>
              <a:t>Isolation and Security</a:t>
            </a:r>
            <a:r>
              <a:rPr lang="en-US" dirty="0"/>
              <a:t>: Each process or VM operates in its own isolated memory space, protecting it from interference from other processes or VMs.</a:t>
            </a:r>
          </a:p>
          <a:p>
            <a:pPr>
              <a:buFont typeface="Arial" panose="020B0604020202020204" pitchFamily="34" charset="0"/>
              <a:buChar char="•"/>
            </a:pPr>
            <a:r>
              <a:rPr lang="en-US" b="1" dirty="0"/>
              <a:t>Flexibility and Scalability</a:t>
            </a:r>
            <a:r>
              <a:rPr lang="en-US" dirty="0"/>
              <a:t>: Applications and VMs can use more memory than physically available through swapping or overcommitment, enhancing scalability.</a:t>
            </a:r>
          </a:p>
          <a:p>
            <a:pPr>
              <a:buFont typeface="Arial" panose="020B0604020202020204" pitchFamily="34" charset="0"/>
              <a:buChar char="•"/>
            </a:pPr>
            <a:r>
              <a:rPr lang="en-US" b="1" dirty="0"/>
              <a:t>Fault Tolerance</a:t>
            </a:r>
            <a:r>
              <a:rPr lang="en-US" dirty="0"/>
              <a:t>: Memory virtualization can help mitigate the impact of memory faults by relocating pages and isolating problems.</a:t>
            </a:r>
          </a:p>
          <a:p>
            <a:r>
              <a:rPr lang="en-US" b="1" dirty="0"/>
              <a:t>Challenges of Memory Virtualization</a:t>
            </a:r>
          </a:p>
          <a:p>
            <a:pPr>
              <a:buFont typeface="Arial" panose="020B0604020202020204" pitchFamily="34" charset="0"/>
              <a:buChar char="•"/>
            </a:pPr>
            <a:r>
              <a:rPr lang="en-US" b="1" dirty="0"/>
              <a:t>Performance Overhead</a:t>
            </a:r>
            <a:r>
              <a:rPr lang="en-US" dirty="0"/>
              <a:t>: Frequent swapping or paging can lead to performance degradation, particularly if data is constantly being moved between physical memory and disk.</a:t>
            </a:r>
          </a:p>
          <a:p>
            <a:pPr>
              <a:buFont typeface="Arial" panose="020B0604020202020204" pitchFamily="34" charset="0"/>
              <a:buChar char="•"/>
            </a:pPr>
            <a:r>
              <a:rPr lang="en-US" b="1" dirty="0"/>
              <a:t>Complexity</a:t>
            </a:r>
            <a:r>
              <a:rPr lang="en-US" dirty="0"/>
              <a:t>: Managing virtualized memory environments, especially in large-scale data centers or cloud infrastructure, can be complex and require sophisticated tools and monitoring.</a:t>
            </a:r>
          </a:p>
          <a:p>
            <a:pPr>
              <a:buFont typeface="Arial" panose="020B0604020202020204" pitchFamily="34" charset="0"/>
              <a:buChar char="•"/>
            </a:pPr>
            <a:r>
              <a:rPr lang="en-US" b="1" dirty="0"/>
              <a:t>Memory Fragmentation</a:t>
            </a:r>
            <a:r>
              <a:rPr lang="en-US" dirty="0"/>
              <a:t>: Over time, memory fragmentation can reduce the efficiency of memory allocation, requiring additional mechanisms for defragmentation or memory compaction.</a:t>
            </a:r>
          </a:p>
          <a:p>
            <a:r>
              <a:rPr lang="en-US" dirty="0"/>
              <a:t>Memory virtualization is essential in modern computing, providing flexibility, efficiency, and isolation in both traditional operating systems and cloud/virtualized environments.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42</a:t>
            </a:fld>
            <a:endParaRPr lang="en-US"/>
          </a:p>
        </p:txBody>
      </p:sp>
    </p:spTree>
    <p:extLst>
      <p:ext uri="{BB962C8B-B14F-4D97-AF65-F5344CB8AC3E}">
        <p14:creationId xmlns:p14="http://schemas.microsoft.com/office/powerpoint/2010/main" val="2556041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virtualization is a technology that allows physical hardware devices to be abstracted and emulated in a virtual environment, enabling them to be shared, partitioned, or isolated for use by multiple users or applications. It can refer to virtualizing various types of hardware, such as storage devices, network interfaces, or entire machines (e.g., servers, desktops). Here are the main types and uses of device virtualization:</a:t>
            </a:r>
          </a:p>
          <a:p>
            <a:r>
              <a:rPr lang="en-US" b="1" dirty="0"/>
              <a:t>1. Storage Virtualization:</a:t>
            </a:r>
          </a:p>
          <a:p>
            <a:pPr>
              <a:buFont typeface="Arial" panose="020B0604020202020204" pitchFamily="34" charset="0"/>
              <a:buChar char="•"/>
            </a:pPr>
            <a:r>
              <a:rPr lang="en-US" dirty="0"/>
              <a:t>Combines multiple physical storage devices into a single, unified virtual storage pool. This simplifies storage management and increases efficiency by allowing users to access storage resources without needing to know the underlying physical hardware.</a:t>
            </a:r>
          </a:p>
          <a:p>
            <a:pPr>
              <a:buFont typeface="Arial" panose="020B0604020202020204" pitchFamily="34" charset="0"/>
              <a:buChar char="•"/>
            </a:pPr>
            <a:r>
              <a:rPr lang="en-US" dirty="0"/>
              <a:t>Example: SAN (Storage Area Network) virtualization.</a:t>
            </a:r>
          </a:p>
          <a:p>
            <a:r>
              <a:rPr lang="en-US" b="1" dirty="0"/>
              <a:t>2. Network Virtualization:</a:t>
            </a:r>
          </a:p>
          <a:p>
            <a:pPr>
              <a:buFont typeface="Arial" panose="020B0604020202020204" pitchFamily="34" charset="0"/>
              <a:buChar char="•"/>
            </a:pPr>
            <a:r>
              <a:rPr lang="en-US" dirty="0"/>
              <a:t>Abstracts networking hardware (such as switches, routers, and network interfaces) to allow the creation of virtual networks. This allows network resources to be provisioned and managed more efficiently.</a:t>
            </a:r>
          </a:p>
          <a:p>
            <a:pPr>
              <a:buFont typeface="Arial" panose="020B0604020202020204" pitchFamily="34" charset="0"/>
              <a:buChar char="•"/>
            </a:pPr>
            <a:r>
              <a:rPr lang="en-US" dirty="0"/>
              <a:t>Example: SDN (Software-Defined Networking), VLANs (Virtual Local Area Networks).</a:t>
            </a:r>
          </a:p>
          <a:p>
            <a:r>
              <a:rPr lang="en-US" b="1" dirty="0"/>
              <a:t>3. Desktop Virtualization:</a:t>
            </a:r>
          </a:p>
          <a:p>
            <a:pPr>
              <a:buFont typeface="Arial" panose="020B0604020202020204" pitchFamily="34" charset="0"/>
              <a:buChar char="•"/>
            </a:pPr>
            <a:r>
              <a:rPr lang="en-US" dirty="0"/>
              <a:t>Allows virtual machines (VMs) running desktop operating systems to be hosted on centralized servers, enabling users to access their desktops remotely.</a:t>
            </a:r>
          </a:p>
          <a:p>
            <a:pPr>
              <a:buFont typeface="Arial" panose="020B0604020202020204" pitchFamily="34" charset="0"/>
              <a:buChar char="•"/>
            </a:pPr>
            <a:r>
              <a:rPr lang="en-US" dirty="0"/>
              <a:t>Example: VDI (Virtual Desktop Infrastructure), where a user’s desktop environment is virtualized.</a:t>
            </a:r>
          </a:p>
          <a:p>
            <a:r>
              <a:rPr lang="en-US" b="1" dirty="0"/>
              <a:t>4. Server Virtualization:</a:t>
            </a:r>
          </a:p>
          <a:p>
            <a:pPr>
              <a:buFont typeface="Arial" panose="020B0604020202020204" pitchFamily="34" charset="0"/>
              <a:buChar char="•"/>
            </a:pPr>
            <a:r>
              <a:rPr lang="en-US" dirty="0"/>
              <a:t>Partitions a physical server into multiple virtual machines, each of which can run its own operating system and applications independently.</a:t>
            </a:r>
          </a:p>
          <a:p>
            <a:pPr>
              <a:buFont typeface="Arial" panose="020B0604020202020204" pitchFamily="34" charset="0"/>
              <a:buChar char="•"/>
            </a:pPr>
            <a:r>
              <a:rPr lang="en-US" dirty="0"/>
              <a:t>Example: Hypervisors like VMware, KVM, or Microsoft Hyper-V.</a:t>
            </a:r>
          </a:p>
          <a:p>
            <a:r>
              <a:rPr lang="en-US" b="1" dirty="0"/>
              <a:t>5. I/O Virtualization:</a:t>
            </a:r>
          </a:p>
          <a:p>
            <a:pPr>
              <a:buFont typeface="Arial" panose="020B0604020202020204" pitchFamily="34" charset="0"/>
              <a:buChar char="•"/>
            </a:pPr>
            <a:r>
              <a:rPr lang="en-US" dirty="0"/>
              <a:t>Virtualizes input/output (I/O) devices, such as network cards or GPUs, allowing them to be shared between multiple virtual machines or applications. This is particularly useful in cloud computing and high-performance computing (HPC) environments.</a:t>
            </a:r>
          </a:p>
          <a:p>
            <a:pPr>
              <a:buFont typeface="Arial" panose="020B0604020202020204" pitchFamily="34" charset="0"/>
              <a:buChar char="•"/>
            </a:pPr>
            <a:r>
              <a:rPr lang="en-US" dirty="0"/>
              <a:t>Example: SR-IOV (Single Root I/O Virtualization), which enables a single physical device to appear as multiple virtual devices.</a:t>
            </a:r>
          </a:p>
          <a:p>
            <a:r>
              <a:rPr lang="en-US" b="1" dirty="0"/>
              <a:t>6. Peripheral Virtualization:</a:t>
            </a:r>
          </a:p>
          <a:p>
            <a:pPr>
              <a:buFont typeface="Arial" panose="020B0604020202020204" pitchFamily="34" charset="0"/>
              <a:buChar char="•"/>
            </a:pPr>
            <a:r>
              <a:rPr lang="en-US" dirty="0"/>
              <a:t>Allows virtual machines to access physical peripherals like USB devices, printers, or sound cards. This is useful in cases where VMs need to interact with specific hardware devices that are not directly connected to the host system.</a:t>
            </a:r>
          </a:p>
          <a:p>
            <a:pPr>
              <a:buFont typeface="Arial" panose="020B0604020202020204" pitchFamily="34" charset="0"/>
              <a:buChar char="•"/>
            </a:pPr>
            <a:r>
              <a:rPr lang="en-US" dirty="0"/>
              <a:t>Example: USB redirection in virtual desktop setups.</a:t>
            </a:r>
          </a:p>
          <a:p>
            <a:r>
              <a:rPr lang="en-US" b="1" dirty="0"/>
              <a:t>Benefits of Device Virtualization:</a:t>
            </a:r>
          </a:p>
          <a:p>
            <a:pPr>
              <a:buFont typeface="Arial" panose="020B0604020202020204" pitchFamily="34" charset="0"/>
              <a:buChar char="•"/>
            </a:pPr>
            <a:r>
              <a:rPr lang="en-US" b="1" dirty="0"/>
              <a:t>Resource Efficiency</a:t>
            </a:r>
            <a:r>
              <a:rPr lang="en-US" dirty="0"/>
              <a:t>: Increases utilization of hardware by enabling multiple virtual devices to share the same physical resources.</a:t>
            </a:r>
          </a:p>
          <a:p>
            <a:pPr>
              <a:buFont typeface="Arial" panose="020B0604020202020204" pitchFamily="34" charset="0"/>
              <a:buChar char="•"/>
            </a:pPr>
            <a:r>
              <a:rPr lang="en-US" b="1" dirty="0"/>
              <a:t>Cost Savings</a:t>
            </a:r>
            <a:r>
              <a:rPr lang="en-US" dirty="0"/>
              <a:t>: Reduces the need for additional physical hardware by using virtualized resources.</a:t>
            </a:r>
          </a:p>
          <a:p>
            <a:pPr>
              <a:buFont typeface="Arial" panose="020B0604020202020204" pitchFamily="34" charset="0"/>
              <a:buChar char="•"/>
            </a:pPr>
            <a:r>
              <a:rPr lang="en-US" b="1" dirty="0"/>
              <a:t>Flexibility and Scalability</a:t>
            </a:r>
            <a:r>
              <a:rPr lang="en-US" dirty="0"/>
              <a:t>: Enables easier provisioning and scaling of devices and services.</a:t>
            </a:r>
          </a:p>
          <a:p>
            <a:pPr>
              <a:buFont typeface="Arial" panose="020B0604020202020204" pitchFamily="34" charset="0"/>
              <a:buChar char="•"/>
            </a:pPr>
            <a:r>
              <a:rPr lang="en-US" b="1" dirty="0"/>
              <a:t>Isolation and Security</a:t>
            </a:r>
            <a:r>
              <a:rPr lang="en-US" dirty="0"/>
              <a:t>: Virtual devices are often isolated from one another, enhancing security.</a:t>
            </a:r>
          </a:p>
          <a:p>
            <a:r>
              <a:rPr lang="en-US" b="1" dirty="0"/>
              <a:t>Challenges:</a:t>
            </a:r>
          </a:p>
          <a:p>
            <a:pPr>
              <a:buFont typeface="Arial" panose="020B0604020202020204" pitchFamily="34" charset="0"/>
              <a:buChar char="•"/>
            </a:pPr>
            <a:r>
              <a:rPr lang="en-US" b="1" dirty="0"/>
              <a:t>Performance Overhead</a:t>
            </a:r>
            <a:r>
              <a:rPr lang="en-US" dirty="0"/>
              <a:t>: Virtualization can introduce additional latency or performance bottlenecks compared to using physical hardware directly.</a:t>
            </a:r>
          </a:p>
          <a:p>
            <a:pPr>
              <a:buFont typeface="Arial" panose="020B0604020202020204" pitchFamily="34" charset="0"/>
              <a:buChar char="•"/>
            </a:pPr>
            <a:r>
              <a:rPr lang="en-US" b="1" dirty="0"/>
              <a:t>Complexity</a:t>
            </a:r>
            <a:r>
              <a:rPr lang="en-US" dirty="0"/>
              <a:t>: Managing virtualized environments can be more complex, especially when dealing with large-scale virtual infrastructure.</a:t>
            </a:r>
          </a:p>
          <a:p>
            <a:r>
              <a:rPr lang="en-US" dirty="0"/>
              <a:t>Device virtualization is widely used in cloud computing, data centers, and enterprise environments, where resource optimization and flexibility are critical.</a:t>
            </a:r>
          </a:p>
          <a:p>
            <a:r>
              <a:rPr lang="en-US" dirty="0"/>
              <a:t>4o</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43</a:t>
            </a:fld>
            <a:endParaRPr lang="en-US"/>
          </a:p>
        </p:txBody>
      </p:sp>
    </p:spTree>
    <p:extLst>
      <p:ext uri="{BB962C8B-B14F-4D97-AF65-F5344CB8AC3E}">
        <p14:creationId xmlns:p14="http://schemas.microsoft.com/office/powerpoint/2010/main" val="110837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Advantages of Virtualization:</a:t>
            </a:r>
          </a:p>
          <a:p>
            <a:pPr>
              <a:buFont typeface="+mj-lt"/>
              <a:buAutoNum type="arabicPeriod"/>
            </a:pPr>
            <a:r>
              <a:rPr lang="en-US" b="1" dirty="0"/>
              <a:t>Resource Optimization:</a:t>
            </a:r>
            <a:endParaRPr lang="en-US" dirty="0"/>
          </a:p>
          <a:p>
            <a:pPr marL="742950" lvl="1" indent="-285750">
              <a:buFont typeface="+mj-lt"/>
              <a:buAutoNum type="arabicPeriod"/>
            </a:pPr>
            <a:r>
              <a:rPr lang="en-US" dirty="0"/>
              <a:t>Virtualization maximizes the use of hardware resources by allowing multiple virtual machines (VMs) to run on a single physical server, reducing underutilization and ensuring that hardware investments are fully leveraged.</a:t>
            </a:r>
          </a:p>
          <a:p>
            <a:pPr>
              <a:buFont typeface="+mj-lt"/>
              <a:buAutoNum type="arabicPeriod"/>
            </a:pPr>
            <a:r>
              <a:rPr lang="en-US" b="1" dirty="0"/>
              <a:t>Cost Savings:</a:t>
            </a:r>
            <a:endParaRPr lang="en-US" dirty="0"/>
          </a:p>
          <a:p>
            <a:pPr marL="742950" lvl="1" indent="-285750">
              <a:buFont typeface="+mj-lt"/>
              <a:buAutoNum type="arabicPeriod"/>
            </a:pPr>
            <a:r>
              <a:rPr lang="en-US" dirty="0"/>
              <a:t>By consolidating multiple servers into fewer physical machines, organizations can reduce costs associated with hardware, power, cooling, and space. Virtualization also reduces the need for additional physical servers, lowering capital expenditures.</a:t>
            </a:r>
          </a:p>
          <a:p>
            <a:pPr>
              <a:buFont typeface="+mj-lt"/>
              <a:buAutoNum type="arabicPeriod"/>
            </a:pPr>
            <a:r>
              <a:rPr lang="en-US" b="1" dirty="0"/>
              <a:t>Scalability and Flexibility:</a:t>
            </a:r>
            <a:endParaRPr lang="en-US" dirty="0"/>
          </a:p>
          <a:p>
            <a:pPr marL="742950" lvl="1" indent="-285750">
              <a:buFont typeface="+mj-lt"/>
              <a:buAutoNum type="arabicPeriod"/>
            </a:pPr>
            <a:r>
              <a:rPr lang="en-US" dirty="0"/>
              <a:t>Virtualization enables the easy creation, deployment, and management of virtual machines, allowing organizations to scale their IT resources up or down quickly in response to changing needs. It also supports running different operating systems and applications on the same hardware.</a:t>
            </a:r>
          </a:p>
          <a:p>
            <a:pPr>
              <a:buFont typeface="+mj-lt"/>
              <a:buAutoNum type="arabicPeriod"/>
            </a:pPr>
            <a:r>
              <a:rPr lang="en-US" b="1" dirty="0"/>
              <a:t>Disaster Recovery:</a:t>
            </a:r>
            <a:endParaRPr lang="en-US" dirty="0"/>
          </a:p>
          <a:p>
            <a:pPr marL="742950" lvl="1" indent="-285750">
              <a:buFont typeface="+mj-lt"/>
              <a:buAutoNum type="arabicPeriod"/>
            </a:pPr>
            <a:r>
              <a:rPr lang="en-US" dirty="0"/>
              <a:t>Virtualization simplifies disaster recovery by allowing virtual machines to be easily backed up, replicated, and restored. Virtualization platforms often include features like automated failover, live migration, and snapshots, enhancing business continuity.</a:t>
            </a:r>
          </a:p>
          <a:p>
            <a:pPr>
              <a:buFont typeface="+mj-lt"/>
              <a:buAutoNum type="arabicPeriod"/>
            </a:pPr>
            <a:r>
              <a:rPr lang="en-US" b="1" dirty="0"/>
              <a:t>Improved Testing and Development:</a:t>
            </a:r>
            <a:endParaRPr lang="en-US" dirty="0"/>
          </a:p>
          <a:p>
            <a:pPr marL="742950" lvl="1" indent="-285750">
              <a:buFont typeface="+mj-lt"/>
              <a:buAutoNum type="arabicPeriod"/>
            </a:pPr>
            <a:r>
              <a:rPr lang="en-US" dirty="0"/>
              <a:t>Virtual environments provide isolated and easily reproducible test environments, allowing developers to test applications on multiple operating systems and configurations without the need for additional physical hardware.</a:t>
            </a:r>
          </a:p>
          <a:p>
            <a:pPr>
              <a:buFont typeface="+mj-lt"/>
              <a:buAutoNum type="arabicPeriod"/>
            </a:pPr>
            <a:r>
              <a:rPr lang="en-US" b="1" dirty="0"/>
              <a:t>Enhanced Security and Isolation:</a:t>
            </a:r>
            <a:endParaRPr lang="en-US" dirty="0"/>
          </a:p>
          <a:p>
            <a:pPr marL="742950" lvl="1" indent="-285750">
              <a:buFont typeface="+mj-lt"/>
              <a:buAutoNum type="arabicPeriod"/>
            </a:pPr>
            <a:r>
              <a:rPr lang="en-US" dirty="0"/>
              <a:t>Virtualization provides strong isolation between virtual machines, reducing the risk of security breaches spreading between systems. This isolation also allows for the safe testing of potentially harmful applications or code.</a:t>
            </a:r>
          </a:p>
          <a:p>
            <a:pPr>
              <a:buFont typeface="+mj-lt"/>
              <a:buAutoNum type="arabicPeriod"/>
            </a:pPr>
            <a:r>
              <a:rPr lang="en-US" b="1" dirty="0"/>
              <a:t>Simplified Management:</a:t>
            </a:r>
            <a:endParaRPr lang="en-US" dirty="0"/>
          </a:p>
          <a:p>
            <a:pPr marL="742950" lvl="1" indent="-285750">
              <a:buFont typeface="+mj-lt"/>
              <a:buAutoNum type="arabicPeriod"/>
            </a:pPr>
            <a:r>
              <a:rPr lang="en-US" dirty="0"/>
              <a:t>Centralized management tools for virtualized environments make it easier to monitor, manage, and maintain IT infrastructure. This includes automated deployment, load balancing, and resource allocation, which reduce the administrative burden.</a:t>
            </a:r>
          </a:p>
          <a:p>
            <a:pPr>
              <a:buFont typeface="+mj-lt"/>
              <a:buAutoNum type="arabicPeriod"/>
            </a:pPr>
            <a:r>
              <a:rPr lang="en-US" b="1" dirty="0"/>
              <a:t>Energy Efficiency:</a:t>
            </a:r>
            <a:endParaRPr lang="en-US" dirty="0"/>
          </a:p>
          <a:p>
            <a:pPr marL="742950" lvl="1" indent="-285750">
              <a:buFont typeface="+mj-lt"/>
              <a:buAutoNum type="arabicPeriod"/>
            </a:pPr>
            <a:r>
              <a:rPr lang="en-US" dirty="0"/>
              <a:t>By reducing the number of physical servers needed, virtualization lowers energy consumption for power and cooling, contributing to a greener and more environmentally friendly IT infrastructure.</a:t>
            </a:r>
          </a:p>
          <a:p>
            <a:pPr>
              <a:buFont typeface="+mj-lt"/>
              <a:buAutoNum type="arabicPeriod"/>
            </a:pPr>
            <a:r>
              <a:rPr lang="en-US" b="1" dirty="0"/>
              <a:t>Live Migration:</a:t>
            </a:r>
            <a:endParaRPr lang="en-US" dirty="0"/>
          </a:p>
          <a:p>
            <a:pPr marL="742950" lvl="1" indent="-285750">
              <a:buFont typeface="+mj-lt"/>
              <a:buAutoNum type="arabicPeriod"/>
            </a:pPr>
            <a:r>
              <a:rPr lang="en-US" dirty="0"/>
              <a:t>Virtualization enables the live migration of VMs between physical hosts without downtime, facilitating maintenance, load balancing, and resource optimization without impacting users.</a:t>
            </a:r>
          </a:p>
          <a:p>
            <a:pPr>
              <a:buFont typeface="+mj-lt"/>
              <a:buAutoNum type="arabicPeriod"/>
            </a:pPr>
            <a:r>
              <a:rPr lang="en-US" b="1" dirty="0"/>
              <a:t>Support for Legacy Systems:</a:t>
            </a:r>
            <a:endParaRPr lang="en-US" dirty="0"/>
          </a:p>
          <a:p>
            <a:pPr marL="742950" lvl="1" indent="-285750">
              <a:buFont typeface="+mj-lt"/>
              <a:buAutoNum type="arabicPeriod"/>
            </a:pPr>
            <a:r>
              <a:rPr lang="en-US" dirty="0"/>
              <a:t>Virtualization allows older operating systems and applications to run on modern hardware, extending the life of legacy systems and reducing the need for expensive upgrades or replacements.</a:t>
            </a:r>
          </a:p>
          <a:p>
            <a:r>
              <a:rPr lang="en-US" dirty="0"/>
              <a:t>In summary, virtualization offers significant advantages, including optimized resource use, cost savings, scalability, enhanced security, and simplified management. These benefits make virtualization a critical technology in modern IT infrastructure.</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49</a:t>
            </a:fld>
            <a:endParaRPr lang="en-US"/>
          </a:p>
        </p:txBody>
      </p:sp>
    </p:spTree>
    <p:extLst>
      <p:ext uri="{BB962C8B-B14F-4D97-AF65-F5344CB8AC3E}">
        <p14:creationId xmlns:p14="http://schemas.microsoft.com/office/powerpoint/2010/main" val="3683141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Considerations for Virtualization:</a:t>
            </a:r>
            <a:endParaRPr lang="en-US" dirty="0"/>
          </a:p>
          <a:p>
            <a:pPr>
              <a:buFont typeface="Arial" panose="020B0604020202020204" pitchFamily="34" charset="0"/>
              <a:buChar char="•"/>
            </a:pPr>
            <a:r>
              <a:rPr lang="en-US" b="1" dirty="0"/>
              <a:t>Software Licensing:</a:t>
            </a:r>
            <a:r>
              <a:rPr lang="en-US" dirty="0"/>
              <a:t> Virtualization can increase costs due to the need for separate licenses for each virtual machine (VM). Without careful management, organizations may face significant expenses from server sprawl.</a:t>
            </a:r>
          </a:p>
          <a:p>
            <a:pPr>
              <a:buFont typeface="Arial" panose="020B0604020202020204" pitchFamily="34" charset="0"/>
              <a:buChar char="•"/>
            </a:pPr>
            <a:r>
              <a:rPr lang="en-US" b="1" dirty="0"/>
              <a:t>IT Training:</a:t>
            </a:r>
            <a:r>
              <a:rPr lang="en-US" dirty="0"/>
              <a:t> Staff familiar with physical systems require training to manage, secure, and troubleshoot virtual environments effectively. Proper training is crucial for capacity planning and maintaining a secure and efficient virtual infrastructure.</a:t>
            </a:r>
          </a:p>
          <a:p>
            <a:pPr>
              <a:buFont typeface="Arial" panose="020B0604020202020204" pitchFamily="34" charset="0"/>
              <a:buChar char="•"/>
            </a:pPr>
            <a:r>
              <a:rPr lang="en-US" b="1" dirty="0"/>
              <a:t>Hardware Investment:</a:t>
            </a:r>
            <a:r>
              <a:rPr lang="en-US" dirty="0"/>
              <a:t> To maximize the benefits of server virtualization, organizations may need to invest in powerful physical machines. Existing less powerful hardware may not be sufficient to host multiple VMs effectively.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50</a:t>
            </a:fld>
            <a:endParaRPr lang="en-US"/>
          </a:p>
        </p:txBody>
      </p:sp>
    </p:spTree>
    <p:extLst>
      <p:ext uri="{BB962C8B-B14F-4D97-AF65-F5344CB8AC3E}">
        <p14:creationId xmlns:p14="http://schemas.microsoft.com/office/powerpoint/2010/main" val="53180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Virtualization Across System Layers:</a:t>
            </a:r>
            <a:endParaRPr lang="en-US" dirty="0"/>
          </a:p>
          <a:p>
            <a:pPr>
              <a:buFont typeface="Arial" panose="020B0604020202020204" pitchFamily="34" charset="0"/>
              <a:buChar char="•"/>
            </a:pPr>
            <a:r>
              <a:rPr lang="en-US" b="1" dirty="0"/>
              <a:t>Versatility:</a:t>
            </a:r>
            <a:r>
              <a:rPr lang="en-US" dirty="0"/>
              <a:t> Virtualization spans various system layers, including hardware-level, OS-level, and high-level language virtual machines, allowing for diverse applications.</a:t>
            </a:r>
          </a:p>
          <a:p>
            <a:pPr>
              <a:buFont typeface="Arial" panose="020B0604020202020204" pitchFamily="34" charset="0"/>
              <a:buChar char="•"/>
            </a:pPr>
            <a:r>
              <a:rPr lang="en-US" b="1" dirty="0"/>
              <a:t>Resource Optimization:</a:t>
            </a:r>
            <a:r>
              <a:rPr lang="en-US" dirty="0"/>
              <a:t> It maximizes hardware utilization by reducing the number of physical systems needed and ensuring that servers are fully leveraged, addressing the common issue of underutilization in traditional setups.</a:t>
            </a:r>
          </a:p>
          <a:p>
            <a:pPr>
              <a:buFont typeface="Arial" panose="020B0604020202020204" pitchFamily="34" charset="0"/>
              <a:buChar char="•"/>
            </a:pPr>
            <a:r>
              <a:rPr lang="en-US" b="1" dirty="0"/>
              <a:t>Diverse Workloads:</a:t>
            </a:r>
            <a:r>
              <a:rPr lang="en-US" dirty="0"/>
              <a:t> Virtualization enables running multiple applications and different operating systems on the same physical hardware, offering flexibility and efficiency in managing diverse workloads.</a:t>
            </a:r>
          </a:p>
          <a:p>
            <a:pPr>
              <a:buFont typeface="Arial" panose="020B0604020202020204" pitchFamily="34" charset="0"/>
              <a:buChar char="•"/>
            </a:pPr>
            <a:r>
              <a:rPr lang="en-US" b="1" dirty="0"/>
              <a:t>Cost Management:</a:t>
            </a:r>
            <a:r>
              <a:rPr lang="en-US" dirty="0"/>
              <a:t> While virtualization optimizes resources, it still involves direct IT costs related to management, administration, and maintaining the infrastructure, which must be integrated into the overall IT budget.</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51</a:t>
            </a:fld>
            <a:endParaRPr lang="en-US"/>
          </a:p>
        </p:txBody>
      </p:sp>
    </p:spTree>
    <p:extLst>
      <p:ext uri="{BB962C8B-B14F-4D97-AF65-F5344CB8AC3E}">
        <p14:creationId xmlns:p14="http://schemas.microsoft.com/office/powerpoint/2010/main" val="1741314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Virtualization is Essential for Maximizing Compute Resources:</a:t>
            </a:r>
            <a:endParaRPr lang="en-US" dirty="0"/>
          </a:p>
          <a:p>
            <a:pPr>
              <a:buFont typeface="Arial" panose="020B0604020202020204" pitchFamily="34" charset="0"/>
              <a:buChar char="•"/>
            </a:pPr>
            <a:r>
              <a:rPr lang="en-US" b="1" dirty="0"/>
              <a:t>Efficiency:</a:t>
            </a:r>
            <a:r>
              <a:rPr lang="en-US" dirty="0"/>
              <a:t> Virtualization optimizes the use of compute resources, especially when few applications can fully utilize multiple CPUs and large memory capacities.</a:t>
            </a:r>
          </a:p>
          <a:p>
            <a:pPr>
              <a:buFont typeface="Arial" panose="020B0604020202020204" pitchFamily="34" charset="0"/>
              <a:buChar char="•"/>
            </a:pPr>
            <a:r>
              <a:rPr lang="en-US" b="1" dirty="0"/>
              <a:t>NUMA Management:</a:t>
            </a:r>
            <a:r>
              <a:rPr lang="en-US" dirty="0"/>
              <a:t> The virtualization layer handles Non-Uniform Memory Access (NUMA) complexities, freeing applications from this concern.</a:t>
            </a:r>
          </a:p>
          <a:p>
            <a:pPr>
              <a:buFont typeface="Arial" panose="020B0604020202020204" pitchFamily="34" charset="0"/>
              <a:buChar char="•"/>
            </a:pPr>
            <a:r>
              <a:rPr lang="en-US" b="1" dirty="0"/>
              <a:t>Energy Efficiency:</a:t>
            </a:r>
            <a:r>
              <a:rPr lang="en-US" dirty="0"/>
              <a:t> It maximizes performance per watt by running virtual machines (VMs) on the minimum number of servers and shutting down unused ones.</a:t>
            </a:r>
          </a:p>
          <a:p>
            <a:pPr>
              <a:buFont typeface="Arial" panose="020B0604020202020204" pitchFamily="34" charset="0"/>
              <a:buChar char="•"/>
            </a:pPr>
            <a:r>
              <a:rPr lang="en-US" b="1" dirty="0"/>
              <a:t>Automated Live Migration:</a:t>
            </a:r>
            <a:r>
              <a:rPr lang="en-US" dirty="0"/>
              <a:t> This feature is crucial for providing performance guarantees for dynamic workloads and balancing the load to minimize the number of active servers.</a:t>
            </a:r>
          </a:p>
          <a:p>
            <a:pPr>
              <a:buFont typeface="Arial" panose="020B0604020202020204" pitchFamily="34" charset="0"/>
              <a:buChar char="•"/>
            </a:pPr>
            <a:r>
              <a:rPr lang="en-US" b="1" dirty="0"/>
              <a:t>Flexibility and Availability:</a:t>
            </a:r>
            <a:r>
              <a:rPr lang="en-US" dirty="0"/>
              <a:t> Stateless, run-anywhere capabilities are supported by shared network and storage, allowing flexible resource mapping and enhancing availability guarantees.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52</a:t>
            </a:fld>
            <a:endParaRPr lang="en-US"/>
          </a:p>
        </p:txBody>
      </p:sp>
    </p:spTree>
    <p:extLst>
      <p:ext uri="{BB962C8B-B14F-4D97-AF65-F5344CB8AC3E}">
        <p14:creationId xmlns:p14="http://schemas.microsoft.com/office/powerpoint/2010/main" val="347452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 : https://www.techtarget.com/searchitoperations/definition/bare-metal-hypervisor</a:t>
            </a:r>
          </a:p>
          <a:p>
            <a:r>
              <a:rPr lang="en-US" dirty="0"/>
              <a:t>A hypervisor, also known as a virtual machine monitor (VMM), is software that creates and manages virtual machines (VMs) on a host system. It allows multiple operating systems to run simultaneously on a single physical machine by providing a layer of abstraction between the hardware and the operating systems.</a:t>
            </a:r>
          </a:p>
          <a:p>
            <a:r>
              <a:rPr lang="en-US" dirty="0"/>
              <a:t>There are two main types of hypervisors:</a:t>
            </a:r>
          </a:p>
          <a:p>
            <a:pPr>
              <a:buFont typeface="+mj-lt"/>
              <a:buAutoNum type="arabicPeriod"/>
            </a:pPr>
            <a:r>
              <a:rPr lang="en-US" b="1" dirty="0"/>
              <a:t>Type 1 (Bare-Metal) Hypervisor</a:t>
            </a:r>
            <a:r>
              <a:rPr lang="en-US" dirty="0"/>
              <a:t>: Runs directly on the host's hardware and manages guest operating systems. Examples include VMware </a:t>
            </a:r>
            <a:r>
              <a:rPr lang="en-US" dirty="0" err="1"/>
              <a:t>ESXi</a:t>
            </a:r>
            <a:r>
              <a:rPr lang="en-US" dirty="0"/>
              <a:t>, Microsoft Hyper-V, and Xen.</a:t>
            </a:r>
          </a:p>
          <a:p>
            <a:pPr>
              <a:buFont typeface="+mj-lt"/>
              <a:buAutoNum type="arabicPeriod"/>
            </a:pPr>
            <a:r>
              <a:rPr lang="en-US" b="1" dirty="0"/>
              <a:t>Type 2 (Hosted) Hypervisor</a:t>
            </a:r>
            <a:r>
              <a:rPr lang="en-US" dirty="0"/>
              <a:t>: Runs on a conventional operating system (OS) and relies on the host OS for operations. Examples include VMware Workstation and Oracle VirtualBox.</a:t>
            </a:r>
          </a:p>
          <a:p>
            <a:r>
              <a:rPr lang="en-US" dirty="0"/>
              <a:t>Hypervisors are essential for cloud computing, server virtualization, and efficient resource management in data centers.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364960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 : https://www.techtarget.com/searchitoperations/definition/bare-metal-hypervisor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dirty="0"/>
              <a:t>Hypervisors are used for several key reasons, particularly in environments that require efficient resource management, flexibility, and scalability. Here are the main benefits of using a hypervisor:</a:t>
            </a:r>
          </a:p>
          <a:p>
            <a:pPr>
              <a:buFont typeface="+mj-lt"/>
              <a:buAutoNum type="arabicPeriod"/>
            </a:pPr>
            <a:r>
              <a:rPr lang="en-US" b="1" dirty="0"/>
              <a:t>Resource Optimization</a:t>
            </a:r>
            <a:r>
              <a:rPr lang="en-US" dirty="0"/>
              <a:t>: Hypervisors allow multiple virtual machines (VMs) to share the same physical resources (CPU, memory, storage), optimizing the use of hardware and reducing costs.</a:t>
            </a:r>
          </a:p>
          <a:p>
            <a:pPr>
              <a:buFont typeface="+mj-lt"/>
              <a:buAutoNum type="arabicPeriod"/>
            </a:pPr>
            <a:r>
              <a:rPr lang="en-US" b="1" dirty="0"/>
              <a:t>Isolation and Security</a:t>
            </a:r>
            <a:r>
              <a:rPr lang="en-US" dirty="0"/>
              <a:t>: Each VM runs in its own isolated environment, which enhances security. If one VM is compromised, it doesn't affect the others.</a:t>
            </a:r>
          </a:p>
          <a:p>
            <a:pPr>
              <a:buFont typeface="+mj-lt"/>
              <a:buAutoNum type="arabicPeriod"/>
            </a:pPr>
            <a:r>
              <a:rPr lang="en-US" b="1" dirty="0"/>
              <a:t>Flexibility and Scalability</a:t>
            </a:r>
            <a:r>
              <a:rPr lang="en-US" dirty="0"/>
              <a:t>: Hypervisors make it easy to create, configure, and delete VMs, allowing businesses to quickly scale up or down based on demand.</a:t>
            </a:r>
          </a:p>
          <a:p>
            <a:pPr>
              <a:buFont typeface="+mj-lt"/>
              <a:buAutoNum type="arabicPeriod"/>
            </a:pPr>
            <a:r>
              <a:rPr lang="en-US" b="1" dirty="0"/>
              <a:t>Cost Savings</a:t>
            </a:r>
            <a:r>
              <a:rPr lang="en-US" dirty="0"/>
              <a:t>: By running multiple VMs on a single physical server, organizations can reduce the need for additional hardware, leading to significant cost savings on equipment and maintenance.</a:t>
            </a:r>
          </a:p>
          <a:p>
            <a:pPr>
              <a:buFont typeface="+mj-lt"/>
              <a:buAutoNum type="arabicPeriod"/>
            </a:pPr>
            <a:r>
              <a:rPr lang="en-US" b="1" dirty="0"/>
              <a:t>Testing and Development</a:t>
            </a:r>
            <a:r>
              <a:rPr lang="en-US" dirty="0"/>
              <a:t>: Hypervisors allow developers to create and test multiple environments (e.g., different OS versions) without the need for multiple physical machines. This is especially useful for testing software in different configurations.</a:t>
            </a:r>
          </a:p>
          <a:p>
            <a:pPr>
              <a:buFont typeface="+mj-lt"/>
              <a:buAutoNum type="arabicPeriod"/>
            </a:pPr>
            <a:r>
              <a:rPr lang="en-US" b="1" dirty="0"/>
              <a:t>Disaster Recovery</a:t>
            </a:r>
            <a:r>
              <a:rPr lang="en-US" dirty="0"/>
              <a:t>: Virtual machines can be easily backed up, replicated, and moved between different physical servers, facilitating disaster recovery and business continuity.</a:t>
            </a:r>
          </a:p>
          <a:p>
            <a:pPr>
              <a:buFont typeface="+mj-lt"/>
              <a:buAutoNum type="arabicPeriod"/>
            </a:pPr>
            <a:r>
              <a:rPr lang="en-US" b="1" dirty="0"/>
              <a:t>Load Balancing</a:t>
            </a:r>
            <a:r>
              <a:rPr lang="en-US" dirty="0"/>
              <a:t>: Hypervisors can distribute workloads across multiple VMs, balancing the load and ensuring optimal performance of applications.</a:t>
            </a:r>
          </a:p>
          <a:p>
            <a:pPr>
              <a:buFont typeface="+mj-lt"/>
              <a:buAutoNum type="arabicPeriod"/>
            </a:pPr>
            <a:r>
              <a:rPr lang="en-US" b="1" dirty="0"/>
              <a:t>Efficient Management</a:t>
            </a:r>
            <a:r>
              <a:rPr lang="en-US" dirty="0"/>
              <a:t>: Hypervisors enable centralized management of virtual environments, simplifying tasks such as updates, patches, and monitoring.</a:t>
            </a:r>
          </a:p>
          <a:p>
            <a:r>
              <a:rPr lang="en-US" dirty="0"/>
              <a:t>Overall, hypervisors provide a versatile and powerful way to manage computing resources, making them essential in modern IT infrastructure, particularly in cloud computing and virtualization environments.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263534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 : https://www.techtarget.com/searchitoperations/definition/bare-metal-hypervisor</a:t>
            </a:r>
          </a:p>
          <a:p>
            <a:endParaRPr lang="en-IN" dirty="0"/>
          </a:p>
          <a:p>
            <a:r>
              <a:rPr lang="en-US" dirty="0"/>
              <a:t>A Type 1 hypervisor, also known as a </a:t>
            </a:r>
            <a:r>
              <a:rPr lang="en-US" b="1" dirty="0"/>
              <a:t>bare-metal hypervisor</a:t>
            </a:r>
            <a:r>
              <a:rPr lang="en-US" dirty="0"/>
              <a:t>, runs directly on the host's physical hardware, without relying on a traditional operating system. Because it operates at the hardware level, a Type 1 hypervisor is highly efficient, offering better performance, security, and scalability than its Type 2 counterpart.</a:t>
            </a:r>
          </a:p>
          <a:p>
            <a:r>
              <a:rPr lang="en-US" b="1" dirty="0"/>
              <a:t>Key Features of Type 1 Hypervisors:</a:t>
            </a:r>
          </a:p>
          <a:p>
            <a:pPr>
              <a:buFont typeface="+mj-lt"/>
              <a:buAutoNum type="arabicPeriod"/>
            </a:pPr>
            <a:r>
              <a:rPr lang="en-US" b="1" dirty="0"/>
              <a:t>Direct Hardware Access</a:t>
            </a:r>
            <a:r>
              <a:rPr lang="en-US" dirty="0"/>
              <a:t>: Type 1 hypervisors communicate directly with the physical hardware, bypassing the need for an underlying operating system. This results in lower overhead and better performance.</a:t>
            </a:r>
          </a:p>
          <a:p>
            <a:pPr>
              <a:buFont typeface="+mj-lt"/>
              <a:buAutoNum type="arabicPeriod"/>
            </a:pPr>
            <a:r>
              <a:rPr lang="en-US" b="1" dirty="0"/>
              <a:t>High Security</a:t>
            </a:r>
            <a:r>
              <a:rPr lang="en-US" dirty="0"/>
              <a:t>: Because there is no underlying operating system, there is a reduced attack surface, making Type 1 hypervisors more secure. The isolation between virtual machines (VMs) further enhances security.</a:t>
            </a:r>
          </a:p>
          <a:p>
            <a:pPr>
              <a:buFont typeface="+mj-lt"/>
              <a:buAutoNum type="arabicPeriod"/>
            </a:pPr>
            <a:r>
              <a:rPr lang="en-US" b="1" dirty="0"/>
              <a:t>Resource Management</a:t>
            </a:r>
            <a:r>
              <a:rPr lang="en-US" dirty="0"/>
              <a:t>: These hypervisors efficiently allocate physical resources (CPU, memory, storage) to VMs, ensuring optimal utilization and performance.</a:t>
            </a:r>
          </a:p>
          <a:p>
            <a:pPr>
              <a:buFont typeface="+mj-lt"/>
              <a:buAutoNum type="arabicPeriod"/>
            </a:pPr>
            <a:r>
              <a:rPr lang="en-US" b="1" dirty="0"/>
              <a:t>Scalability</a:t>
            </a:r>
            <a:r>
              <a:rPr lang="en-US" dirty="0"/>
              <a:t>: Type 1 hypervisors are well-suited for large-scale environments, such as data centers and cloud infrastructures, where multiple VMs need to be managed across multiple physical servers.</a:t>
            </a:r>
          </a:p>
          <a:p>
            <a:pPr>
              <a:buFont typeface="+mj-lt"/>
              <a:buAutoNum type="arabicPeriod"/>
            </a:pPr>
            <a:r>
              <a:rPr lang="en-US" b="1" dirty="0"/>
              <a:t>Reliability</a:t>
            </a:r>
            <a:r>
              <a:rPr lang="en-US" dirty="0"/>
              <a:t>: Designed for continuous operation, Type 1 hypervisors are often used in mission-critical environments where high availability and reliability are essential.</a:t>
            </a:r>
          </a:p>
          <a:p>
            <a:r>
              <a:rPr lang="en-US" b="1" dirty="0"/>
              <a:t>Examples of Type 1 Hypervisors:</a:t>
            </a:r>
          </a:p>
          <a:p>
            <a:pPr>
              <a:buFont typeface="Arial" panose="020B0604020202020204" pitchFamily="34" charset="0"/>
              <a:buChar char="•"/>
            </a:pPr>
            <a:r>
              <a:rPr lang="en-US" b="1" dirty="0"/>
              <a:t>VMware </a:t>
            </a:r>
            <a:r>
              <a:rPr lang="en-US" b="1" dirty="0" err="1"/>
              <a:t>ESXi</a:t>
            </a:r>
            <a:r>
              <a:rPr lang="en-US" dirty="0"/>
              <a:t>: A popular enterprise-grade hypervisor used widely in data centers and for server virtualization.</a:t>
            </a:r>
          </a:p>
          <a:p>
            <a:pPr>
              <a:buFont typeface="Arial" panose="020B0604020202020204" pitchFamily="34" charset="0"/>
              <a:buChar char="•"/>
            </a:pPr>
            <a:r>
              <a:rPr lang="en-US" b="1" dirty="0"/>
              <a:t>Microsoft Hyper-V</a:t>
            </a:r>
            <a:r>
              <a:rPr lang="en-US" dirty="0"/>
              <a:t>: Integrated into Windows Server, Hyper-V is a robust Type 1 hypervisor used for both on-premises and cloud deployments.</a:t>
            </a:r>
          </a:p>
          <a:p>
            <a:pPr>
              <a:buFont typeface="Arial" panose="020B0604020202020204" pitchFamily="34" charset="0"/>
              <a:buChar char="•"/>
            </a:pPr>
            <a:r>
              <a:rPr lang="en-US" b="1" dirty="0"/>
              <a:t>Xen</a:t>
            </a:r>
            <a:r>
              <a:rPr lang="en-US" dirty="0"/>
              <a:t>: An open-source hypervisor used in cloud platforms like Amazon Web Services (AWS).</a:t>
            </a:r>
          </a:p>
          <a:p>
            <a:pPr>
              <a:buFont typeface="Arial" panose="020B0604020202020204" pitchFamily="34" charset="0"/>
              <a:buChar char="•"/>
            </a:pPr>
            <a:r>
              <a:rPr lang="en-US" b="1" dirty="0"/>
              <a:t>KVM (Kernel-based Virtual Machine)</a:t>
            </a:r>
            <a:r>
              <a:rPr lang="en-US" dirty="0"/>
              <a:t>: A Linux-based hypervisor that turns the Linux kernel into a bare-metal hypervisor, widely used in open-source environments.</a:t>
            </a:r>
          </a:p>
          <a:p>
            <a:r>
              <a:rPr lang="en-US" b="1" dirty="0"/>
              <a:t>Use Cases:</a:t>
            </a:r>
          </a:p>
          <a:p>
            <a:pPr>
              <a:buFont typeface="Arial" panose="020B0604020202020204" pitchFamily="34" charset="0"/>
              <a:buChar char="•"/>
            </a:pPr>
            <a:r>
              <a:rPr lang="en-US" b="1" dirty="0"/>
              <a:t>Enterprise Virtualization</a:t>
            </a:r>
            <a:r>
              <a:rPr lang="en-US" dirty="0"/>
              <a:t>: Type 1 hypervisors are commonly used in enterprise environments to run multiple virtual servers on a single physical server, optimizing resource use.</a:t>
            </a:r>
          </a:p>
          <a:p>
            <a:pPr>
              <a:buFont typeface="Arial" panose="020B0604020202020204" pitchFamily="34" charset="0"/>
              <a:buChar char="•"/>
            </a:pPr>
            <a:r>
              <a:rPr lang="en-US" b="1" dirty="0"/>
              <a:t>Cloud Computing</a:t>
            </a:r>
            <a:r>
              <a:rPr lang="en-US" dirty="0"/>
              <a:t>: They are a fundamental component of cloud infrastructures, enabling the creation and management of scalable, multi-tenant environments.</a:t>
            </a:r>
          </a:p>
          <a:p>
            <a:pPr>
              <a:buFont typeface="Arial" panose="020B0604020202020204" pitchFamily="34" charset="0"/>
              <a:buChar char="•"/>
            </a:pPr>
            <a:r>
              <a:rPr lang="en-US" b="1" dirty="0"/>
              <a:t>Data Centers</a:t>
            </a:r>
            <a:r>
              <a:rPr lang="en-US" dirty="0"/>
              <a:t>: Type 1 hypervisors power large-scale data centers, offering high performance and reliability for critical applications.</a:t>
            </a:r>
          </a:p>
          <a:p>
            <a:r>
              <a:rPr lang="en-US" dirty="0"/>
              <a:t>Overall, Type 1 hypervisors are ideal for environments that demand high performance, security, and scalability.</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418053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Source : https://www.techtarget.com/searchitoperations/definition/bare-metal-hypervisor</a:t>
            </a:r>
          </a:p>
          <a:p>
            <a:endParaRPr lang="en-IN" dirty="0"/>
          </a:p>
          <a:p>
            <a:r>
              <a:rPr lang="en-US" dirty="0"/>
              <a:t>Type 1 hypervisors, also known as bare-metal hypervisors, offer several advantages due to their direct interaction with hardware. Here are the key pros:</a:t>
            </a:r>
          </a:p>
          <a:p>
            <a:r>
              <a:rPr lang="en-US" b="1" dirty="0"/>
              <a:t>1. High Performance:</a:t>
            </a:r>
          </a:p>
          <a:p>
            <a:pPr>
              <a:buFont typeface="Arial" panose="020B0604020202020204" pitchFamily="34" charset="0"/>
              <a:buChar char="•"/>
            </a:pPr>
            <a:r>
              <a:rPr lang="en-US" b="1" dirty="0"/>
              <a:t>Direct Hardware Access</a:t>
            </a:r>
            <a:r>
              <a:rPr lang="en-US" dirty="0"/>
              <a:t>: Since Type 1 hypervisors run directly on the host's hardware without an underlying operating system, they can efficiently allocate resources and provide better performance for virtual machines (VMs).</a:t>
            </a:r>
          </a:p>
          <a:p>
            <a:r>
              <a:rPr lang="en-US" b="1" dirty="0"/>
              <a:t>2. Enhanced Security:</a:t>
            </a:r>
          </a:p>
          <a:p>
            <a:pPr>
              <a:buFont typeface="Arial" panose="020B0604020202020204" pitchFamily="34" charset="0"/>
              <a:buChar char="•"/>
            </a:pPr>
            <a:r>
              <a:rPr lang="en-US" b="1" dirty="0"/>
              <a:t>Isolation</a:t>
            </a:r>
            <a:r>
              <a:rPr lang="en-US" dirty="0"/>
              <a:t>: VMs are isolated from each other, which reduces the risk of security breaches spreading between them.</a:t>
            </a:r>
          </a:p>
          <a:p>
            <a:pPr>
              <a:buFont typeface="Arial" panose="020B0604020202020204" pitchFamily="34" charset="0"/>
              <a:buChar char="•"/>
            </a:pPr>
            <a:r>
              <a:rPr lang="en-US" b="1" dirty="0"/>
              <a:t>Smaller Attack Surface</a:t>
            </a:r>
            <a:r>
              <a:rPr lang="en-US" dirty="0"/>
              <a:t>: With no underlying OS, there’s a reduced attack surface compared to Type 2 hypervisors, making Type 1 more secure.</a:t>
            </a:r>
          </a:p>
          <a:p>
            <a:r>
              <a:rPr lang="en-US" b="1" dirty="0"/>
              <a:t>3. Scalability:</a:t>
            </a:r>
          </a:p>
          <a:p>
            <a:pPr>
              <a:buFont typeface="Arial" panose="020B0604020202020204" pitchFamily="34" charset="0"/>
              <a:buChar char="•"/>
            </a:pPr>
            <a:r>
              <a:rPr lang="en-US" b="1" dirty="0"/>
              <a:t>Enterprise-Grade Scalability</a:t>
            </a:r>
            <a:r>
              <a:rPr lang="en-US" dirty="0"/>
              <a:t>: Type 1 hypervisors are designed to manage large numbers of VMs across multiple physical servers, making them ideal for data centers and cloud environments.</a:t>
            </a:r>
          </a:p>
          <a:p>
            <a:r>
              <a:rPr lang="en-US" b="1" dirty="0"/>
              <a:t>4. Reliability and Stability:</a:t>
            </a:r>
          </a:p>
          <a:p>
            <a:pPr>
              <a:buFont typeface="Arial" panose="020B0604020202020204" pitchFamily="34" charset="0"/>
              <a:buChar char="•"/>
            </a:pPr>
            <a:r>
              <a:rPr lang="en-US" b="1" dirty="0"/>
              <a:t>Purpose-Built for Virtualization</a:t>
            </a:r>
            <a:r>
              <a:rPr lang="en-US" dirty="0"/>
              <a:t>: These hypervisors are engineered for continuous operation, offering high reliability and uptime, which is critical for mission-critical applications.</a:t>
            </a:r>
          </a:p>
          <a:p>
            <a:r>
              <a:rPr lang="en-US" b="1" dirty="0"/>
              <a:t>5. Efficient Resource Management:</a:t>
            </a:r>
          </a:p>
          <a:p>
            <a:pPr>
              <a:buFont typeface="Arial" panose="020B0604020202020204" pitchFamily="34" charset="0"/>
              <a:buChar char="•"/>
            </a:pPr>
            <a:r>
              <a:rPr lang="en-US" b="1" dirty="0"/>
              <a:t>Optimized Resource Allocation</a:t>
            </a:r>
            <a:r>
              <a:rPr lang="en-US" dirty="0"/>
              <a:t>: Type 1 hypervisors excel at allocating CPU, memory, and storage resources efficiently, leading to better overall system performance and lower overhead.</a:t>
            </a:r>
          </a:p>
          <a:p>
            <a:r>
              <a:rPr lang="en-US" b="1" dirty="0"/>
              <a:t>6. Support for Advanced Features:</a:t>
            </a:r>
          </a:p>
          <a:p>
            <a:pPr>
              <a:buFont typeface="Arial" panose="020B0604020202020204" pitchFamily="34" charset="0"/>
              <a:buChar char="•"/>
            </a:pPr>
            <a:r>
              <a:rPr lang="en-US" b="1" dirty="0"/>
              <a:t>Advanced Capabilities</a:t>
            </a:r>
            <a:r>
              <a:rPr lang="en-US" dirty="0"/>
              <a:t>: They support advanced virtualization features like live migration, high availability, and load balancing, which are crucial for maintaining a robust virtual environment.</a:t>
            </a:r>
          </a:p>
          <a:p>
            <a:r>
              <a:rPr lang="en-US" b="1" dirty="0"/>
              <a:t>7. Better Suitability for Enterprise Use:</a:t>
            </a:r>
          </a:p>
          <a:p>
            <a:pPr>
              <a:buFont typeface="Arial" panose="020B0604020202020204" pitchFamily="34" charset="0"/>
              <a:buChar char="•"/>
            </a:pPr>
            <a:r>
              <a:rPr lang="en-US" b="1" dirty="0"/>
              <a:t>Enterprise-Level Support</a:t>
            </a:r>
            <a:r>
              <a:rPr lang="en-US" dirty="0"/>
              <a:t>: Type 1 hypervisors typically come with robust vendor support, including regular updates, patches, and enterprise-grade features.</a:t>
            </a:r>
          </a:p>
          <a:p>
            <a:r>
              <a:rPr lang="en-US" b="1" dirty="0"/>
              <a:t>8. Customizability:</a:t>
            </a:r>
          </a:p>
          <a:p>
            <a:pPr>
              <a:buFont typeface="Arial" panose="020B0604020202020204" pitchFamily="34" charset="0"/>
              <a:buChar char="•"/>
            </a:pPr>
            <a:r>
              <a:rPr lang="en-US" b="1" dirty="0"/>
              <a:t>Tailored Environments</a:t>
            </a:r>
            <a:r>
              <a:rPr lang="en-US" dirty="0"/>
              <a:t>: Type 1 hypervisors allow for extensive customization of the virtual environment, enabling fine-tuned configurations that match specific business needs.</a:t>
            </a:r>
          </a:p>
          <a:p>
            <a:r>
              <a:rPr lang="en-US" b="1" dirty="0"/>
              <a:t>9. Energy Efficiency:</a:t>
            </a:r>
          </a:p>
          <a:p>
            <a:pPr>
              <a:buFont typeface="Arial" panose="020B0604020202020204" pitchFamily="34" charset="0"/>
              <a:buChar char="•"/>
            </a:pPr>
            <a:r>
              <a:rPr lang="en-US" b="1" dirty="0"/>
              <a:t>Reduced Hardware Requirements</a:t>
            </a:r>
            <a:r>
              <a:rPr lang="en-US" dirty="0"/>
              <a:t>: By consolidating multiple VMs on a single physical server, organizations can reduce the number of physical servers required, leading to lower energy consumption and operational costs.</a:t>
            </a:r>
          </a:p>
          <a:p>
            <a:r>
              <a:rPr lang="en-US" dirty="0"/>
              <a:t>Overall, Type 1 hypervisors are ideal for environments that require high performance, scalability, and security, making them a preferred choice for enterprise virtualization, data centers, and cloud infrastructures.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67402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 https ://www.techtarget.com/searchitoperations/definition/bare-metal-hypervisor   </a:t>
            </a:r>
          </a:p>
          <a:p>
            <a:endParaRPr lang="en-IN" dirty="0"/>
          </a:p>
          <a:p>
            <a:r>
              <a:rPr lang="en-US" dirty="0"/>
              <a:t>While Type 1 hypervisors offer many advantages, they also come with some drawbacks. Here are the key cons:</a:t>
            </a:r>
          </a:p>
          <a:p>
            <a:r>
              <a:rPr lang="en-US" b="1" dirty="0"/>
              <a:t>1. Complexity:</a:t>
            </a:r>
          </a:p>
          <a:p>
            <a:pPr>
              <a:buFont typeface="Arial" panose="020B0604020202020204" pitchFamily="34" charset="0"/>
              <a:buChar char="•"/>
            </a:pPr>
            <a:r>
              <a:rPr lang="en-US" b="1" dirty="0"/>
              <a:t>Advanced Setup and Management</a:t>
            </a:r>
            <a:r>
              <a:rPr lang="en-US" dirty="0"/>
              <a:t>: Implementing and managing a Type 1 hypervisor requires specialized knowledge and skills, making it more complex to set up and maintain compared to Type 2 hypervisors.</a:t>
            </a:r>
          </a:p>
          <a:p>
            <a:pPr>
              <a:buFont typeface="Arial" panose="020B0604020202020204" pitchFamily="34" charset="0"/>
              <a:buChar char="•"/>
            </a:pPr>
            <a:r>
              <a:rPr lang="en-US" b="1" dirty="0"/>
              <a:t>Steep Learning Curve</a:t>
            </a:r>
            <a:r>
              <a:rPr lang="en-US" dirty="0"/>
              <a:t>: IT staff may need extensive training to effectively manage and troubleshoot Type 1 hypervisors, especially in large-scale environments.</a:t>
            </a:r>
          </a:p>
          <a:p>
            <a:r>
              <a:rPr lang="en-US" b="1" dirty="0"/>
              <a:t>2. Higher Cost:</a:t>
            </a:r>
          </a:p>
          <a:p>
            <a:pPr>
              <a:buFont typeface="Arial" panose="020B0604020202020204" pitchFamily="34" charset="0"/>
              <a:buChar char="•"/>
            </a:pPr>
            <a:r>
              <a:rPr lang="en-US" b="1" dirty="0"/>
              <a:t>Initial Investment</a:t>
            </a:r>
            <a:r>
              <a:rPr lang="en-US" dirty="0"/>
              <a:t>: The cost of acquiring, implementing, and supporting a Type 1 hypervisor can be significant, particularly for enterprise-grade solutions like VMware </a:t>
            </a:r>
            <a:r>
              <a:rPr lang="en-US" dirty="0" err="1"/>
              <a:t>ESXi</a:t>
            </a:r>
            <a:r>
              <a:rPr lang="en-US" dirty="0"/>
              <a:t> or Microsoft Hyper-V.</a:t>
            </a:r>
          </a:p>
          <a:p>
            <a:pPr>
              <a:buFont typeface="Arial" panose="020B0604020202020204" pitchFamily="34" charset="0"/>
              <a:buChar char="•"/>
            </a:pPr>
            <a:r>
              <a:rPr lang="en-US" b="1" dirty="0"/>
              <a:t>Hardware Requirements</a:t>
            </a:r>
            <a:r>
              <a:rPr lang="en-US" dirty="0"/>
              <a:t>: Type 1 hypervisors often require dedicated, high-performance hardware, which can increase capital expenditures.</a:t>
            </a:r>
          </a:p>
          <a:p>
            <a:r>
              <a:rPr lang="en-US" b="1" dirty="0"/>
              <a:t>3. Limited Hardware Compatibility:</a:t>
            </a:r>
          </a:p>
          <a:p>
            <a:pPr>
              <a:buFont typeface="Arial" panose="020B0604020202020204" pitchFamily="34" charset="0"/>
              <a:buChar char="•"/>
            </a:pPr>
            <a:r>
              <a:rPr lang="en-US" b="1" dirty="0"/>
              <a:t>Hardware Dependency</a:t>
            </a:r>
            <a:r>
              <a:rPr lang="en-US" dirty="0"/>
              <a:t>: Since Type 1 hypervisors run directly on the physical hardware, they may have strict hardware compatibility requirements, limiting the choice of servers and components.</a:t>
            </a:r>
          </a:p>
          <a:p>
            <a:pPr>
              <a:buFont typeface="Arial" panose="020B0604020202020204" pitchFamily="34" charset="0"/>
              <a:buChar char="•"/>
            </a:pPr>
            <a:r>
              <a:rPr lang="en-US" b="1" dirty="0"/>
              <a:t>Vendor Lock-In</a:t>
            </a:r>
            <a:r>
              <a:rPr lang="en-US" dirty="0"/>
              <a:t>: Some Type 1 hypervisors are tied to specific hardware vendors, potentially leading to vendor lock-in and reduced flexibility in hardware choices.</a:t>
            </a:r>
          </a:p>
          <a:p>
            <a:r>
              <a:rPr lang="en-US" b="1" dirty="0"/>
              <a:t>4. Reduced Flexibility for Small Deployments:</a:t>
            </a:r>
          </a:p>
          <a:p>
            <a:pPr>
              <a:buFont typeface="Arial" panose="020B0604020202020204" pitchFamily="34" charset="0"/>
              <a:buChar char="•"/>
            </a:pPr>
            <a:r>
              <a:rPr lang="en-US" b="1" dirty="0"/>
              <a:t>Overkill for Small-Scale Use</a:t>
            </a:r>
            <a:r>
              <a:rPr lang="en-US" dirty="0"/>
              <a:t>: For small or simple virtual environments, a Type 1 hypervisor might be overkill, as the complexity and cost outweigh the benefits in such cases.</a:t>
            </a:r>
          </a:p>
          <a:p>
            <a:pPr>
              <a:buFont typeface="Arial" panose="020B0604020202020204" pitchFamily="34" charset="0"/>
              <a:buChar char="•"/>
            </a:pPr>
            <a:r>
              <a:rPr lang="en-US" b="1" dirty="0"/>
              <a:t>Difficulty in Ad-Hoc Changes</a:t>
            </a:r>
            <a:r>
              <a:rPr lang="en-US" dirty="0"/>
              <a:t>: Making quick or ad-hoc changes to the virtual environment can be more cumbersome compared to a Type 2 hypervisor.</a:t>
            </a:r>
          </a:p>
          <a:p>
            <a:r>
              <a:rPr lang="en-US" b="1" dirty="0"/>
              <a:t>5. Maintenance and Downtime:</a:t>
            </a:r>
          </a:p>
          <a:p>
            <a:pPr>
              <a:buFont typeface="Arial" panose="020B0604020202020204" pitchFamily="34" charset="0"/>
              <a:buChar char="•"/>
            </a:pPr>
            <a:r>
              <a:rPr lang="en-US" b="1" dirty="0"/>
              <a:t>Potential for Downtime</a:t>
            </a:r>
            <a:r>
              <a:rPr lang="en-US" dirty="0"/>
              <a:t>: Although Type 1 hypervisors are designed for high availability, maintenance tasks like updates or hardware upgrades may still require downtime, which can affect business continuity.</a:t>
            </a:r>
          </a:p>
          <a:p>
            <a:pPr>
              <a:buFont typeface="Arial" panose="020B0604020202020204" pitchFamily="34" charset="0"/>
              <a:buChar char="•"/>
            </a:pPr>
            <a:r>
              <a:rPr lang="en-US" b="1" dirty="0"/>
              <a:t>Dependency on Vendor Support</a:t>
            </a:r>
            <a:r>
              <a:rPr lang="en-US" dirty="0"/>
              <a:t>: Reliance on vendor support for patches, updates, and troubleshooting can be a limitation, especially if the vendor's response time is slow.</a:t>
            </a:r>
          </a:p>
          <a:p>
            <a:r>
              <a:rPr lang="en-US" b="1" dirty="0"/>
              <a:t>6. Licensing Costs:</a:t>
            </a:r>
          </a:p>
          <a:p>
            <a:pPr>
              <a:buFont typeface="Arial" panose="020B0604020202020204" pitchFamily="34" charset="0"/>
              <a:buChar char="•"/>
            </a:pPr>
            <a:r>
              <a:rPr lang="en-US" b="1" dirty="0"/>
              <a:t>Expensive Licensing Models</a:t>
            </a:r>
            <a:r>
              <a:rPr lang="en-US" dirty="0"/>
              <a:t>: Many Type 1 hypervisors, especially enterprise-grade ones, come with costly licensing models, which can add to the total cost of ownership.</a:t>
            </a:r>
          </a:p>
          <a:p>
            <a:r>
              <a:rPr lang="en-US" b="1" dirty="0"/>
              <a:t>7. Limited Software Compatibility:</a:t>
            </a:r>
          </a:p>
          <a:p>
            <a:pPr>
              <a:buFont typeface="Arial" panose="020B0604020202020204" pitchFamily="34" charset="0"/>
              <a:buChar char="•"/>
            </a:pPr>
            <a:r>
              <a:rPr lang="en-US" b="1" dirty="0"/>
              <a:t>Compatibility Issues</a:t>
            </a:r>
            <a:r>
              <a:rPr lang="en-US" dirty="0"/>
              <a:t>: Some software applications may not run optimally in a virtualized environment, or may require specific configurations that are more challenging to implement with a Type 1 hypervisor.</a:t>
            </a:r>
          </a:p>
          <a:p>
            <a:r>
              <a:rPr lang="en-US" b="1" dirty="0"/>
              <a:t>8. Resource Allocation Challenges:</a:t>
            </a:r>
          </a:p>
          <a:p>
            <a:pPr>
              <a:buFont typeface="Arial" panose="020B0604020202020204" pitchFamily="34" charset="0"/>
              <a:buChar char="•"/>
            </a:pPr>
            <a:r>
              <a:rPr lang="en-US" b="1" dirty="0"/>
              <a:t>Overhead and Resource Contention</a:t>
            </a:r>
            <a:r>
              <a:rPr lang="en-US" dirty="0"/>
              <a:t>: In environments with numerous VMs, managing resource contention and overhead can become complex, requiring careful planning and monitoring to avoid performance degradation.</a:t>
            </a:r>
          </a:p>
          <a:p>
            <a:r>
              <a:rPr lang="en-US" dirty="0"/>
              <a:t>In summary, while Type 1 hypervisors are powerful tools for virtualization, their complexity, cost, and potential for downtime make them less suitable for small-scale deployments or environments where budget and flexibility are primary concerns. They are best suited for large enterprises and data centers where their advantages outweigh the drawbacks.</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223856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 https://w ww.techtarget.com/searchitoperations/definition/bare-metal-</a:t>
            </a:r>
            <a:r>
              <a:rPr lang="en-IN" dirty="0" err="1"/>
              <a:t>hyperisor</a:t>
            </a:r>
            <a:r>
              <a:rPr lang="en-IN" dirty="0"/>
              <a:t>   </a:t>
            </a:r>
          </a:p>
          <a:p>
            <a:endParaRPr lang="en-IN" dirty="0"/>
          </a:p>
          <a:p>
            <a:r>
              <a:rPr lang="en-US" dirty="0"/>
              <a:t>A Type 2 hypervisor, also known as a </a:t>
            </a:r>
            <a:r>
              <a:rPr lang="en-US" b="1" dirty="0"/>
              <a:t>hosted hypervisor</a:t>
            </a:r>
            <a:r>
              <a:rPr lang="en-US" dirty="0"/>
              <a:t>, runs on top of a conventional operating system (OS) like Windows, Linux, or macOS. Unlike Type 1 hypervisors, which interact directly with the hardware, Type 2 hypervisors rely on the underlying host OS to manage hardware resources and provide virtualization services.</a:t>
            </a:r>
          </a:p>
          <a:p>
            <a:r>
              <a:rPr lang="en-US" b="1" dirty="0"/>
              <a:t>Key Features of Type 2 Hypervisors:</a:t>
            </a:r>
          </a:p>
          <a:p>
            <a:pPr>
              <a:buFont typeface="+mj-lt"/>
              <a:buAutoNum type="arabicPeriod"/>
            </a:pPr>
            <a:r>
              <a:rPr lang="en-US" b="1" dirty="0"/>
              <a:t>Ease of Installation</a:t>
            </a:r>
            <a:r>
              <a:rPr lang="en-US" dirty="0"/>
              <a:t>:</a:t>
            </a:r>
          </a:p>
          <a:p>
            <a:pPr marL="742950" lvl="1" indent="-285750">
              <a:buFont typeface="+mj-lt"/>
              <a:buAutoNum type="arabicPeriod"/>
            </a:pPr>
            <a:r>
              <a:rPr lang="en-US" b="1" dirty="0"/>
              <a:t>Runs on Existing OS</a:t>
            </a:r>
            <a:r>
              <a:rPr lang="en-US" dirty="0"/>
              <a:t>: Since Type 2 hypervisors are installed as applications on top of an existing OS, they are easier to set up and use, making them ideal for personal or small-scale virtualization.</a:t>
            </a:r>
          </a:p>
          <a:p>
            <a:pPr>
              <a:buFont typeface="+mj-lt"/>
              <a:buAutoNum type="arabicPeriod"/>
            </a:pPr>
            <a:r>
              <a:rPr lang="en-US" b="1" dirty="0"/>
              <a:t>User-Friendly</a:t>
            </a:r>
            <a:r>
              <a:rPr lang="en-US" dirty="0"/>
              <a:t>:</a:t>
            </a:r>
          </a:p>
          <a:p>
            <a:pPr marL="742950" lvl="1" indent="-285750">
              <a:buFont typeface="+mj-lt"/>
              <a:buAutoNum type="arabicPeriod"/>
            </a:pPr>
            <a:r>
              <a:rPr lang="en-US" b="1" dirty="0"/>
              <a:t>Accessible Interface</a:t>
            </a:r>
            <a:r>
              <a:rPr lang="en-US" dirty="0"/>
              <a:t>: They often come with a graphical user interface (GUI) that makes it simple for users to create and manage virtual machines (VMs) without needing extensive technical knowledge.</a:t>
            </a:r>
          </a:p>
          <a:p>
            <a:pPr>
              <a:buFont typeface="+mj-lt"/>
              <a:buAutoNum type="arabicPeriod"/>
            </a:pPr>
            <a:r>
              <a:rPr lang="en-US" b="1" dirty="0"/>
              <a:t>Flexibility</a:t>
            </a:r>
            <a:r>
              <a:rPr lang="en-US" dirty="0"/>
              <a:t>:</a:t>
            </a:r>
          </a:p>
          <a:p>
            <a:pPr marL="742950" lvl="1" indent="-285750">
              <a:buFont typeface="+mj-lt"/>
              <a:buAutoNum type="arabicPeriod"/>
            </a:pPr>
            <a:r>
              <a:rPr lang="en-US" b="1" dirty="0"/>
              <a:t>Supports Multiple OS Types</a:t>
            </a:r>
            <a:r>
              <a:rPr lang="en-US" dirty="0"/>
              <a:t>: Users can run different operating systems (e.g., Windows, Linux, macOS) as VMs on a single machine, which is useful for testing, development, and running applications that require different OS environments.</a:t>
            </a:r>
          </a:p>
          <a:p>
            <a:pPr>
              <a:buFont typeface="+mj-lt"/>
              <a:buAutoNum type="arabicPeriod"/>
            </a:pPr>
            <a:r>
              <a:rPr lang="en-US" b="1" dirty="0"/>
              <a:t>Lower Hardware Requirements</a:t>
            </a:r>
            <a:r>
              <a:rPr lang="en-US" dirty="0"/>
              <a:t>:</a:t>
            </a:r>
          </a:p>
          <a:p>
            <a:pPr marL="742950" lvl="1" indent="-285750">
              <a:buFont typeface="+mj-lt"/>
              <a:buAutoNum type="arabicPeriod"/>
            </a:pPr>
            <a:r>
              <a:rPr lang="en-US" b="1" dirty="0"/>
              <a:t>Runs on Standard Hardware</a:t>
            </a:r>
            <a:r>
              <a:rPr lang="en-US" dirty="0"/>
              <a:t>: Type 2 hypervisors can be installed on standard desktop or laptop hardware, without the need for specialized server equipment.</a:t>
            </a:r>
          </a:p>
          <a:p>
            <a:r>
              <a:rPr lang="en-US" b="1" dirty="0"/>
              <a:t>Examples of Type 2 Hypervisors:</a:t>
            </a:r>
          </a:p>
          <a:p>
            <a:pPr>
              <a:buFont typeface="Arial" panose="020B0604020202020204" pitchFamily="34" charset="0"/>
              <a:buChar char="•"/>
            </a:pPr>
            <a:r>
              <a:rPr lang="en-US" b="1" dirty="0"/>
              <a:t>VMware Workstation</a:t>
            </a:r>
            <a:r>
              <a:rPr lang="en-US" dirty="0"/>
              <a:t>: A widely used Type 2 hypervisor for running multiple OS environments on a single machine, commonly used by developers and IT professionals.</a:t>
            </a:r>
          </a:p>
          <a:p>
            <a:pPr>
              <a:buFont typeface="Arial" panose="020B0604020202020204" pitchFamily="34" charset="0"/>
              <a:buChar char="•"/>
            </a:pPr>
            <a:r>
              <a:rPr lang="en-US" b="1" dirty="0"/>
              <a:t>Oracle VirtualBox</a:t>
            </a:r>
            <a:r>
              <a:rPr lang="en-US" dirty="0"/>
              <a:t>: A free, open-source hypervisor that supports a wide range of host and guest operating systems, popular for personal and educational use.</a:t>
            </a:r>
          </a:p>
          <a:p>
            <a:pPr>
              <a:buFont typeface="Arial" panose="020B0604020202020204" pitchFamily="34" charset="0"/>
              <a:buChar char="•"/>
            </a:pPr>
            <a:r>
              <a:rPr lang="en-US" b="1" dirty="0"/>
              <a:t>Parallels Desktop</a:t>
            </a:r>
            <a:r>
              <a:rPr lang="en-US" dirty="0"/>
              <a:t>: A Type 2 hypervisor designed for macOS users to run Windows and other operating systems alongside macOS.</a:t>
            </a:r>
          </a:p>
          <a:p>
            <a:pPr>
              <a:buFont typeface="Arial" panose="020B0604020202020204" pitchFamily="34" charset="0"/>
              <a:buChar char="•"/>
            </a:pPr>
            <a:r>
              <a:rPr lang="en-US" b="1" dirty="0"/>
              <a:t>Microsoft Hyper-V (Client)</a:t>
            </a:r>
            <a:r>
              <a:rPr lang="en-US" dirty="0"/>
              <a:t>: While Hyper-V is primarily a Type 1 hypervisor, it can also be used in a Type 2 configuration on Windows 10 and Windows 11 client machines.</a:t>
            </a:r>
          </a:p>
          <a:p>
            <a:r>
              <a:rPr lang="en-US" b="1" dirty="0"/>
              <a:t>Use Cases:</a:t>
            </a:r>
          </a:p>
          <a:p>
            <a:pPr>
              <a:buFont typeface="Arial" panose="020B0604020202020204" pitchFamily="34" charset="0"/>
              <a:buChar char="•"/>
            </a:pPr>
            <a:r>
              <a:rPr lang="en-US" b="1" dirty="0"/>
              <a:t>Software Development and Testing</a:t>
            </a:r>
            <a:r>
              <a:rPr lang="en-US" dirty="0"/>
              <a:t>: Developers can use Type 2 hypervisors to test software on different OS versions without needing multiple physical machines.</a:t>
            </a:r>
          </a:p>
          <a:p>
            <a:pPr>
              <a:buFont typeface="Arial" panose="020B0604020202020204" pitchFamily="34" charset="0"/>
              <a:buChar char="•"/>
            </a:pPr>
            <a:r>
              <a:rPr lang="en-US" b="1" dirty="0"/>
              <a:t>Educational Purposes</a:t>
            </a:r>
            <a:r>
              <a:rPr lang="en-US" dirty="0"/>
              <a:t>: Students and educators can run various operating systems and experiment with different environments on a single device.</a:t>
            </a:r>
          </a:p>
          <a:p>
            <a:pPr>
              <a:buFont typeface="Arial" panose="020B0604020202020204" pitchFamily="34" charset="0"/>
              <a:buChar char="•"/>
            </a:pPr>
            <a:r>
              <a:rPr lang="en-US" b="1" dirty="0"/>
              <a:t>Running Legacy Applications</a:t>
            </a:r>
            <a:r>
              <a:rPr lang="en-US" dirty="0"/>
              <a:t>: Users can run older applications that require a different OS without needing to maintain separate hardware.</a:t>
            </a:r>
          </a:p>
          <a:p>
            <a:pPr>
              <a:buFont typeface="Arial" panose="020B0604020202020204" pitchFamily="34" charset="0"/>
              <a:buChar char="•"/>
            </a:pPr>
            <a:r>
              <a:rPr lang="en-US" b="1" dirty="0"/>
              <a:t>Personal Use</a:t>
            </a:r>
            <a:r>
              <a:rPr lang="en-US" dirty="0"/>
              <a:t>: Type 2 hypervisors are popular for home users who want to explore different operating systems or run applications that are not compatible with their primary OS.</a:t>
            </a:r>
          </a:p>
          <a:p>
            <a:r>
              <a:rPr lang="en-US" b="1" dirty="0"/>
              <a:t>Advantages:</a:t>
            </a:r>
          </a:p>
          <a:p>
            <a:pPr>
              <a:buFont typeface="Arial" panose="020B0604020202020204" pitchFamily="34" charset="0"/>
              <a:buChar char="•"/>
            </a:pPr>
            <a:r>
              <a:rPr lang="en-US" b="1" dirty="0"/>
              <a:t>Easy to Use</a:t>
            </a:r>
            <a:r>
              <a:rPr lang="en-US" dirty="0"/>
              <a:t>: Simple installation and user-friendly interfaces make Type 2 hypervisors accessible to a broad audience.</a:t>
            </a:r>
          </a:p>
          <a:p>
            <a:pPr>
              <a:buFont typeface="Arial" panose="020B0604020202020204" pitchFamily="34" charset="0"/>
              <a:buChar char="•"/>
            </a:pPr>
            <a:r>
              <a:rPr lang="en-US" b="1" dirty="0"/>
              <a:t>Flexibility</a:t>
            </a:r>
            <a:r>
              <a:rPr lang="en-US" dirty="0"/>
              <a:t>: Users can quickly create and delete VMs, making it easy to experiment with different OS configurations.</a:t>
            </a:r>
          </a:p>
          <a:p>
            <a:pPr>
              <a:buFont typeface="Arial" panose="020B0604020202020204" pitchFamily="34" charset="0"/>
              <a:buChar char="•"/>
            </a:pPr>
            <a:r>
              <a:rPr lang="en-US" b="1" dirty="0"/>
              <a:t>Cost-Effective</a:t>
            </a:r>
            <a:r>
              <a:rPr lang="en-US" dirty="0"/>
              <a:t>: Many Type 2 hypervisors are free or have low licensing costs, making them an economical choice for individuals and small businesses.</a:t>
            </a:r>
          </a:p>
          <a:p>
            <a:r>
              <a:rPr lang="en-US" b="1" dirty="0"/>
              <a:t>Disadvantages:</a:t>
            </a:r>
          </a:p>
          <a:p>
            <a:pPr>
              <a:buFont typeface="Arial" panose="020B0604020202020204" pitchFamily="34" charset="0"/>
              <a:buChar char="•"/>
            </a:pPr>
            <a:r>
              <a:rPr lang="en-US" b="1" dirty="0"/>
              <a:t>Lower Performance</a:t>
            </a:r>
            <a:r>
              <a:rPr lang="en-US" dirty="0"/>
              <a:t>: Since they rely on the host OS for hardware management, Type 2 hypervisors generally offer lower performance compared to Type 1 hypervisors.</a:t>
            </a:r>
          </a:p>
          <a:p>
            <a:pPr>
              <a:buFont typeface="Arial" panose="020B0604020202020204" pitchFamily="34" charset="0"/>
              <a:buChar char="•"/>
            </a:pPr>
            <a:r>
              <a:rPr lang="en-US" b="1" dirty="0"/>
              <a:t>Resource Overhead</a:t>
            </a:r>
            <a:r>
              <a:rPr lang="en-US" dirty="0"/>
              <a:t>: Running a hypervisor on top of an existing OS introduces additional overhead, which can affect the performance of both the host and the guest systems.</a:t>
            </a:r>
          </a:p>
          <a:p>
            <a:pPr>
              <a:buFont typeface="Arial" panose="020B0604020202020204" pitchFamily="34" charset="0"/>
              <a:buChar char="•"/>
            </a:pPr>
            <a:r>
              <a:rPr lang="en-US" b="1" dirty="0"/>
              <a:t>Security Concerns</a:t>
            </a:r>
            <a:r>
              <a:rPr lang="en-US" dirty="0"/>
              <a:t>: Because they depend on the host OS, any vulnerabilities in the host OS can potentially affect the VMs running on the hypervisor.</a:t>
            </a:r>
          </a:p>
          <a:p>
            <a:r>
              <a:rPr lang="en-US" dirty="0"/>
              <a:t>Overall, Type 2 hypervisors are best suited for use cases where ease of use, flexibility, and low cost are more important than raw performance and scalability. They are ideal for individual users, developers, and small-scale environments where virtualization is needed without the complexity of managing a bare-metal hypervisor.</a:t>
            </a:r>
          </a:p>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26127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Shape 47"/>
          <p:cNvSpPr/>
          <p:nvPr/>
        </p:nvSpPr>
        <p:spPr>
          <a:xfrm>
            <a:off x="0" y="3352800"/>
            <a:ext cx="11582400" cy="2743200"/>
          </a:xfrm>
          <a:prstGeom prst="rect">
            <a:avLst/>
          </a:prstGeom>
          <a:solidFill>
            <a:srgbClr val="101141"/>
          </a:solidFill>
          <a:ln w="12700">
            <a:miter lim="400000"/>
          </a:ln>
        </p:spPr>
        <p:txBody>
          <a:bodyPr lIns="0" tIns="0" rIns="0" bIns="0" anchor="ctr"/>
          <a:lstStyle/>
          <a:p>
            <a:pPr lvl="0" algn="ctr">
              <a:defRPr>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48" name="Shape 48"/>
          <p:cNvSpPr/>
          <p:nvPr/>
        </p:nvSpPr>
        <p:spPr>
          <a:xfrm>
            <a:off x="3860800" y="6096000"/>
            <a:ext cx="3860800" cy="76200"/>
          </a:xfrm>
          <a:prstGeom prst="rect">
            <a:avLst/>
          </a:prstGeom>
          <a:solidFill>
            <a:srgbClr val="76C2E5"/>
          </a:solidFill>
          <a:ln w="12700">
            <a:miter lim="400000"/>
          </a:ln>
        </p:spPr>
        <p:txBody>
          <a:bodyPr lIns="0" tIns="0" rIns="0" bIns="0" anchor="ctr"/>
          <a:lstStyle/>
          <a:p>
            <a:pPr lvl="0" algn="ctr">
              <a:defRPr>
                <a:solidFill>
                  <a:srgbClr val="FFFFFF"/>
                </a:solidFill>
              </a:defRPr>
            </a:pPr>
            <a:endParaRPr/>
          </a:p>
        </p:txBody>
      </p:sp>
      <p:sp>
        <p:nvSpPr>
          <p:cNvPr id="49" name="Shape 49"/>
          <p:cNvSpPr/>
          <p:nvPr/>
        </p:nvSpPr>
        <p:spPr>
          <a:xfrm>
            <a:off x="0" y="6096000"/>
            <a:ext cx="3860800" cy="76200"/>
          </a:xfrm>
          <a:prstGeom prst="rect">
            <a:avLst/>
          </a:prstGeom>
          <a:solidFill>
            <a:srgbClr val="FCB017"/>
          </a:solidFill>
          <a:ln w="12700">
            <a:miter lim="400000"/>
          </a:ln>
        </p:spPr>
        <p:txBody>
          <a:bodyPr lIns="0" tIns="0" rIns="0" bIns="0" anchor="ctr"/>
          <a:lstStyle/>
          <a:p>
            <a:pPr lvl="0" algn="ctr">
              <a:defRPr>
                <a:solidFill>
                  <a:srgbClr val="FFFFFF"/>
                </a:solidFill>
              </a:defRPr>
            </a:pPr>
            <a:endParaRPr/>
          </a:p>
        </p:txBody>
      </p:sp>
      <p:sp>
        <p:nvSpPr>
          <p:cNvPr id="50" name="Shape 50"/>
          <p:cNvSpPr/>
          <p:nvPr/>
        </p:nvSpPr>
        <p:spPr>
          <a:xfrm>
            <a:off x="7721600" y="6096000"/>
            <a:ext cx="3860800" cy="76200"/>
          </a:xfrm>
          <a:prstGeom prst="rect">
            <a:avLst/>
          </a:prstGeom>
          <a:solidFill>
            <a:srgbClr val="FF0000"/>
          </a:solidFill>
          <a:ln w="12700">
            <a:miter lim="400000"/>
          </a:ln>
        </p:spPr>
        <p:txBody>
          <a:bodyPr lIns="0" tIns="0" rIns="0" bIns="0" anchor="ctr"/>
          <a:lstStyle/>
          <a:p>
            <a:pPr lvl="0" algn="ctr">
              <a:defRPr>
                <a:solidFill>
                  <a:srgbClr val="FFFFFF"/>
                </a:solidFill>
              </a:defRPr>
            </a:pPr>
            <a:endParaRPr/>
          </a:p>
        </p:txBody>
      </p:sp>
      <p:pic>
        <p:nvPicPr>
          <p:cNvPr id="51" name="image2.png" descr="BITS_university_logo_whitevert.png"/>
          <p:cNvPicPr/>
          <p:nvPr/>
        </p:nvPicPr>
        <p:blipFill>
          <a:blip r:embed="rId3"/>
          <a:srcRect t="1" b="28591"/>
          <a:stretch>
            <a:fillRect/>
          </a:stretch>
        </p:blipFill>
        <p:spPr>
          <a:xfrm>
            <a:off x="101600" y="3352800"/>
            <a:ext cx="2743200" cy="1979615"/>
          </a:xfrm>
          <a:prstGeom prst="rect">
            <a:avLst/>
          </a:prstGeom>
          <a:ln w="12700">
            <a:miter lim="400000"/>
            <a:headEnd/>
            <a:tailEnd/>
          </a:ln>
        </p:spPr>
      </p:pic>
      <p:sp>
        <p:nvSpPr>
          <p:cNvPr id="52" name="Shape 52"/>
          <p:cNvSpPr/>
          <p:nvPr/>
        </p:nvSpPr>
        <p:spPr>
          <a:xfrm>
            <a:off x="-101600" y="5257800"/>
            <a:ext cx="2946400" cy="537210"/>
          </a:xfrm>
          <a:prstGeom prst="rect">
            <a:avLst/>
          </a:prstGeom>
          <a:ln w="12700">
            <a:miter lim="400000"/>
          </a:ln>
        </p:spPr>
        <p:txBody>
          <a:bodyPr lIns="45719" rIns="45719">
            <a:spAutoFit/>
          </a:bodyPr>
          <a:lstStyle/>
          <a:p>
            <a:pPr lvl="0" algn="ctr"/>
            <a:r>
              <a:rPr sz="2900" b="1" spc="-150">
                <a:solidFill>
                  <a:srgbClr val="FFFFFF"/>
                </a:solidFill>
                <a:latin typeface="Arial" panose="020B0604020202020204"/>
                <a:ea typeface="Arial" panose="020B0604020202020204"/>
                <a:cs typeface="Arial" panose="020B0604020202020204"/>
                <a:sym typeface="Arial" panose="020B0604020202020204"/>
              </a:rPr>
              <a:t>BITS</a:t>
            </a:r>
            <a:r>
              <a:rPr sz="2900" spc="-150">
                <a:solidFill>
                  <a:srgbClr val="FFFFFF"/>
                </a:solidFill>
                <a:latin typeface="Arial" panose="020B0604020202020204"/>
                <a:ea typeface="Arial" panose="020B0604020202020204"/>
                <a:cs typeface="Arial" panose="020B0604020202020204"/>
                <a:sym typeface="Arial" panose="020B0604020202020204"/>
              </a:rPr>
              <a:t> Pilani</a:t>
            </a:r>
          </a:p>
        </p:txBody>
      </p:sp>
      <p:sp>
        <p:nvSpPr>
          <p:cNvPr id="53" name="Shape 53"/>
          <p:cNvSpPr>
            <a:spLocks noGrp="1"/>
          </p:cNvSpPr>
          <p:nvPr>
            <p:ph type="body" idx="1" hasCustomPrompt="1"/>
          </p:nvPr>
        </p:nvSpPr>
        <p:spPr>
          <a:xfrm>
            <a:off x="3352800" y="5359400"/>
            <a:ext cx="8026400" cy="584200"/>
          </a:xfrm>
          <a:prstGeom prst="rect">
            <a:avLst/>
          </a:prstGeom>
        </p:spPr>
        <p:txBody>
          <a:bodyPr anchor="b">
            <a:noAutofit/>
          </a:bodyPr>
          <a:lstStyle>
            <a:lvl1pPr marL="0" indent="0" algn="r">
              <a:lnSpc>
                <a:spcPts val="1800"/>
              </a:lnSpc>
              <a:spcBef>
                <a:spcPts val="0"/>
              </a:spcBef>
              <a:buSzTx/>
              <a:buFontTx/>
              <a:buNone/>
              <a:defRPr sz="1800">
                <a:solidFill>
                  <a:srgbClr val="FFFFFF"/>
                </a:solidFill>
              </a:defRPr>
            </a:lvl1pPr>
            <a:lvl2pPr marL="640715" indent="-183515" algn="r">
              <a:lnSpc>
                <a:spcPts val="1800"/>
              </a:lnSpc>
              <a:spcBef>
                <a:spcPts val="0"/>
              </a:spcBef>
              <a:buFontTx/>
              <a:defRPr sz="1800">
                <a:solidFill>
                  <a:srgbClr val="FFFFFF"/>
                </a:solidFill>
              </a:defRPr>
            </a:lvl2pPr>
            <a:lvl3pPr marL="1085850" indent="-171450" algn="r">
              <a:lnSpc>
                <a:spcPts val="1800"/>
              </a:lnSpc>
              <a:spcBef>
                <a:spcPts val="0"/>
              </a:spcBef>
              <a:buFontTx/>
              <a:defRPr sz="1800">
                <a:solidFill>
                  <a:srgbClr val="FFFFFF"/>
                </a:solidFill>
              </a:defRPr>
            </a:lvl3pPr>
            <a:lvl4pPr marL="1577340" indent="-205740" algn="r">
              <a:lnSpc>
                <a:spcPts val="1800"/>
              </a:lnSpc>
              <a:spcBef>
                <a:spcPts val="0"/>
              </a:spcBef>
              <a:buFontTx/>
              <a:defRPr sz="1800">
                <a:solidFill>
                  <a:srgbClr val="FFFFFF"/>
                </a:solidFill>
              </a:defRPr>
            </a:lvl4pPr>
            <a:lvl5pPr marL="2034540" indent="-205740" algn="r">
              <a:lnSpc>
                <a:spcPts val="1800"/>
              </a:lnSpc>
              <a:spcBef>
                <a:spcPts val="0"/>
              </a:spcBef>
              <a:buFontTx/>
              <a:defRPr sz="1800">
                <a:solidFill>
                  <a:srgbClr val="FFFFFF"/>
                </a:solidFill>
              </a:defRPr>
            </a:lvl5pPr>
          </a:lstStyle>
          <a:p>
            <a:pPr lvl="0">
              <a:defRPr>
                <a:solidFill>
                  <a:srgbClr val="000000"/>
                </a:solidFill>
              </a:defRPr>
            </a:pPr>
            <a:r>
              <a:rPr>
                <a:solidFill>
                  <a:srgbClr val="FFFFFF"/>
                </a:solidFill>
              </a:rPr>
              <a:t>Body Level One</a:t>
            </a:r>
          </a:p>
          <a:p>
            <a:pPr lvl="1">
              <a:defRPr>
                <a:solidFill>
                  <a:srgbClr val="000000"/>
                </a:solidFill>
              </a:defRPr>
            </a:pPr>
            <a:r>
              <a:rPr>
                <a:solidFill>
                  <a:srgbClr val="FFFFFF"/>
                </a:solidFill>
              </a:rPr>
              <a:t>Body Level Two</a:t>
            </a:r>
          </a:p>
          <a:p>
            <a:pPr lvl="2">
              <a:defRPr>
                <a:solidFill>
                  <a:srgbClr val="000000"/>
                </a:solidFill>
              </a:defRPr>
            </a:pPr>
            <a:r>
              <a:rPr>
                <a:solidFill>
                  <a:srgbClr val="FFFFFF"/>
                </a:solidFill>
              </a:rPr>
              <a:t>Body Level Three</a:t>
            </a:r>
          </a:p>
          <a:p>
            <a:pPr lvl="3">
              <a:defRPr>
                <a:solidFill>
                  <a:srgbClr val="000000"/>
                </a:solidFill>
              </a:defRPr>
            </a:pPr>
            <a:r>
              <a:rPr>
                <a:solidFill>
                  <a:srgbClr val="FFFFFF"/>
                </a:solidFill>
              </a:rPr>
              <a:t>Body Level Four</a:t>
            </a:r>
          </a:p>
          <a:p>
            <a:pPr lvl="4">
              <a:defRPr>
                <a:solidFill>
                  <a:srgbClr val="000000"/>
                </a:solidFill>
              </a:defRPr>
            </a:pPr>
            <a:r>
              <a:rPr>
                <a:solidFill>
                  <a:srgbClr val="FFFFFF"/>
                </a:solidFill>
              </a:rPr>
              <a:t>Body Level Five</a:t>
            </a:r>
          </a:p>
        </p:txBody>
      </p:sp>
      <p:sp>
        <p:nvSpPr>
          <p:cNvPr id="54" name="Shape 54"/>
          <p:cNvSpPr>
            <a:spLocks noGrp="1"/>
          </p:cNvSpPr>
          <p:nvPr>
            <p:ph type="title" hasCustomPrompt="1"/>
          </p:nvPr>
        </p:nvSpPr>
        <p:spPr>
          <a:xfrm>
            <a:off x="3352800" y="3784600"/>
            <a:ext cx="8026400" cy="1574800"/>
          </a:xfrm>
          <a:prstGeom prst="rect">
            <a:avLst/>
          </a:prstGeom>
        </p:spPr>
        <p:txBody>
          <a:bodyPr>
            <a:noAutofit/>
          </a:bodyPr>
          <a:lstStyle>
            <a:lvl1pPr algn="l">
              <a:lnSpc>
                <a:spcPts val="4000"/>
              </a:lnSpc>
              <a:defRPr>
                <a:solidFill>
                  <a:srgbClr val="FFFFFF"/>
                </a:solidFill>
              </a:defRPr>
            </a:lvl1pPr>
          </a:lstStyle>
          <a:p>
            <a:pPr lvl="0">
              <a:defRPr sz="1800">
                <a:solidFill>
                  <a:srgbClr val="000000"/>
                </a:solidFill>
              </a:defRPr>
            </a:pPr>
            <a:r>
              <a:rPr sz="4400">
                <a:solidFill>
                  <a:srgbClr val="FFFFFF"/>
                </a:solidFill>
              </a:rPr>
              <a:t>Title Text</a:t>
            </a:r>
          </a:p>
        </p:txBody>
      </p:sp>
      <p:sp>
        <p:nvSpPr>
          <p:cNvPr id="55" name="Shape 55"/>
          <p:cNvSpPr>
            <a:spLocks noGrp="1"/>
          </p:cNvSpPr>
          <p:nvPr>
            <p:ph type="sldNum" sz="quarter" idx="2"/>
          </p:nvPr>
        </p:nvSpPr>
        <p:spPr>
          <a:xfrm>
            <a:off x="8737600" y="6221730"/>
            <a:ext cx="2844800" cy="269241"/>
          </a:xfrm>
          <a:prstGeom prst="rect">
            <a:avLst/>
          </a:prstGeom>
        </p:spPr>
        <p:txBody>
          <a:bodyPr/>
          <a:lstStyle/>
          <a:p>
            <a:pPr lvl="0"/>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3"/>
            <a:ext cx="7823200" cy="260350"/>
          </a:xfrm>
          <a:prstGeom prst="rect">
            <a:avLst/>
          </a:prstGeom>
          <a:noFill/>
          <a:ln>
            <a:noFill/>
          </a:ln>
        </p:spPr>
        <p:txBody>
          <a:bodyPr>
            <a:spAutoFit/>
          </a:bodyPr>
          <a:lstStyle>
            <a:lvl1pPr eaLnBrk="0" hangingPunct="0">
              <a:defRPr>
                <a:solidFill>
                  <a:schemeClr val="tx1"/>
                </a:solidFill>
                <a:latin typeface="Calibri" panose="020F0502020204030204" charset="0"/>
              </a:defRPr>
            </a:lvl1pPr>
            <a:lvl2pPr marL="742950" indent="-285750" eaLnBrk="0" hangingPunct="0">
              <a:defRPr>
                <a:solidFill>
                  <a:schemeClr val="tx1"/>
                </a:solidFill>
                <a:latin typeface="Calibri" panose="020F0502020204030204" charset="0"/>
              </a:defRPr>
            </a:lvl2pPr>
            <a:lvl3pPr marL="1143000" indent="-228600" eaLnBrk="0" hangingPunct="0">
              <a:defRPr>
                <a:solidFill>
                  <a:schemeClr val="tx1"/>
                </a:solidFill>
                <a:latin typeface="Calibri" panose="020F0502020204030204" charset="0"/>
              </a:defRPr>
            </a:lvl3pPr>
            <a:lvl4pPr marL="1600200" indent="-228600" eaLnBrk="0" hangingPunct="0">
              <a:defRPr>
                <a:solidFill>
                  <a:schemeClr val="tx1"/>
                </a:solidFill>
                <a:latin typeface="Calibri" panose="020F0502020204030204" charset="0"/>
              </a:defRPr>
            </a:lvl4pPr>
            <a:lvl5pPr marL="2057400" indent="-228600" eaLnBrk="0" hangingPunct="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r" eaLnBrk="1" fontAlgn="auto" hangingPunct="1">
              <a:spcBef>
                <a:spcPts val="0"/>
              </a:spcBef>
              <a:spcAft>
                <a:spcPts val="0"/>
              </a:spcAft>
              <a:defRPr/>
            </a:pPr>
            <a:r>
              <a:rPr lang="en-US" sz="1100" b="1" dirty="0">
                <a:solidFill>
                  <a:srgbClr val="101141"/>
                </a:solidFill>
                <a:latin typeface="Arial" panose="020B0604020202020204" pitchFamily="34" charset="0"/>
              </a:rPr>
              <a:t>BITS </a:t>
            </a:r>
            <a:r>
              <a:rPr lang="en-US" sz="1100" dirty="0" err="1">
                <a:solidFill>
                  <a:srgbClr val="101141"/>
                </a:solidFill>
                <a:latin typeface="Arial" panose="020B0604020202020204" pitchFamily="34" charset="0"/>
              </a:rPr>
              <a:t>Pilani</a:t>
            </a:r>
            <a:endParaRPr lang="en-US" sz="1100" dirty="0">
              <a:solidFill>
                <a:srgbClr val="101141"/>
              </a:solidFill>
              <a:latin typeface="Arial" panose="020B0604020202020204" pitchFamily="34" charset="0"/>
            </a:endParaRPr>
          </a:p>
        </p:txBody>
      </p:sp>
      <p:grpSp>
        <p:nvGrpSpPr>
          <p:cNvPr id="2" name="Group 7"/>
          <p:cNvGrpSpPr/>
          <p:nvPr userDrawn="1"/>
        </p:nvGrpSpPr>
        <p:grpSpPr bwMode="auto">
          <a:xfrm>
            <a:off x="2779184" y="6550025"/>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2"/>
          <p:cNvGrpSpPr/>
          <p:nvPr userDrawn="1"/>
        </p:nvGrpSpPr>
        <p:grpSpPr bwMode="auto">
          <a:xfrm>
            <a:off x="266007" y="6529647"/>
            <a:ext cx="11917680" cy="77904"/>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6"/>
          <p:cNvGrpSpPr/>
          <p:nvPr userDrawn="1"/>
        </p:nvGrpSpPr>
        <p:grpSpPr bwMode="auto">
          <a:xfrm>
            <a:off x="0" y="1295718"/>
            <a:ext cx="12045142" cy="45719"/>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406400" y="1493837"/>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a:latin typeface="Arial" panose="020B0604020202020204" pitchFamily="34" charset="0"/>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a:latin typeface="Arial" panose="020B0604020202020204" pitchFamily="34" charset="0"/>
                <a:cs typeface="Arial" panose="020B0604020202020204"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anose="020B0604020202020204" pitchFamily="34" charset="0"/>
                <a:cs typeface="Arial" panose="020B0604020202020204" pitchFamily="34" charset="0"/>
              </a:defRPr>
            </a:lvl1pPr>
          </a:lstStyle>
          <a:p>
            <a:pPr lvl="0"/>
            <a:r>
              <a:rPr lang="en-US"/>
              <a:t>Click to edit Master text styles</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0"/>
            <a:ext cx="78232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19" name="Group 18"/>
          <p:cNvGrpSpPr/>
          <p:nvPr userDrawn="1"/>
        </p:nvGrpSpPr>
        <p:grpSpPr>
          <a:xfrm>
            <a:off x="2844800" y="655811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r>
              <a:rPr lang="en-US"/>
              <a:t>23/07/2017</a:t>
            </a: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r>
              <a:rPr lang="en-IN"/>
              <a:t>SSZC313 Object Oriented Programming and Design</a:t>
            </a:r>
            <a:endParaRPr lang="en-US"/>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2"/>
            <a:ext cx="2844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132815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8839201"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2" name="Group 11"/>
          <p:cNvGrpSpPr/>
          <p:nvPr userDrawn="1"/>
        </p:nvGrpSpPr>
        <p:grpSpPr>
          <a:xfrm>
            <a:off x="9144000" y="762000"/>
            <a:ext cx="29464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2" name="Date Placeholder 1">
            <a:extLst>
              <a:ext uri="{FF2B5EF4-FFF2-40B4-BE49-F238E27FC236}">
                <a16:creationId xmlns:a16="http://schemas.microsoft.com/office/drawing/2014/main" id="{FF33449E-F921-4097-ACEB-2539608ECFE2}"/>
              </a:ext>
            </a:extLst>
          </p:cNvPr>
          <p:cNvSpPr>
            <a:spLocks noGrp="1"/>
          </p:cNvSpPr>
          <p:nvPr>
            <p:ph type="dt" sz="half" idx="11"/>
          </p:nvPr>
        </p:nvSpPr>
        <p:spPr/>
        <p:txBody>
          <a:bodyPr/>
          <a:lstStyle/>
          <a:p>
            <a:r>
              <a:rPr lang="en-US"/>
              <a:t>23/07/2017</a:t>
            </a:r>
            <a:endParaRPr lang="en-US" dirty="0"/>
          </a:p>
        </p:txBody>
      </p:sp>
      <p:sp>
        <p:nvSpPr>
          <p:cNvPr id="3" name="Footer Placeholder 2">
            <a:extLst>
              <a:ext uri="{FF2B5EF4-FFF2-40B4-BE49-F238E27FC236}">
                <a16:creationId xmlns:a16="http://schemas.microsoft.com/office/drawing/2014/main" id="{4CFB3AF7-233A-45D2-85EE-5EC3FDF5EF5F}"/>
              </a:ext>
            </a:extLst>
          </p:cNvPr>
          <p:cNvSpPr>
            <a:spLocks noGrp="1"/>
          </p:cNvSpPr>
          <p:nvPr>
            <p:ph type="ftr" sz="quarter" idx="12"/>
          </p:nvPr>
        </p:nvSpPr>
        <p:spPr/>
        <p:txBody>
          <a:bodyPr/>
          <a:lstStyle/>
          <a:p>
            <a:r>
              <a:rPr lang="en-IN"/>
              <a:t>SSZC313 Object Oriented Programming and Design</a:t>
            </a:r>
            <a:endParaRPr lang="en-US" dirty="0"/>
          </a:p>
        </p:txBody>
      </p:sp>
      <p:sp>
        <p:nvSpPr>
          <p:cNvPr id="4" name="Slide Number Placeholder 3">
            <a:extLst>
              <a:ext uri="{FF2B5EF4-FFF2-40B4-BE49-F238E27FC236}">
                <a16:creationId xmlns:a16="http://schemas.microsoft.com/office/drawing/2014/main" id="{C3ED4B6A-FADE-4F8D-8A09-32D7B65878C5}"/>
              </a:ext>
            </a:extLst>
          </p:cNvPr>
          <p:cNvSpPr>
            <a:spLocks noGrp="1"/>
          </p:cNvSpPr>
          <p:nvPr>
            <p:ph type="sldNum" sz="quarter" idx="13"/>
          </p:nvPr>
        </p:nvSpPr>
        <p:spPr>
          <a:xfrm>
            <a:off x="9347200" y="6313489"/>
            <a:ext cx="2844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1723963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0"/>
            <a:ext cx="78232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6" name="Picture 15" descr="Picture 7.png"/>
          <p:cNvPicPr>
            <a:picLocks noChangeAspect="1"/>
          </p:cNvPicPr>
          <p:nvPr userDrawn="1"/>
        </p:nvPicPr>
        <p:blipFill>
          <a:blip r:embed="rId2" cstate="print"/>
          <a:srcRect l="1923" b="5336"/>
          <a:stretch>
            <a:fillRect/>
          </a:stretch>
        </p:blipFill>
        <p:spPr>
          <a:xfrm>
            <a:off x="8839201" y="-1"/>
            <a:ext cx="2924257" cy="692697"/>
          </a:xfrm>
          <a:prstGeom prst="rect">
            <a:avLst/>
          </a:prstGeom>
        </p:spPr>
      </p:pic>
      <p:grpSp>
        <p:nvGrpSpPr>
          <p:cNvPr id="19" name="Group 18"/>
          <p:cNvGrpSpPr/>
          <p:nvPr userDrawn="1"/>
        </p:nvGrpSpPr>
        <p:grpSpPr>
          <a:xfrm>
            <a:off x="2844800" y="655811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7" name="Content Placeholder 18"/>
          <p:cNvSpPr>
            <a:spLocks noGrp="1"/>
          </p:cNvSpPr>
          <p:nvPr>
            <p:ph sz="quarter" idx="10" hasCustomPrompt="1"/>
          </p:nvPr>
        </p:nvSpPr>
        <p:spPr>
          <a:xfrm>
            <a:off x="406400" y="152400"/>
            <a:ext cx="84328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r>
              <a:rPr lang="en-US"/>
              <a:t>23/07/2017</a:t>
            </a: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r>
              <a:rPr lang="en-IN"/>
              <a:t>SSZC313 Object Oriented Programming and Design</a:t>
            </a:r>
            <a:endParaRPr lang="en-US"/>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2"/>
            <a:ext cx="2844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225469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101600" y="3352800"/>
            <a:ext cx="2743200" cy="1980000"/>
          </a:xfrm>
          <a:prstGeom prst="rect">
            <a:avLst/>
          </a:prstGeom>
        </p:spPr>
      </p:pic>
      <p:grpSp>
        <p:nvGrpSpPr>
          <p:cNvPr id="10" name="Group 9"/>
          <p:cNvGrpSpPr/>
          <p:nvPr userDrawn="1"/>
        </p:nvGrpSpPr>
        <p:grpSpPr>
          <a:xfrm>
            <a:off x="-101600" y="5257800"/>
            <a:ext cx="29464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7" name="Content Placeholder 6"/>
          <p:cNvSpPr>
            <a:spLocks noGrp="1"/>
          </p:cNvSpPr>
          <p:nvPr>
            <p:ph sz="quarter" idx="13" hasCustomPrompt="1"/>
          </p:nvPr>
        </p:nvSpPr>
        <p:spPr>
          <a:xfrm>
            <a:off x="3352800" y="5410200"/>
            <a:ext cx="80264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3352800" y="3810000"/>
            <a:ext cx="80264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3" name="Date Placeholder 2">
            <a:extLst>
              <a:ext uri="{FF2B5EF4-FFF2-40B4-BE49-F238E27FC236}">
                <a16:creationId xmlns:a16="http://schemas.microsoft.com/office/drawing/2014/main" id="{EF140E3B-903D-44FF-B76A-1A74F8CAA9C3}"/>
              </a:ext>
            </a:extLst>
          </p:cNvPr>
          <p:cNvSpPr>
            <a:spLocks noGrp="1"/>
          </p:cNvSpPr>
          <p:nvPr>
            <p:ph type="dt" sz="half" idx="14"/>
          </p:nvPr>
        </p:nvSpPr>
        <p:spPr/>
        <p:txBody>
          <a:bodyPr/>
          <a:lstStyle/>
          <a:p>
            <a:r>
              <a:rPr lang="en-US"/>
              <a:t>23/07/2017</a:t>
            </a:r>
          </a:p>
        </p:txBody>
      </p:sp>
      <p:sp>
        <p:nvSpPr>
          <p:cNvPr id="13" name="Footer Placeholder 12">
            <a:extLst>
              <a:ext uri="{FF2B5EF4-FFF2-40B4-BE49-F238E27FC236}">
                <a16:creationId xmlns:a16="http://schemas.microsoft.com/office/drawing/2014/main" id="{9AF849AF-005D-45B2-8B61-4DDF84849F36}"/>
              </a:ext>
            </a:extLst>
          </p:cNvPr>
          <p:cNvSpPr>
            <a:spLocks noGrp="1"/>
          </p:cNvSpPr>
          <p:nvPr>
            <p:ph type="ftr" sz="quarter" idx="15"/>
          </p:nvPr>
        </p:nvSpPr>
        <p:spPr/>
        <p:txBody>
          <a:bodyPr/>
          <a:lstStyle/>
          <a:p>
            <a:r>
              <a:rPr lang="en-IN"/>
              <a:t>SSZC313 Object Oriented Programming and Design</a:t>
            </a:r>
            <a:endParaRPr lang="en-US"/>
          </a:p>
        </p:txBody>
      </p:sp>
      <p:sp>
        <p:nvSpPr>
          <p:cNvPr id="14" name="Slide Number Placeholder 13">
            <a:extLst>
              <a:ext uri="{FF2B5EF4-FFF2-40B4-BE49-F238E27FC236}">
                <a16:creationId xmlns:a16="http://schemas.microsoft.com/office/drawing/2014/main" id="{B81B6769-8356-43BB-A576-AD606E333014}"/>
              </a:ext>
            </a:extLst>
          </p:cNvPr>
          <p:cNvSpPr>
            <a:spLocks noGrp="1"/>
          </p:cNvSpPr>
          <p:nvPr>
            <p:ph type="sldNum" sz="quarter" idx="16"/>
          </p:nvPr>
        </p:nvSpPr>
        <p:spPr>
          <a:xfrm>
            <a:off x="9753600" y="6340476"/>
            <a:ext cx="24384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3285181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57" name="Shape 57"/>
          <p:cNvSpPr/>
          <p:nvPr/>
        </p:nvSpPr>
        <p:spPr>
          <a:xfrm>
            <a:off x="4368800" y="6596063"/>
            <a:ext cx="7823200" cy="261610"/>
          </a:xfrm>
          <a:prstGeom prst="rect">
            <a:avLst/>
          </a:prstGeom>
          <a:ln w="12700">
            <a:miter lim="400000"/>
          </a:ln>
        </p:spPr>
        <p:txBody>
          <a:bodyPr lIns="45719" rIns="45719">
            <a:spAutoFit/>
          </a:bodyPr>
          <a:lstStyle/>
          <a:p>
            <a:pPr lvl="0" algn="r"/>
            <a:r>
              <a:rPr sz="1100" b="1">
                <a:solidFill>
                  <a:srgbClr val="101141"/>
                </a:solidFill>
                <a:latin typeface="Arial" panose="020B0604020202020204"/>
                <a:ea typeface="Arial" panose="020B0604020202020204"/>
                <a:cs typeface="Arial" panose="020B0604020202020204"/>
                <a:sym typeface="Arial" panose="020B0604020202020204"/>
              </a:rPr>
              <a:t>BITS </a:t>
            </a:r>
            <a:r>
              <a:rPr sz="1100">
                <a:solidFill>
                  <a:srgbClr val="101141"/>
                </a:solidFill>
                <a:latin typeface="Arial" panose="020B0604020202020204"/>
                <a:ea typeface="Arial" panose="020B0604020202020204"/>
                <a:cs typeface="Arial" panose="020B0604020202020204"/>
                <a:sym typeface="Arial" panose="020B0604020202020204"/>
              </a:rPr>
              <a:t>Pilani</a:t>
            </a:r>
          </a:p>
        </p:txBody>
      </p:sp>
      <p:grpSp>
        <p:nvGrpSpPr>
          <p:cNvPr id="61" name="Group 61"/>
          <p:cNvGrpSpPr/>
          <p:nvPr/>
        </p:nvGrpSpPr>
        <p:grpSpPr>
          <a:xfrm>
            <a:off x="2779184" y="6550026"/>
            <a:ext cx="9412816" cy="49213"/>
            <a:chOff x="0" y="0"/>
            <a:chExt cx="7059611" cy="49212"/>
          </a:xfrm>
        </p:grpSpPr>
        <p:sp>
          <p:nvSpPr>
            <p:cNvPr id="58" name="Shape 58"/>
            <p:cNvSpPr/>
            <p:nvPr/>
          </p:nvSpPr>
          <p:spPr>
            <a:xfrm>
              <a:off x="2546349" y="0"/>
              <a:ext cx="2328863" cy="49213"/>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59" name="Shape 59"/>
            <p:cNvSpPr/>
            <p:nvPr/>
          </p:nvSpPr>
          <p:spPr>
            <a:xfrm>
              <a:off x="4824412" y="0"/>
              <a:ext cx="2235200" cy="46038"/>
            </a:xfrm>
            <a:prstGeom prst="rect">
              <a:avLst/>
            </a:prstGeom>
            <a:solidFill>
              <a:srgbClr val="E31C24"/>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60" name="Shape 60"/>
            <p:cNvSpPr/>
            <p:nvPr/>
          </p:nvSpPr>
          <p:spPr>
            <a:xfrm>
              <a:off x="0" y="0"/>
              <a:ext cx="2581276" cy="49213"/>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grpSp>
      <p:grpSp>
        <p:nvGrpSpPr>
          <p:cNvPr id="66" name="Group 66"/>
          <p:cNvGrpSpPr/>
          <p:nvPr/>
        </p:nvGrpSpPr>
        <p:grpSpPr>
          <a:xfrm>
            <a:off x="2844800" y="6553200"/>
            <a:ext cx="9347201" cy="46038"/>
            <a:chOff x="0" y="0"/>
            <a:chExt cx="7010400" cy="46037"/>
          </a:xfrm>
        </p:grpSpPr>
        <p:sp>
          <p:nvSpPr>
            <p:cNvPr id="63" name="Shape 63"/>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64" name="Shape 64"/>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65" name="Shape 65"/>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grpSp>
      <p:grpSp>
        <p:nvGrpSpPr>
          <p:cNvPr id="70" name="Group 70"/>
          <p:cNvGrpSpPr/>
          <p:nvPr/>
        </p:nvGrpSpPr>
        <p:grpSpPr>
          <a:xfrm>
            <a:off x="-1" y="1295400"/>
            <a:ext cx="9347201" cy="46038"/>
            <a:chOff x="0" y="0"/>
            <a:chExt cx="7010400" cy="46037"/>
          </a:xfrm>
        </p:grpSpPr>
        <p:sp>
          <p:nvSpPr>
            <p:cNvPr id="67" name="Shape 67"/>
            <p:cNvSpPr/>
            <p:nvPr/>
          </p:nvSpPr>
          <p:spPr>
            <a:xfrm>
              <a:off x="2362200" y="0"/>
              <a:ext cx="2328864" cy="46038"/>
            </a:xfrm>
            <a:prstGeom prst="rect">
              <a:avLst/>
            </a:prstGeom>
            <a:solidFill>
              <a:srgbClr val="76C2E5"/>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68" name="Shape 68"/>
            <p:cNvSpPr/>
            <p:nvPr/>
          </p:nvSpPr>
          <p:spPr>
            <a:xfrm>
              <a:off x="-1" y="0"/>
              <a:ext cx="2362201" cy="46038"/>
            </a:xfrm>
            <a:prstGeom prst="rect">
              <a:avLst/>
            </a:prstGeom>
            <a:solidFill>
              <a:srgbClr val="FCB017"/>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sp>
          <p:nvSpPr>
            <p:cNvPr id="69" name="Shape 69"/>
            <p:cNvSpPr/>
            <p:nvPr/>
          </p:nvSpPr>
          <p:spPr>
            <a:xfrm>
              <a:off x="4681537" y="0"/>
              <a:ext cx="2328863" cy="46038"/>
            </a:xfrm>
            <a:prstGeom prst="rect">
              <a:avLst/>
            </a:prstGeom>
            <a:solidFill>
              <a:srgbClr val="FF0000"/>
            </a:solidFill>
            <a:ln w="12700" cap="flat">
              <a:noFill/>
              <a:miter lim="400000"/>
            </a:ln>
            <a:effectLst/>
          </p:spPr>
          <p:txBody>
            <a:bodyPr wrap="square" lIns="0" tIns="0" rIns="0" bIns="0" numCol="1" anchor="ctr">
              <a:noAutofit/>
            </a:bodyPr>
            <a:lstStyle/>
            <a:p>
              <a:pPr lvl="0" algn="ctr">
                <a:defRPr>
                  <a:solidFill>
                    <a:srgbClr val="FFFFFF"/>
                  </a:solidFill>
                </a:defRPr>
              </a:pPr>
              <a:endParaRPr sz="1800"/>
            </a:p>
          </p:txBody>
        </p:sp>
      </p:grpSp>
      <p:sp>
        <p:nvSpPr>
          <p:cNvPr id="71" name="Shape 71"/>
          <p:cNvSpPr>
            <a:spLocks noGrp="1"/>
          </p:cNvSpPr>
          <p:nvPr>
            <p:ph type="body" idx="1" hasCustomPrompt="1"/>
          </p:nvPr>
        </p:nvSpPr>
        <p:spPr>
          <a:xfrm>
            <a:off x="406400" y="1493838"/>
            <a:ext cx="10972800" cy="5364163"/>
          </a:xfrm>
          <a:prstGeom prst="rect">
            <a:avLst/>
          </a:prstGeom>
        </p:spPr>
        <p:txBody>
          <a:bodyPr/>
          <a:lstStyle>
            <a:lvl1pPr>
              <a:spcBef>
                <a:spcPts val="500"/>
              </a:spcBef>
              <a:buSzTx/>
              <a:buFontTx/>
              <a:buNone/>
              <a:defRPr sz="2400">
                <a:latin typeface="Arial" panose="020B0604020202020204"/>
                <a:ea typeface="Arial" panose="020B0604020202020204"/>
                <a:cs typeface="Arial" panose="020B0604020202020204"/>
                <a:sym typeface="Arial" panose="020B0604020202020204"/>
              </a:defRPr>
            </a:lvl1pPr>
            <a:lvl2pPr marL="885825" indent="-428625">
              <a:spcBef>
                <a:spcPts val="500"/>
              </a:spcBef>
              <a:buFontTx/>
              <a:defRPr sz="2400">
                <a:latin typeface="Arial" panose="020B0604020202020204"/>
                <a:ea typeface="Arial" panose="020B0604020202020204"/>
                <a:cs typeface="Arial" panose="020B0604020202020204"/>
                <a:sym typeface="Arial" panose="020B0604020202020204"/>
              </a:defRPr>
            </a:lvl2pPr>
            <a:lvl3pPr marL="1143000" indent="-228600">
              <a:spcBef>
                <a:spcPts val="500"/>
              </a:spcBef>
              <a:buFontTx/>
              <a:defRPr sz="2400">
                <a:latin typeface="Arial" panose="020B0604020202020204"/>
                <a:ea typeface="Arial" panose="020B0604020202020204"/>
                <a:cs typeface="Arial" panose="020B0604020202020204"/>
                <a:sym typeface="Arial" panose="020B0604020202020204"/>
              </a:defRPr>
            </a:lvl3pPr>
            <a:lvl4pPr marL="1645920" indent="-274320">
              <a:spcBef>
                <a:spcPts val="500"/>
              </a:spcBef>
              <a:buFontTx/>
              <a:defRPr sz="2400">
                <a:latin typeface="Arial" panose="020B0604020202020204"/>
                <a:ea typeface="Arial" panose="020B0604020202020204"/>
                <a:cs typeface="Arial" panose="020B0604020202020204"/>
                <a:sym typeface="Arial" panose="020B0604020202020204"/>
              </a:defRPr>
            </a:lvl4pPr>
            <a:lvl5pPr marL="2103120" indent="-274320">
              <a:spcBef>
                <a:spcPts val="500"/>
              </a:spcBef>
              <a:buFontTx/>
              <a:defRPr sz="2400">
                <a:latin typeface="Arial" panose="020B0604020202020204"/>
                <a:ea typeface="Arial" panose="020B0604020202020204"/>
                <a:cs typeface="Arial" panose="020B0604020202020204"/>
                <a:sym typeface="Arial" panose="020B0604020202020204"/>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72" name="Shape 72"/>
          <p:cNvSpPr>
            <a:spLocks noGrp="1"/>
          </p:cNvSpPr>
          <p:nvPr>
            <p:ph type="sldNum" sz="quarter" idx="2"/>
          </p:nvPr>
        </p:nvSpPr>
        <p:spPr>
          <a:xfrm>
            <a:off x="8737600" y="6172201"/>
            <a:ext cx="2844800" cy="368301"/>
          </a:xfrm>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28911059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8/18/2024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customXml" Target="../ink/ink3.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3.png"/><Relationship Id="rId7"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4.png"/><Relationship Id="rId4" Type="http://schemas.openxmlformats.org/officeDocument/2006/relationships/diagramData" Target="../diagrams/data4.xml"/><Relationship Id="rId9" Type="http://schemas.openxmlformats.org/officeDocument/2006/relationships/customXml" Target="../ink/ink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5.png"/><Relationship Id="rId7" Type="http://schemas.openxmlformats.org/officeDocument/2006/relationships/diagramColors" Target="../diagrams/colors6.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ciencedirect.com/topics/computer-science/architectural-support" TargetMode="External"/><Relationship Id="rId7" Type="http://schemas.openxmlformats.org/officeDocument/2006/relationships/hyperlink" Target="https://www.sciencedirect.com/topics/computer-science/virtualization-solution"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hyperlink" Target="https://www.sciencedirect.com/topics/computer-science/binary-translation" TargetMode="External"/><Relationship Id="rId5" Type="http://schemas.openxmlformats.org/officeDocument/2006/relationships/hyperlink" Target="https://www.sciencedirect.com/topics/computer-science/hypervisor" TargetMode="External"/><Relationship Id="rId4" Type="http://schemas.openxmlformats.org/officeDocument/2006/relationships/hyperlink" Target="https://www.sciencedirect.com/topics/computer-science/virtual-machine-manager"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6.png"/><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6.png"/><Relationship Id="rId7" Type="http://schemas.openxmlformats.org/officeDocument/2006/relationships/diagramColors" Target="../diagrams/colors11.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hyperlink" Target="https://phoenixnap.com/blog/what-is-bare-metal-hypervisor" TargetMode="External"/><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customXml" Target="../ink/ink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4038600" y="4234240"/>
            <a:ext cx="6019800" cy="677108"/>
          </a:xfrm>
          <a:prstGeom prst="rect">
            <a:avLst/>
          </a:prstGeom>
          <a:ln w="12700">
            <a:miter lim="400000"/>
          </a:ln>
        </p:spPr>
        <p:txBody>
          <a:bodyPr lIns="0" tIns="0" rIns="0" bIns="0" anchor="ctr">
            <a:spAutoFit/>
          </a:bodyPr>
          <a:lstStyle/>
          <a:p>
            <a:pPr lvl="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sz="4400" b="1" dirty="0">
                <a:solidFill>
                  <a:srgbClr val="FFFFFF"/>
                </a:solidFill>
              </a:rPr>
              <a:t>Cloud Computing</a:t>
            </a:r>
            <a:r>
              <a:rPr lang="en-IN" sz="4400" b="1" dirty="0">
                <a:solidFill>
                  <a:srgbClr val="FFFFFF"/>
                </a:solidFill>
              </a:rPr>
              <a:t> – CS3</a:t>
            </a:r>
            <a:endParaRPr sz="4400" b="1" dirty="0">
              <a:solidFill>
                <a:srgbClr val="FFFFFF"/>
              </a:solidFill>
            </a:endParaRPr>
          </a:p>
        </p:txBody>
      </p:sp>
      <p:sp>
        <p:nvSpPr>
          <p:cNvPr id="77" name="Shape 77"/>
          <p:cNvSpPr/>
          <p:nvPr/>
        </p:nvSpPr>
        <p:spPr>
          <a:xfrm>
            <a:off x="1295400" y="6096000"/>
            <a:ext cx="4267200" cy="521970"/>
          </a:xfrm>
          <a:prstGeom prst="rect">
            <a:avLst/>
          </a:prstGeom>
          <a:ln w="12700">
            <a:miter lim="400000"/>
          </a:ln>
        </p:spPr>
        <p:txBody>
          <a:bodyPr lIns="45719" rIns="45719">
            <a:spAutoFit/>
          </a:bodyPr>
          <a:lstStyle/>
          <a:p>
            <a:pPr lvl="0" algn="ctr"/>
            <a:endParaRPr sz="2800" b="1">
              <a:solidFill>
                <a:srgbClr val="FFFF00"/>
              </a:solidFill>
            </a:endParaRPr>
          </a:p>
        </p:txBody>
      </p:sp>
      <p:sp>
        <p:nvSpPr>
          <p:cNvPr id="79" name="Shape 79"/>
          <p:cNvSpPr>
            <a:spLocks noGrp="1"/>
          </p:cNvSpPr>
          <p:nvPr>
            <p:ph type="sldNum" sz="quarter" idx="2"/>
          </p:nvPr>
        </p:nvSpPr>
        <p:spPr>
          <a:xfrm>
            <a:off x="8077200" y="6037580"/>
            <a:ext cx="2133600" cy="269241"/>
          </a:xfrm>
          <a:prstGeom prst="rect">
            <a:avLst/>
          </a:prstGeom>
        </p:spPr>
        <p:txBody>
          <a:bodyPr lIns="0" tIns="0" rIns="0" bIns="0">
            <a:normAutofit/>
          </a:bodyPr>
          <a:lstStyle/>
          <a:p>
            <a:pPr lvl="0">
              <a:defRPr sz="1800">
                <a:solidFill>
                  <a:srgbClr val="000000"/>
                </a:solidFill>
              </a:defRPr>
            </a:pPr>
            <a:fld id="{86CB4B4D-7CA3-9044-876B-883B54F8677D}" type="slidenum">
              <a:rPr sz="1200">
                <a:solidFill>
                  <a:srgbClr val="888888"/>
                </a:solidFill>
              </a:rPr>
              <a:t>1</a:t>
            </a:fld>
            <a:endParaRPr sz="1200">
              <a:solidFill>
                <a:srgbClr val="88888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1 Hypervisor – Cons</a:t>
            </a:r>
          </a:p>
        </p:txBody>
      </p:sp>
      <p:sp>
        <p:nvSpPr>
          <p:cNvPr id="4" name="TextBox 3">
            <a:extLst>
              <a:ext uri="{FF2B5EF4-FFF2-40B4-BE49-F238E27FC236}">
                <a16:creationId xmlns:a16="http://schemas.microsoft.com/office/drawing/2014/main" id="{3F9F0C20-9A4E-B425-E71C-B37C54120E0A}"/>
              </a:ext>
            </a:extLst>
          </p:cNvPr>
          <p:cNvSpPr txBox="1"/>
          <p:nvPr/>
        </p:nvSpPr>
        <p:spPr>
          <a:xfrm>
            <a:off x="237745" y="1493837"/>
            <a:ext cx="11813032" cy="3737946"/>
          </a:xfrm>
          <a:prstGeom prst="rect">
            <a:avLst/>
          </a:prstGeom>
          <a:noFill/>
        </p:spPr>
        <p:txBody>
          <a:bodyPr wrap="square">
            <a:spAutoFit/>
          </a:bodyPr>
          <a:lstStyle/>
          <a:p>
            <a:pPr algn="l">
              <a:lnSpc>
                <a:spcPct val="150000"/>
              </a:lnSpc>
            </a:pPr>
            <a:r>
              <a:rPr lang="en-US" sz="2000" b="1" i="0" dirty="0">
                <a:solidFill>
                  <a:srgbClr val="000000"/>
                </a:solidFill>
                <a:effectLst/>
                <a:latin typeface="Corbel" panose="020B0503020204020204" pitchFamily="34" charset="0"/>
              </a:rPr>
              <a:t>Cons</a:t>
            </a:r>
          </a:p>
          <a:p>
            <a:pPr algn="l">
              <a:lnSpc>
                <a:spcPct val="150000"/>
              </a:lnSpc>
              <a:buFont typeface="Arial" panose="020B0604020202020204" pitchFamily="34" charset="0"/>
              <a:buChar char="•"/>
            </a:pPr>
            <a:r>
              <a:rPr lang="en-US" sz="2000" b="1" i="0" dirty="0">
                <a:solidFill>
                  <a:srgbClr val="404040"/>
                </a:solidFill>
                <a:effectLst/>
                <a:highlight>
                  <a:srgbClr val="FF0000"/>
                </a:highlight>
                <a:latin typeface="Corbel" panose="020B0503020204020204" pitchFamily="34" charset="0"/>
              </a:rPr>
              <a:t>Limited functionality</a:t>
            </a:r>
            <a:r>
              <a:rPr lang="en-US" sz="2000" b="0" i="0" dirty="0">
                <a:solidFill>
                  <a:srgbClr val="404040"/>
                </a:solidFill>
                <a:effectLst/>
                <a:highlight>
                  <a:srgbClr val="FF0000"/>
                </a:highlight>
                <a:latin typeface="Corbel" panose="020B0503020204020204" pitchFamily="34" charset="0"/>
              </a:rPr>
              <a:t> </a:t>
            </a:r>
            <a:r>
              <a:rPr lang="en-US" sz="2000" b="0" i="0" dirty="0">
                <a:solidFill>
                  <a:srgbClr val="404040"/>
                </a:solidFill>
                <a:effectLst/>
                <a:latin typeface="Corbel" panose="020B0503020204020204" pitchFamily="34" charset="0"/>
              </a:rPr>
              <a:t>- Type 1 hypervisors are relatively simple and do not offer many features. The functionalities include basic operations such as changing the date and time, IP address, password, etc.</a:t>
            </a:r>
          </a:p>
          <a:p>
            <a:pPr algn="l">
              <a:lnSpc>
                <a:spcPct val="150000"/>
              </a:lnSpc>
              <a:buFont typeface="Arial" panose="020B0604020202020204" pitchFamily="34" charset="0"/>
              <a:buChar char="•"/>
            </a:pPr>
            <a:r>
              <a:rPr lang="en-US" sz="2000" b="1" i="0" dirty="0">
                <a:solidFill>
                  <a:srgbClr val="404040"/>
                </a:solidFill>
                <a:effectLst/>
                <a:highlight>
                  <a:srgbClr val="FF0000"/>
                </a:highlight>
                <a:latin typeface="Corbel" panose="020B0503020204020204" pitchFamily="34" charset="0"/>
              </a:rPr>
              <a:t>Complicated management</a:t>
            </a:r>
            <a:r>
              <a:rPr lang="en-US" sz="2000" b="0" i="0" dirty="0">
                <a:solidFill>
                  <a:srgbClr val="404040"/>
                </a:solidFill>
                <a:effectLst/>
                <a:highlight>
                  <a:srgbClr val="FF0000"/>
                </a:highlight>
                <a:latin typeface="Corbel" panose="020B0503020204020204" pitchFamily="34" charset="0"/>
              </a:rPr>
              <a:t> </a:t>
            </a:r>
            <a:r>
              <a:rPr lang="en-US" sz="2000" b="0" i="0" dirty="0">
                <a:solidFill>
                  <a:srgbClr val="404040"/>
                </a:solidFill>
                <a:effectLst/>
                <a:latin typeface="Corbel" panose="020B0503020204020204" pitchFamily="34" charset="0"/>
              </a:rPr>
              <a:t>- To create virtual instances, you need a management console set up on another machine. Using the console, you can connect to the hypervisor on the server and manage your virtual environment.</a:t>
            </a:r>
          </a:p>
          <a:p>
            <a:pPr algn="l">
              <a:lnSpc>
                <a:spcPct val="150000"/>
              </a:lnSpc>
              <a:buFont typeface="Arial" panose="020B0604020202020204" pitchFamily="34" charset="0"/>
              <a:buChar char="•"/>
            </a:pPr>
            <a:r>
              <a:rPr lang="en-US" sz="2000" b="1" i="0" dirty="0">
                <a:solidFill>
                  <a:srgbClr val="404040"/>
                </a:solidFill>
                <a:effectLst/>
                <a:highlight>
                  <a:srgbClr val="FF0000"/>
                </a:highlight>
                <a:latin typeface="Corbel" panose="020B0503020204020204" pitchFamily="34" charset="0"/>
              </a:rPr>
              <a:t>Price</a:t>
            </a:r>
            <a:r>
              <a:rPr lang="en-US" sz="2000" b="1" i="0" dirty="0">
                <a:solidFill>
                  <a:srgbClr val="404040"/>
                </a:solidFill>
                <a:effectLst/>
                <a:latin typeface="Corbel" panose="020B0503020204020204" pitchFamily="34" charset="0"/>
              </a:rPr>
              <a:t> </a:t>
            </a:r>
            <a:r>
              <a:rPr lang="en-US" sz="2000" b="0" i="0" dirty="0">
                <a:solidFill>
                  <a:srgbClr val="404040"/>
                </a:solidFill>
                <a:effectLst/>
                <a:latin typeface="Corbel" panose="020B0503020204020204" pitchFamily="34" charset="0"/>
              </a:rPr>
              <a:t>- Depending on what functionalities you need, the license cost for management consoles varies substantially.</a:t>
            </a:r>
          </a:p>
        </p:txBody>
      </p:sp>
    </p:spTree>
    <p:extLst>
      <p:ext uri="{BB962C8B-B14F-4D97-AF65-F5344CB8AC3E}">
        <p14:creationId xmlns:p14="http://schemas.microsoft.com/office/powerpoint/2010/main" val="4835829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2 Hypervisor</a:t>
            </a:r>
          </a:p>
        </p:txBody>
      </p:sp>
      <p:sp>
        <p:nvSpPr>
          <p:cNvPr id="3" name="Content Placeholder 2">
            <a:extLst>
              <a:ext uri="{FF2B5EF4-FFF2-40B4-BE49-F238E27FC236}">
                <a16:creationId xmlns:a16="http://schemas.microsoft.com/office/drawing/2014/main" id="{8ED920BC-5A7A-F44B-D722-A7067CC1673C}"/>
              </a:ext>
            </a:extLst>
          </p:cNvPr>
          <p:cNvSpPr>
            <a:spLocks noGrp="1"/>
          </p:cNvSpPr>
          <p:nvPr>
            <p:ph idx="1"/>
          </p:nvPr>
        </p:nvSpPr>
        <p:spPr>
          <a:xfrm>
            <a:off x="141224" y="1493837"/>
            <a:ext cx="4988560" cy="4525963"/>
          </a:xfrm>
        </p:spPr>
        <p:txBody>
          <a:bodyPr>
            <a:normAutofit fontScale="85000" lnSpcReduction="10000"/>
          </a:bodyPr>
          <a:lstStyle/>
          <a:p>
            <a:pPr algn="l">
              <a:lnSpc>
                <a:spcPct val="150000"/>
              </a:lnSpc>
            </a:pPr>
            <a:r>
              <a:rPr lang="en-US" sz="1800" b="1" i="0" dirty="0">
                <a:solidFill>
                  <a:srgbClr val="404040"/>
                </a:solidFill>
                <a:effectLst/>
                <a:highlight>
                  <a:srgbClr val="FFFF00"/>
                </a:highlight>
                <a:latin typeface="Corbel" panose="020B0503020204020204" pitchFamily="34" charset="0"/>
              </a:rPr>
              <a:t>Type 2 hypervisors </a:t>
            </a:r>
            <a:r>
              <a:rPr lang="en-US" sz="1800" b="0" i="0" dirty="0">
                <a:solidFill>
                  <a:srgbClr val="404040"/>
                </a:solidFill>
                <a:effectLst/>
                <a:latin typeface="Corbel" panose="020B0503020204020204" pitchFamily="34" charset="0"/>
              </a:rPr>
              <a:t>run inside the physical host machine's operating system, which is why they are called</a:t>
            </a:r>
            <a:r>
              <a:rPr lang="en-US" sz="1800" b="0" i="0" dirty="0">
                <a:solidFill>
                  <a:srgbClr val="404040"/>
                </a:solidFill>
                <a:effectLst/>
                <a:highlight>
                  <a:srgbClr val="FFFF00"/>
                </a:highlight>
                <a:latin typeface="Corbel" panose="020B0503020204020204" pitchFamily="34" charset="0"/>
              </a:rPr>
              <a:t> </a:t>
            </a:r>
            <a:r>
              <a:rPr lang="en-US" sz="1800" b="1" i="0" dirty="0">
                <a:solidFill>
                  <a:srgbClr val="404040"/>
                </a:solidFill>
                <a:effectLst/>
                <a:highlight>
                  <a:srgbClr val="FFFF00"/>
                </a:highlight>
                <a:latin typeface="Corbel" panose="020B0503020204020204" pitchFamily="34" charset="0"/>
              </a:rPr>
              <a:t>hosted hypervisors</a:t>
            </a:r>
            <a:r>
              <a:rPr lang="en-US" sz="1800" b="1" i="0" dirty="0">
                <a:solidFill>
                  <a:srgbClr val="404040"/>
                </a:solidFill>
                <a:effectLst/>
                <a:latin typeface="Corbel" panose="020B0503020204020204" pitchFamily="34" charset="0"/>
              </a:rPr>
              <a:t>.</a:t>
            </a:r>
            <a:r>
              <a:rPr lang="en-US" sz="1800" b="0" i="0" dirty="0">
                <a:solidFill>
                  <a:srgbClr val="404040"/>
                </a:solidFill>
                <a:effectLst/>
                <a:latin typeface="Corbel" panose="020B0503020204020204" pitchFamily="34" charset="0"/>
              </a:rPr>
              <a:t> Unlike bare-metal hypervisors that run directly on the hardware, </a:t>
            </a:r>
            <a:r>
              <a:rPr lang="en-US" sz="1800" b="0" i="0" dirty="0">
                <a:solidFill>
                  <a:srgbClr val="404040"/>
                </a:solidFill>
                <a:effectLst/>
                <a:highlight>
                  <a:srgbClr val="FFFF00"/>
                </a:highlight>
                <a:latin typeface="Corbel" panose="020B0503020204020204" pitchFamily="34" charset="0"/>
              </a:rPr>
              <a:t>hosted hypervisors have one software layer in between</a:t>
            </a:r>
            <a:r>
              <a:rPr lang="en-US" sz="1800" b="0" i="0" dirty="0">
                <a:solidFill>
                  <a:srgbClr val="404040"/>
                </a:solidFill>
                <a:effectLst/>
                <a:latin typeface="Corbel" panose="020B0503020204020204" pitchFamily="34" charset="0"/>
              </a:rPr>
              <a:t>. The system with a hosted hypervisor contains:</a:t>
            </a:r>
          </a:p>
          <a:p>
            <a:pPr algn="l">
              <a:lnSpc>
                <a:spcPct val="150000"/>
              </a:lnSpc>
              <a:buFont typeface="Arial" panose="020B0604020202020204" pitchFamily="34" charset="0"/>
              <a:buChar char="•"/>
            </a:pPr>
            <a:r>
              <a:rPr lang="en-US" sz="1800" b="0" i="0" dirty="0">
                <a:solidFill>
                  <a:srgbClr val="404040"/>
                </a:solidFill>
                <a:effectLst/>
                <a:latin typeface="Corbel" panose="020B0503020204020204" pitchFamily="34" charset="0"/>
              </a:rPr>
              <a:t>A physical machine.</a:t>
            </a:r>
          </a:p>
          <a:p>
            <a:pPr algn="l">
              <a:lnSpc>
                <a:spcPct val="150000"/>
              </a:lnSpc>
              <a:buFont typeface="Arial" panose="020B0604020202020204" pitchFamily="34" charset="0"/>
              <a:buChar char="•"/>
            </a:pPr>
            <a:r>
              <a:rPr lang="en-US" sz="1800" b="0" i="0" dirty="0">
                <a:solidFill>
                  <a:srgbClr val="404040"/>
                </a:solidFill>
                <a:effectLst/>
                <a:latin typeface="Corbel" panose="020B0503020204020204" pitchFamily="34" charset="0"/>
              </a:rPr>
              <a:t>An operating system installed on the hardware (Windows, Linux, macOS).</a:t>
            </a:r>
          </a:p>
          <a:p>
            <a:pPr algn="l">
              <a:lnSpc>
                <a:spcPct val="150000"/>
              </a:lnSpc>
              <a:buFont typeface="Arial" panose="020B0604020202020204" pitchFamily="34" charset="0"/>
              <a:buChar char="•"/>
            </a:pPr>
            <a:r>
              <a:rPr lang="en-US" sz="1800" b="0" i="0" dirty="0">
                <a:solidFill>
                  <a:srgbClr val="404040"/>
                </a:solidFill>
                <a:effectLst/>
                <a:latin typeface="Corbel" panose="020B0503020204020204" pitchFamily="34" charset="0"/>
              </a:rPr>
              <a:t>A type 2 hypervisor software within that operating system.</a:t>
            </a:r>
          </a:p>
          <a:p>
            <a:pPr algn="l">
              <a:lnSpc>
                <a:spcPct val="150000"/>
              </a:lnSpc>
              <a:buFont typeface="Arial" panose="020B0604020202020204" pitchFamily="34" charset="0"/>
              <a:buChar char="•"/>
            </a:pPr>
            <a:r>
              <a:rPr lang="en-US" sz="1800" b="0" i="0" dirty="0">
                <a:solidFill>
                  <a:srgbClr val="404040"/>
                </a:solidFill>
                <a:effectLst/>
                <a:latin typeface="Corbel" panose="020B0503020204020204" pitchFamily="34" charset="0"/>
              </a:rPr>
              <a:t>Guest virtual machine instances.</a:t>
            </a:r>
          </a:p>
        </p:txBody>
      </p:sp>
      <p:pic>
        <p:nvPicPr>
          <p:cNvPr id="4098" name="Picture 2" descr="diagram of virtual machines, OS, and Hypervisors">
            <a:extLst>
              <a:ext uri="{FF2B5EF4-FFF2-40B4-BE49-F238E27FC236}">
                <a16:creationId xmlns:a16="http://schemas.microsoft.com/office/drawing/2014/main" id="{EADD83E4-5AB6-18F1-3DB6-93AD06D0C0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912" y="1493837"/>
            <a:ext cx="3133696" cy="2372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6EFD39-BFC7-F9B1-BF59-19CB192FF00F}"/>
              </a:ext>
            </a:extLst>
          </p:cNvPr>
          <p:cNvSpPr txBox="1"/>
          <p:nvPr/>
        </p:nvSpPr>
        <p:spPr>
          <a:xfrm>
            <a:off x="4998720" y="4112357"/>
            <a:ext cx="6978404" cy="2308324"/>
          </a:xfrm>
          <a:prstGeom prst="rect">
            <a:avLst/>
          </a:prstGeom>
          <a:noFill/>
        </p:spPr>
        <p:txBody>
          <a:bodyPr wrap="square">
            <a:spAutoFit/>
          </a:bodyPr>
          <a:lstStyle/>
          <a:p>
            <a:pPr algn="l"/>
            <a:r>
              <a:rPr lang="en-US" sz="1600" b="0" i="0" dirty="0">
                <a:solidFill>
                  <a:srgbClr val="404040"/>
                </a:solidFill>
                <a:effectLst/>
                <a:highlight>
                  <a:srgbClr val="FFFF00"/>
                </a:highlight>
                <a:latin typeface="Corbel" panose="020B0503020204020204" pitchFamily="34" charset="0"/>
              </a:rPr>
              <a:t>Type 2 hypervisors </a:t>
            </a:r>
            <a:r>
              <a:rPr lang="en-US" sz="1600" b="0" i="0" dirty="0">
                <a:solidFill>
                  <a:srgbClr val="404040"/>
                </a:solidFill>
                <a:effectLst/>
                <a:latin typeface="Corbel" panose="020B0503020204020204" pitchFamily="34" charset="0"/>
              </a:rPr>
              <a:t>are typically found in environments with a </a:t>
            </a:r>
            <a:r>
              <a:rPr lang="en-US" sz="1600" b="0" i="0" dirty="0">
                <a:solidFill>
                  <a:srgbClr val="404040"/>
                </a:solidFill>
                <a:effectLst/>
                <a:highlight>
                  <a:srgbClr val="FFFF00"/>
                </a:highlight>
                <a:latin typeface="Corbel" panose="020B0503020204020204" pitchFamily="34" charset="0"/>
              </a:rPr>
              <a:t>small number of servers.</a:t>
            </a:r>
          </a:p>
          <a:p>
            <a:pPr algn="l"/>
            <a:r>
              <a:rPr lang="en-US" sz="1600" b="0" i="0" dirty="0">
                <a:solidFill>
                  <a:srgbClr val="404040"/>
                </a:solidFill>
                <a:effectLst/>
                <a:latin typeface="Corbel" panose="020B0503020204020204" pitchFamily="34" charset="0"/>
              </a:rPr>
              <a:t>What makes them convenient is that they </a:t>
            </a:r>
            <a:r>
              <a:rPr lang="en-US" sz="1600" b="0" i="0" dirty="0">
                <a:solidFill>
                  <a:srgbClr val="404040"/>
                </a:solidFill>
                <a:effectLst/>
                <a:highlight>
                  <a:srgbClr val="FFFF00"/>
                </a:highlight>
                <a:latin typeface="Corbel" panose="020B0503020204020204" pitchFamily="34" charset="0"/>
              </a:rPr>
              <a:t>do not need a management console </a:t>
            </a:r>
            <a:r>
              <a:rPr lang="en-US" sz="1600" b="0" i="0" dirty="0">
                <a:solidFill>
                  <a:srgbClr val="404040"/>
                </a:solidFill>
                <a:effectLst/>
                <a:latin typeface="Corbel" panose="020B0503020204020204" pitchFamily="34" charset="0"/>
              </a:rPr>
              <a:t>on another system to set up and manage virtual machines. Everything is performed on the server with the hypervisor installed, and virtual machines launch in a standard OS window.</a:t>
            </a:r>
          </a:p>
          <a:p>
            <a:pPr algn="l"/>
            <a:r>
              <a:rPr lang="en-US" sz="1600" b="0" i="0" dirty="0">
                <a:solidFill>
                  <a:srgbClr val="404040"/>
                </a:solidFill>
                <a:effectLst/>
                <a:highlight>
                  <a:srgbClr val="FFFF00"/>
                </a:highlight>
                <a:latin typeface="Corbel" panose="020B0503020204020204" pitchFamily="34" charset="0"/>
              </a:rPr>
              <a:t>Hosted hypervisors also act as management consoles </a:t>
            </a:r>
            <a:r>
              <a:rPr lang="en-US" sz="1600" b="0" i="0" dirty="0">
                <a:solidFill>
                  <a:srgbClr val="404040"/>
                </a:solidFill>
                <a:effectLst/>
                <a:latin typeface="Corbel" panose="020B0503020204020204" pitchFamily="34" charset="0"/>
              </a:rPr>
              <a:t>for virtual machines. Any task can be performed using the built-in functionalities. Below is one example of a type 2 hypervisor interface (VirtualBox by Oracle):</a:t>
            </a:r>
          </a:p>
        </p:txBody>
      </p:sp>
      <p:pic>
        <p:nvPicPr>
          <p:cNvPr id="4100" name="Picture 4" descr="A screenshot of the VM VirtualBox interface.">
            <a:extLst>
              <a:ext uri="{FF2B5EF4-FFF2-40B4-BE49-F238E27FC236}">
                <a16:creationId xmlns:a16="http://schemas.microsoft.com/office/drawing/2014/main" id="{E1E01E22-FE56-F0E1-AE8C-7FBF03DEC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779" y="1591481"/>
            <a:ext cx="3567998" cy="18375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750C2C1-BCC5-7A2E-6EA9-A11180E655FC}"/>
                  </a:ext>
                </a:extLst>
              </p14:cNvPr>
              <p14:cNvContentPartPr/>
              <p14:nvPr/>
            </p14:nvContentPartPr>
            <p14:xfrm>
              <a:off x="4362480" y="488880"/>
              <a:ext cx="2279880" cy="3143520"/>
            </p14:xfrm>
          </p:contentPart>
        </mc:Choice>
        <mc:Fallback xmlns="">
          <p:pic>
            <p:nvPicPr>
              <p:cNvPr id="2" name="Ink 1">
                <a:extLst>
                  <a:ext uri="{FF2B5EF4-FFF2-40B4-BE49-F238E27FC236}">
                    <a16:creationId xmlns:a16="http://schemas.microsoft.com/office/drawing/2014/main" id="{D750C2C1-BCC5-7A2E-6EA9-A11180E655FC}"/>
                  </a:ext>
                </a:extLst>
              </p:cNvPr>
              <p:cNvPicPr/>
              <p:nvPr/>
            </p:nvPicPr>
            <p:blipFill>
              <a:blip r:embed="rId6"/>
              <a:stretch>
                <a:fillRect/>
              </a:stretch>
            </p:blipFill>
            <p:spPr>
              <a:xfrm>
                <a:off x="4353120" y="479520"/>
                <a:ext cx="2298600" cy="3162240"/>
              </a:xfrm>
              <a:prstGeom prst="rect">
                <a:avLst/>
              </a:prstGeom>
            </p:spPr>
          </p:pic>
        </mc:Fallback>
      </mc:AlternateContent>
    </p:spTree>
    <p:extLst>
      <p:ext uri="{BB962C8B-B14F-4D97-AF65-F5344CB8AC3E}">
        <p14:creationId xmlns:p14="http://schemas.microsoft.com/office/powerpoint/2010/main" val="29983356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2 Hypervisor - PROs</a:t>
            </a:r>
          </a:p>
        </p:txBody>
      </p:sp>
      <p:sp>
        <p:nvSpPr>
          <p:cNvPr id="3" name="Content Placeholder 2">
            <a:extLst>
              <a:ext uri="{FF2B5EF4-FFF2-40B4-BE49-F238E27FC236}">
                <a16:creationId xmlns:a16="http://schemas.microsoft.com/office/drawing/2014/main" id="{8ED920BC-5A7A-F44B-D722-A7067CC1673C}"/>
              </a:ext>
            </a:extLst>
          </p:cNvPr>
          <p:cNvSpPr>
            <a:spLocks noGrp="1"/>
          </p:cNvSpPr>
          <p:nvPr>
            <p:ph idx="1"/>
          </p:nvPr>
        </p:nvSpPr>
        <p:spPr>
          <a:xfrm>
            <a:off x="141224" y="1493837"/>
            <a:ext cx="11910568" cy="4525963"/>
          </a:xfrm>
        </p:spPr>
        <p:txBody>
          <a:bodyPr>
            <a:noAutofit/>
          </a:bodyPr>
          <a:lstStyle/>
          <a:p>
            <a:pPr algn="l"/>
            <a:r>
              <a:rPr lang="en-US" sz="1600" b="1" i="0" dirty="0">
                <a:solidFill>
                  <a:srgbClr val="000000"/>
                </a:solidFill>
                <a:effectLst/>
                <a:latin typeface="Corbel" panose="020B0503020204020204" pitchFamily="34" charset="0"/>
              </a:rPr>
              <a:t>Pros</a:t>
            </a:r>
          </a:p>
          <a:p>
            <a:pPr algn="l">
              <a:buFont typeface="Arial" panose="020B0604020202020204" pitchFamily="34" charset="0"/>
              <a:buChar char="•"/>
            </a:pPr>
            <a:r>
              <a:rPr lang="en-US" sz="1600" b="1" i="0" dirty="0">
                <a:solidFill>
                  <a:srgbClr val="404040"/>
                </a:solidFill>
                <a:effectLst/>
                <a:highlight>
                  <a:srgbClr val="00FF00"/>
                </a:highlight>
                <a:latin typeface="Corbel" panose="020B0503020204020204" pitchFamily="34" charset="0"/>
              </a:rPr>
              <a:t>Easy to manage</a:t>
            </a:r>
            <a:r>
              <a:rPr lang="en-US" sz="1600" b="0" i="0" dirty="0">
                <a:solidFill>
                  <a:srgbClr val="404040"/>
                </a:solidFill>
                <a:effectLst/>
                <a:highlight>
                  <a:srgbClr val="00FF00"/>
                </a:highlight>
                <a:latin typeface="Corbel" panose="020B0503020204020204" pitchFamily="34" charset="0"/>
              </a:rPr>
              <a:t> </a:t>
            </a:r>
            <a:r>
              <a:rPr lang="en-US" sz="1600" b="0" i="0" dirty="0">
                <a:solidFill>
                  <a:srgbClr val="404040"/>
                </a:solidFill>
                <a:effectLst/>
                <a:latin typeface="Corbel" panose="020B0503020204020204" pitchFamily="34" charset="0"/>
              </a:rPr>
              <a:t>- There is no need to install separate software on another machine to create and maintain your virtual environment. Install and run a type 2 hypervisor as any other application within your OS. Create snapshots or clone your virtual machines, import or export appliances, etc.</a:t>
            </a:r>
          </a:p>
          <a:p>
            <a:pPr algn="l">
              <a:lnSpc>
                <a:spcPct val="150000"/>
              </a:lnSpc>
              <a:buFont typeface="Arial" panose="020B0604020202020204" pitchFamily="34" charset="0"/>
              <a:buChar char="•"/>
            </a:pPr>
            <a:r>
              <a:rPr lang="en-US" sz="1600" b="1" i="0" dirty="0">
                <a:solidFill>
                  <a:srgbClr val="404040"/>
                </a:solidFill>
                <a:effectLst/>
                <a:highlight>
                  <a:srgbClr val="00FF00"/>
                </a:highlight>
                <a:latin typeface="Corbel" panose="020B0503020204020204" pitchFamily="34" charset="0"/>
              </a:rPr>
              <a:t>Convenient for testing</a:t>
            </a:r>
            <a:r>
              <a:rPr lang="en-US" sz="1600" b="0" i="0" dirty="0">
                <a:solidFill>
                  <a:srgbClr val="404040"/>
                </a:solidFill>
                <a:effectLst/>
                <a:highlight>
                  <a:srgbClr val="00FF00"/>
                </a:highlight>
                <a:latin typeface="Corbel" panose="020B0503020204020204" pitchFamily="34" charset="0"/>
              </a:rPr>
              <a:t> </a:t>
            </a:r>
            <a:r>
              <a:rPr lang="en-US" sz="1600" b="0" i="0" dirty="0">
                <a:solidFill>
                  <a:srgbClr val="404040"/>
                </a:solidFill>
                <a:effectLst/>
                <a:latin typeface="Corbel" panose="020B0503020204020204" pitchFamily="34" charset="0"/>
              </a:rPr>
              <a:t>- Type 2 hypervisors are convenient for testing new software and research projects. It is possible to use one physical machine to run multiple instances with different operating systems to test how an application behaves in each environment or to create a specific network environment. You only need to ensure that there are enough physical resources to keep the host and virtual machines running.</a:t>
            </a:r>
          </a:p>
          <a:p>
            <a:pPr algn="l">
              <a:buFont typeface="Arial" panose="020B0604020202020204" pitchFamily="34" charset="0"/>
              <a:buChar char="•"/>
            </a:pPr>
            <a:r>
              <a:rPr lang="en-US" sz="1600" b="1" i="0" dirty="0">
                <a:solidFill>
                  <a:srgbClr val="404040"/>
                </a:solidFill>
                <a:effectLst/>
                <a:highlight>
                  <a:srgbClr val="00FF00"/>
                </a:highlight>
                <a:latin typeface="Corbel" panose="020B0503020204020204" pitchFamily="34" charset="0"/>
              </a:rPr>
              <a:t>Allows access to additional productivity tools</a:t>
            </a:r>
            <a:r>
              <a:rPr lang="en-US" sz="1600" b="0" i="0" dirty="0">
                <a:solidFill>
                  <a:srgbClr val="404040"/>
                </a:solidFill>
                <a:effectLst/>
                <a:highlight>
                  <a:srgbClr val="00FF00"/>
                </a:highlight>
                <a:latin typeface="Corbel" panose="020B0503020204020204" pitchFamily="34" charset="0"/>
              </a:rPr>
              <a:t> </a:t>
            </a:r>
            <a:r>
              <a:rPr lang="en-US" sz="1600" b="0" i="0" dirty="0">
                <a:solidFill>
                  <a:srgbClr val="404040"/>
                </a:solidFill>
                <a:effectLst/>
                <a:latin typeface="Corbel" panose="020B0503020204020204" pitchFamily="34" charset="0"/>
              </a:rPr>
              <a:t>- The users of type 2 hypervisors can use the tools available on other operating systems alongside their primary OS. For example, Windows users can access Linux applications by creating a Linux virtual machine.</a:t>
            </a:r>
          </a:p>
        </p:txBody>
      </p:sp>
    </p:spTree>
    <p:extLst>
      <p:ext uri="{BB962C8B-B14F-4D97-AF65-F5344CB8AC3E}">
        <p14:creationId xmlns:p14="http://schemas.microsoft.com/office/powerpoint/2010/main" val="40943667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2 Hypervisor - CONs</a:t>
            </a:r>
          </a:p>
        </p:txBody>
      </p:sp>
      <p:sp>
        <p:nvSpPr>
          <p:cNvPr id="4" name="TextBox 3">
            <a:extLst>
              <a:ext uri="{FF2B5EF4-FFF2-40B4-BE49-F238E27FC236}">
                <a16:creationId xmlns:a16="http://schemas.microsoft.com/office/drawing/2014/main" id="{3F9F0C20-9A4E-B425-E71C-B37C54120E0A}"/>
              </a:ext>
            </a:extLst>
          </p:cNvPr>
          <p:cNvSpPr txBox="1"/>
          <p:nvPr/>
        </p:nvSpPr>
        <p:spPr>
          <a:xfrm>
            <a:off x="186612" y="1493837"/>
            <a:ext cx="11702120" cy="4619854"/>
          </a:xfrm>
          <a:prstGeom prst="rect">
            <a:avLst/>
          </a:prstGeom>
          <a:noFill/>
        </p:spPr>
        <p:txBody>
          <a:bodyPr wrap="square">
            <a:spAutoFit/>
          </a:bodyPr>
          <a:lstStyle/>
          <a:p>
            <a:pPr algn="l">
              <a:lnSpc>
                <a:spcPct val="150000"/>
              </a:lnSpc>
            </a:pPr>
            <a:r>
              <a:rPr lang="en-US" b="1" i="0" dirty="0">
                <a:solidFill>
                  <a:srgbClr val="000000"/>
                </a:solidFill>
                <a:effectLst/>
                <a:latin typeface="Corbel" panose="020B0503020204020204" pitchFamily="34" charset="0"/>
              </a:rPr>
              <a:t>Cons</a:t>
            </a:r>
          </a:p>
          <a:p>
            <a:pPr algn="l">
              <a:lnSpc>
                <a:spcPct val="150000"/>
              </a:lnSpc>
              <a:buFont typeface="Arial" panose="020B0604020202020204" pitchFamily="34" charset="0"/>
              <a:buChar char="•"/>
            </a:pPr>
            <a:r>
              <a:rPr lang="en-US" b="1" i="0" dirty="0">
                <a:solidFill>
                  <a:srgbClr val="404040"/>
                </a:solidFill>
                <a:effectLst/>
                <a:highlight>
                  <a:srgbClr val="FF0000"/>
                </a:highlight>
                <a:latin typeface="Corbel" panose="020B0503020204020204" pitchFamily="34" charset="0"/>
              </a:rPr>
              <a:t>Less flexible resource management</a:t>
            </a:r>
            <a:r>
              <a:rPr lang="en-US" b="0" i="0" dirty="0">
                <a:solidFill>
                  <a:srgbClr val="404040"/>
                </a:solidFill>
                <a:effectLst/>
                <a:highlight>
                  <a:srgbClr val="FF0000"/>
                </a:highlight>
                <a:latin typeface="Corbel" panose="020B0503020204020204" pitchFamily="34" charset="0"/>
              </a:rPr>
              <a:t> </a:t>
            </a:r>
            <a:r>
              <a:rPr lang="en-US" b="0" i="0" dirty="0">
                <a:solidFill>
                  <a:srgbClr val="404040"/>
                </a:solidFill>
                <a:effectLst/>
                <a:latin typeface="Corbel" panose="020B0503020204020204" pitchFamily="34" charset="0"/>
              </a:rPr>
              <a:t>- Allocating resources with this type of hypervisor is more difficult than with type 1. Bare-metal hypervisors can dynamically allocate available resources depending on the current needs of a particular VM. A type 2 hypervisor occupies whatever the user allocates to a virtual machine. When a user assigns 8GB of RAM to a VM, that amount will be taken up even if the VM is using only a fraction of it. If the host machine has 32GB of RAM and the user creates three VMs with 8GB each, they are left with 8GB of RAM to keep the physical machine running. Creating another VM with 8GB of ram would bring down the system.</a:t>
            </a:r>
          </a:p>
          <a:p>
            <a:pPr algn="l">
              <a:lnSpc>
                <a:spcPct val="150000"/>
              </a:lnSpc>
              <a:buFont typeface="Arial" panose="020B0604020202020204" pitchFamily="34" charset="0"/>
              <a:buChar char="•"/>
            </a:pPr>
            <a:r>
              <a:rPr lang="en-US" b="1" i="0" dirty="0">
                <a:solidFill>
                  <a:srgbClr val="404040"/>
                </a:solidFill>
                <a:effectLst/>
                <a:highlight>
                  <a:srgbClr val="FF0000"/>
                </a:highlight>
                <a:latin typeface="Corbel" panose="020B0503020204020204" pitchFamily="34" charset="0"/>
              </a:rPr>
              <a:t>Performance</a:t>
            </a:r>
            <a:r>
              <a:rPr lang="en-US" b="0" i="0" dirty="0">
                <a:solidFill>
                  <a:srgbClr val="404040"/>
                </a:solidFill>
                <a:effectLst/>
                <a:highlight>
                  <a:srgbClr val="FF0000"/>
                </a:highlight>
                <a:latin typeface="Corbel" panose="020B0503020204020204" pitchFamily="34" charset="0"/>
              </a:rPr>
              <a:t> </a:t>
            </a:r>
            <a:r>
              <a:rPr lang="en-US" b="0" i="0" dirty="0">
                <a:solidFill>
                  <a:srgbClr val="404040"/>
                </a:solidFill>
                <a:effectLst/>
                <a:latin typeface="Corbel" panose="020B0503020204020204" pitchFamily="34" charset="0"/>
              </a:rPr>
              <a:t>- The host OS creates additional pressure on physical hardware, which may result in VMs having latency issues.</a:t>
            </a:r>
          </a:p>
          <a:p>
            <a:pPr algn="l">
              <a:lnSpc>
                <a:spcPct val="150000"/>
              </a:lnSpc>
              <a:buFont typeface="Arial" panose="020B0604020202020204" pitchFamily="34" charset="0"/>
              <a:buChar char="•"/>
            </a:pPr>
            <a:r>
              <a:rPr lang="en-US" b="1" i="0" dirty="0">
                <a:solidFill>
                  <a:srgbClr val="FF0000"/>
                </a:solidFill>
                <a:effectLst/>
                <a:latin typeface="Corbel" panose="020B0503020204020204" pitchFamily="34" charset="0"/>
              </a:rPr>
              <a:t>Security</a:t>
            </a:r>
            <a:r>
              <a:rPr lang="en-US" b="0" i="0" dirty="0">
                <a:solidFill>
                  <a:srgbClr val="404040"/>
                </a:solidFill>
                <a:effectLst/>
                <a:latin typeface="Corbel" panose="020B0503020204020204" pitchFamily="34" charset="0"/>
              </a:rPr>
              <a:t> - Type 2 hypervisors run on top of an operating system. This fact introduces a potential vulnerability since attackers may use potential vulnerabilities of the OS to gain access to virtual machines</a:t>
            </a:r>
          </a:p>
        </p:txBody>
      </p:sp>
    </p:spTree>
    <p:extLst>
      <p:ext uri="{BB962C8B-B14F-4D97-AF65-F5344CB8AC3E}">
        <p14:creationId xmlns:p14="http://schemas.microsoft.com/office/powerpoint/2010/main" val="36938688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1 &amp; 2 Hypervisor – At a Glance</a:t>
            </a:r>
          </a:p>
        </p:txBody>
      </p:sp>
      <p:pic>
        <p:nvPicPr>
          <p:cNvPr id="2" name="Picture 2" descr="type 1 Hypervisor example with virtual machines and physical server">
            <a:extLst>
              <a:ext uri="{FF2B5EF4-FFF2-40B4-BE49-F238E27FC236}">
                <a16:creationId xmlns:a16="http://schemas.microsoft.com/office/drawing/2014/main" id="{8F25BBFF-3705-4E22-AE2E-9CA395FA6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3" y="1299675"/>
            <a:ext cx="3546012" cy="26849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example of VMware hypervisor">
            <a:extLst>
              <a:ext uri="{FF2B5EF4-FFF2-40B4-BE49-F238E27FC236}">
                <a16:creationId xmlns:a16="http://schemas.microsoft.com/office/drawing/2014/main" id="{F5EC1D6B-803E-C70A-BD15-C9A8142C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33" y="3866609"/>
            <a:ext cx="3567691" cy="27560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agram of virtual machines, OS, and Hypervisors">
            <a:extLst>
              <a:ext uri="{FF2B5EF4-FFF2-40B4-BE49-F238E27FC236}">
                <a16:creationId xmlns:a16="http://schemas.microsoft.com/office/drawing/2014/main" id="{83400D69-A46F-C6B1-F18F-982C0874DA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200" y="1382871"/>
            <a:ext cx="3546013" cy="2684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screenshot of the VM VirtualBox interface.">
            <a:extLst>
              <a:ext uri="{FF2B5EF4-FFF2-40B4-BE49-F238E27FC236}">
                <a16:creationId xmlns:a16="http://schemas.microsoft.com/office/drawing/2014/main" id="{0DD88B2F-9CD9-D775-54C3-B296EA3BAF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927" y="4501505"/>
            <a:ext cx="3567998" cy="18375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E80A43-9B34-0A5D-024D-9CE3A182C192}"/>
              </a:ext>
            </a:extLst>
          </p:cNvPr>
          <p:cNvSpPr txBox="1"/>
          <p:nvPr/>
        </p:nvSpPr>
        <p:spPr>
          <a:xfrm>
            <a:off x="3584447" y="1414195"/>
            <a:ext cx="3567691" cy="646331"/>
          </a:xfrm>
          <a:prstGeom prst="rect">
            <a:avLst/>
          </a:prstGeom>
          <a:noFill/>
        </p:spPr>
        <p:txBody>
          <a:bodyPr wrap="square">
            <a:spAutoFit/>
          </a:bodyPr>
          <a:lstStyle/>
          <a:p>
            <a:r>
              <a:rPr lang="en-US" dirty="0">
                <a:solidFill>
                  <a:srgbClr val="404040"/>
                </a:solidFill>
                <a:latin typeface="Corbel" panose="020B0503020204020204" pitchFamily="34" charset="0"/>
                <a:sym typeface="Wingdings" panose="05000000000000000000" pitchFamily="2" charset="2"/>
              </a:rPr>
              <a:t> </a:t>
            </a:r>
            <a:r>
              <a:rPr lang="en-US" dirty="0">
                <a:solidFill>
                  <a:srgbClr val="00B0F0"/>
                </a:solidFill>
                <a:latin typeface="Corbel" panose="020B0503020204020204" pitchFamily="34" charset="0"/>
                <a:sym typeface="Wingdings" panose="05000000000000000000" pitchFamily="2" charset="2"/>
              </a:rPr>
              <a:t>Type 1 or Bare Metal is installed directly on hardware</a:t>
            </a:r>
            <a:endParaRPr lang="en-IN" dirty="0">
              <a:solidFill>
                <a:srgbClr val="00B0F0"/>
              </a:solidFill>
            </a:endParaRPr>
          </a:p>
        </p:txBody>
      </p:sp>
      <p:sp>
        <p:nvSpPr>
          <p:cNvPr id="10" name="TextBox 9">
            <a:extLst>
              <a:ext uri="{FF2B5EF4-FFF2-40B4-BE49-F238E27FC236}">
                <a16:creationId xmlns:a16="http://schemas.microsoft.com/office/drawing/2014/main" id="{20164104-CDCF-5331-5B54-8AB4A3B93BF0}"/>
              </a:ext>
            </a:extLst>
          </p:cNvPr>
          <p:cNvSpPr txBox="1"/>
          <p:nvPr/>
        </p:nvSpPr>
        <p:spPr>
          <a:xfrm>
            <a:off x="4844951" y="2060526"/>
            <a:ext cx="3476089" cy="646331"/>
          </a:xfrm>
          <a:prstGeom prst="rect">
            <a:avLst/>
          </a:prstGeom>
          <a:noFill/>
        </p:spPr>
        <p:txBody>
          <a:bodyPr wrap="square">
            <a:spAutoFit/>
          </a:bodyPr>
          <a:lstStyle/>
          <a:p>
            <a:r>
              <a:rPr lang="en-US" dirty="0">
                <a:solidFill>
                  <a:schemeClr val="accent2"/>
                </a:solidFill>
                <a:latin typeface="Corbel" panose="020B0503020204020204" pitchFamily="34" charset="0"/>
                <a:sym typeface="Wingdings" panose="05000000000000000000" pitchFamily="2" charset="2"/>
              </a:rPr>
              <a:t>Type 2 is installed on top of an existing OS                                           </a:t>
            </a:r>
            <a:r>
              <a:rPr lang="en-US" dirty="0">
                <a:solidFill>
                  <a:srgbClr val="404040"/>
                </a:solidFill>
                <a:latin typeface="Corbel" panose="020B0503020204020204" pitchFamily="34" charset="0"/>
                <a:sym typeface="Wingdings" panose="05000000000000000000" pitchFamily="2" charset="2"/>
              </a:rPr>
              <a:t></a:t>
            </a:r>
            <a:endParaRPr lang="en-IN" dirty="0"/>
          </a:p>
        </p:txBody>
      </p:sp>
      <p:sp>
        <p:nvSpPr>
          <p:cNvPr id="11" name="TextBox 10">
            <a:extLst>
              <a:ext uri="{FF2B5EF4-FFF2-40B4-BE49-F238E27FC236}">
                <a16:creationId xmlns:a16="http://schemas.microsoft.com/office/drawing/2014/main" id="{FE8F2F79-8657-1ECC-9597-1C949E811E2E}"/>
              </a:ext>
            </a:extLst>
          </p:cNvPr>
          <p:cNvSpPr txBox="1"/>
          <p:nvPr/>
        </p:nvSpPr>
        <p:spPr>
          <a:xfrm>
            <a:off x="3584447" y="2720042"/>
            <a:ext cx="3567691" cy="369332"/>
          </a:xfrm>
          <a:prstGeom prst="rect">
            <a:avLst/>
          </a:prstGeom>
          <a:noFill/>
        </p:spPr>
        <p:txBody>
          <a:bodyPr wrap="square">
            <a:spAutoFit/>
          </a:bodyPr>
          <a:lstStyle/>
          <a:p>
            <a:r>
              <a:rPr lang="en-US" dirty="0">
                <a:solidFill>
                  <a:srgbClr val="404040"/>
                </a:solidFill>
                <a:latin typeface="Corbel" panose="020B0503020204020204" pitchFamily="34" charset="0"/>
                <a:sym typeface="Wingdings" panose="05000000000000000000" pitchFamily="2" charset="2"/>
              </a:rPr>
              <a:t> </a:t>
            </a:r>
            <a:r>
              <a:rPr lang="en-US" dirty="0">
                <a:solidFill>
                  <a:srgbClr val="00B0F0"/>
                </a:solidFill>
                <a:latin typeface="Corbel" panose="020B0503020204020204" pitchFamily="34" charset="0"/>
                <a:sym typeface="Wingdings" panose="05000000000000000000" pitchFamily="2" charset="2"/>
              </a:rPr>
              <a:t>Mostly used by Enterprise CSP</a:t>
            </a:r>
            <a:endParaRPr lang="en-IN" dirty="0">
              <a:solidFill>
                <a:srgbClr val="00B0F0"/>
              </a:solidFill>
            </a:endParaRPr>
          </a:p>
        </p:txBody>
      </p:sp>
      <p:sp>
        <p:nvSpPr>
          <p:cNvPr id="12" name="TextBox 11">
            <a:extLst>
              <a:ext uri="{FF2B5EF4-FFF2-40B4-BE49-F238E27FC236}">
                <a16:creationId xmlns:a16="http://schemas.microsoft.com/office/drawing/2014/main" id="{327F78B9-3785-8014-C56F-F67514CCDB79}"/>
              </a:ext>
            </a:extLst>
          </p:cNvPr>
          <p:cNvSpPr txBox="1"/>
          <p:nvPr/>
        </p:nvSpPr>
        <p:spPr>
          <a:xfrm>
            <a:off x="4942489" y="3281015"/>
            <a:ext cx="3476089" cy="646331"/>
          </a:xfrm>
          <a:prstGeom prst="rect">
            <a:avLst/>
          </a:prstGeom>
          <a:noFill/>
        </p:spPr>
        <p:txBody>
          <a:bodyPr wrap="square">
            <a:spAutoFit/>
          </a:bodyPr>
          <a:lstStyle/>
          <a:p>
            <a:r>
              <a:rPr lang="en-US" dirty="0">
                <a:solidFill>
                  <a:schemeClr val="accent2"/>
                </a:solidFill>
                <a:latin typeface="Corbel" panose="020B0503020204020204" pitchFamily="34" charset="0"/>
                <a:sym typeface="Wingdings" panose="05000000000000000000" pitchFamily="2" charset="2"/>
              </a:rPr>
              <a:t>Mostly used by Medium &amp; Medium Small scale enterprises                  </a:t>
            </a:r>
            <a:r>
              <a:rPr lang="en-US" dirty="0">
                <a:solidFill>
                  <a:srgbClr val="404040"/>
                </a:solidFill>
                <a:latin typeface="Corbel" panose="020B0503020204020204" pitchFamily="34" charset="0"/>
                <a:sym typeface="Wingdings" panose="05000000000000000000" pitchFamily="2" charset="2"/>
              </a:rPr>
              <a:t></a:t>
            </a:r>
            <a:endParaRPr lang="en-IN" dirty="0"/>
          </a:p>
        </p:txBody>
      </p:sp>
      <p:sp>
        <p:nvSpPr>
          <p:cNvPr id="13" name="TextBox 12">
            <a:extLst>
              <a:ext uri="{FF2B5EF4-FFF2-40B4-BE49-F238E27FC236}">
                <a16:creationId xmlns:a16="http://schemas.microsoft.com/office/drawing/2014/main" id="{2CD039A3-42B7-9A6C-DE20-D8B75A23D327}"/>
              </a:ext>
            </a:extLst>
          </p:cNvPr>
          <p:cNvSpPr txBox="1"/>
          <p:nvPr/>
        </p:nvSpPr>
        <p:spPr>
          <a:xfrm>
            <a:off x="3453383" y="4516445"/>
            <a:ext cx="4483609" cy="646331"/>
          </a:xfrm>
          <a:prstGeom prst="rect">
            <a:avLst/>
          </a:prstGeom>
          <a:noFill/>
        </p:spPr>
        <p:txBody>
          <a:bodyPr wrap="square">
            <a:spAutoFit/>
          </a:bodyPr>
          <a:lstStyle/>
          <a:p>
            <a:r>
              <a:rPr lang="en-US" dirty="0">
                <a:solidFill>
                  <a:srgbClr val="404040"/>
                </a:solidFill>
                <a:latin typeface="Corbel" panose="020B0503020204020204" pitchFamily="34" charset="0"/>
                <a:sym typeface="Wingdings" panose="05000000000000000000" pitchFamily="2" charset="2"/>
              </a:rPr>
              <a:t> </a:t>
            </a:r>
            <a:r>
              <a:rPr lang="en-US" dirty="0">
                <a:solidFill>
                  <a:srgbClr val="00B0F0"/>
                </a:solidFill>
                <a:latin typeface="Corbel" panose="020B0503020204020204" pitchFamily="34" charset="0"/>
                <a:sym typeface="Wingdings" panose="05000000000000000000" pitchFamily="2" charset="2"/>
              </a:rPr>
              <a:t>Need to have a separate VM Management  console to monitor the VM</a:t>
            </a:r>
            <a:endParaRPr lang="en-IN" dirty="0">
              <a:solidFill>
                <a:srgbClr val="00B0F0"/>
              </a:solidFill>
            </a:endParaRPr>
          </a:p>
        </p:txBody>
      </p:sp>
      <p:sp>
        <p:nvSpPr>
          <p:cNvPr id="14" name="TextBox 13">
            <a:extLst>
              <a:ext uri="{FF2B5EF4-FFF2-40B4-BE49-F238E27FC236}">
                <a16:creationId xmlns:a16="http://schemas.microsoft.com/office/drawing/2014/main" id="{0112653A-C997-C196-6826-9D636279D9B8}"/>
              </a:ext>
            </a:extLst>
          </p:cNvPr>
          <p:cNvSpPr txBox="1"/>
          <p:nvPr/>
        </p:nvSpPr>
        <p:spPr>
          <a:xfrm>
            <a:off x="4844950" y="5694577"/>
            <a:ext cx="3476089" cy="369332"/>
          </a:xfrm>
          <a:prstGeom prst="rect">
            <a:avLst/>
          </a:prstGeom>
          <a:noFill/>
        </p:spPr>
        <p:txBody>
          <a:bodyPr wrap="square">
            <a:spAutoFit/>
          </a:bodyPr>
          <a:lstStyle/>
          <a:p>
            <a:r>
              <a:rPr lang="en-US" dirty="0">
                <a:solidFill>
                  <a:schemeClr val="accent2"/>
                </a:solidFill>
                <a:latin typeface="Corbel" panose="020B0503020204020204" pitchFamily="34" charset="0"/>
                <a:sym typeface="Wingdings" panose="05000000000000000000" pitchFamily="2" charset="2"/>
              </a:rPr>
              <a:t>Has an in-built console                  </a:t>
            </a:r>
            <a:r>
              <a:rPr lang="en-US" dirty="0">
                <a:solidFill>
                  <a:srgbClr val="404040"/>
                </a:solidFill>
                <a:latin typeface="Corbel" panose="020B0503020204020204" pitchFamily="34" charset="0"/>
                <a:sym typeface="Wingdings" panose="05000000000000000000" pitchFamily="2" charset="2"/>
              </a:rPr>
              <a:t></a:t>
            </a:r>
            <a:endParaRPr lang="en-IN" dirty="0"/>
          </a:p>
        </p:txBody>
      </p:sp>
    </p:spTree>
    <p:extLst>
      <p:ext uri="{BB962C8B-B14F-4D97-AF65-F5344CB8AC3E}">
        <p14:creationId xmlns:p14="http://schemas.microsoft.com/office/powerpoint/2010/main" val="3384974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Virtualization Evolution</a:t>
            </a:r>
          </a:p>
        </p:txBody>
      </p:sp>
      <p:pic>
        <p:nvPicPr>
          <p:cNvPr id="1026" name="Picture 2" descr="A brief Intro of virtualization and vmware esxi | SAP Blogs">
            <a:extLst>
              <a:ext uri="{FF2B5EF4-FFF2-40B4-BE49-F238E27FC236}">
                <a16:creationId xmlns:a16="http://schemas.microsoft.com/office/drawing/2014/main" id="{62C6F142-4A1C-B29F-80D9-0C1C94B70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1505" y="4327320"/>
            <a:ext cx="2581945" cy="24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27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x86 Architecture</a:t>
            </a:r>
          </a:p>
        </p:txBody>
      </p:sp>
      <p:pic>
        <p:nvPicPr>
          <p:cNvPr id="8" name="Picture 2">
            <a:extLst>
              <a:ext uri="{FF2B5EF4-FFF2-40B4-BE49-F238E27FC236}">
                <a16:creationId xmlns:a16="http://schemas.microsoft.com/office/drawing/2014/main" id="{625C3F39-6436-1D35-1B8B-92BF1E742A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1288" y="1399032"/>
            <a:ext cx="6455664" cy="5105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A411DF-6B6D-CDE3-0C37-F4C77E7E2D63}"/>
              </a:ext>
            </a:extLst>
          </p:cNvPr>
          <p:cNvSpPr txBox="1"/>
          <p:nvPr/>
        </p:nvSpPr>
        <p:spPr>
          <a:xfrm>
            <a:off x="7306056" y="1959924"/>
            <a:ext cx="4885944" cy="3139321"/>
          </a:xfrm>
          <a:prstGeom prst="rect">
            <a:avLst/>
          </a:prstGeom>
          <a:noFill/>
        </p:spPr>
        <p:txBody>
          <a:bodyPr wrap="square">
            <a:spAutoFit/>
          </a:bodyPr>
          <a:lstStyle/>
          <a:p>
            <a:r>
              <a:rPr lang="en-IN" dirty="0"/>
              <a:t>+------------------------------------+</a:t>
            </a:r>
          </a:p>
          <a:p>
            <a:r>
              <a:rPr lang="en-IN" dirty="0"/>
              <a:t>|            Application             |</a:t>
            </a:r>
          </a:p>
          <a:p>
            <a:r>
              <a:rPr lang="en-IN" dirty="0"/>
              <a:t>+------------------------------------+</a:t>
            </a:r>
          </a:p>
          <a:p>
            <a:r>
              <a:rPr lang="en-IN" dirty="0"/>
              <a:t>|              OS Kernel             |</a:t>
            </a:r>
          </a:p>
          <a:p>
            <a:r>
              <a:rPr lang="en-IN" dirty="0"/>
              <a:t>+------------------------------------+</a:t>
            </a:r>
          </a:p>
          <a:p>
            <a:r>
              <a:rPr lang="en-IN" dirty="0"/>
              <a:t>|         Hardware Abstraction       |</a:t>
            </a:r>
          </a:p>
          <a:p>
            <a:r>
              <a:rPr lang="en-IN" dirty="0"/>
              <a:t>+------------------------------------+</a:t>
            </a:r>
          </a:p>
          <a:p>
            <a:r>
              <a:rPr lang="en-IN" dirty="0"/>
              <a:t>|         Microarchitecture          |</a:t>
            </a:r>
          </a:p>
          <a:p>
            <a:r>
              <a:rPr lang="en-IN" dirty="0"/>
              <a:t>+------------------------------------+</a:t>
            </a:r>
          </a:p>
          <a:p>
            <a:r>
              <a:rPr lang="en-IN" dirty="0"/>
              <a:t>|           Physical Hardware         |</a:t>
            </a:r>
          </a:p>
          <a:p>
            <a:r>
              <a:rPr lang="en-IN" dirty="0"/>
              <a:t>+------------------------------------+</a:t>
            </a:r>
          </a:p>
        </p:txBody>
      </p:sp>
    </p:spTree>
    <p:extLst>
      <p:ext uri="{BB962C8B-B14F-4D97-AF65-F5344CB8AC3E}">
        <p14:creationId xmlns:p14="http://schemas.microsoft.com/office/powerpoint/2010/main" val="27749543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X86 Architecture</a:t>
            </a:r>
          </a:p>
        </p:txBody>
      </p:sp>
      <p:pic>
        <p:nvPicPr>
          <p:cNvPr id="3074" name="Picture 2">
            <a:extLst>
              <a:ext uri="{FF2B5EF4-FFF2-40B4-BE49-F238E27FC236}">
                <a16:creationId xmlns:a16="http://schemas.microsoft.com/office/drawing/2014/main" id="{C78BFABC-3C9F-1F6D-87AD-725D127C7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0974" y="0"/>
            <a:ext cx="1499671" cy="12359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2E35FB-94E1-C3EB-D575-AA02318AAD83}"/>
              </a:ext>
            </a:extLst>
          </p:cNvPr>
          <p:cNvSpPr>
            <a:spLocks noGrp="1"/>
          </p:cNvSpPr>
          <p:nvPr>
            <p:ph idx="1"/>
          </p:nvPr>
        </p:nvSpPr>
        <p:spPr>
          <a:xfrm>
            <a:off x="406399" y="1493837"/>
            <a:ext cx="11639489" cy="4525963"/>
          </a:xfrm>
        </p:spPr>
        <p:txBody>
          <a:bodyPr>
            <a:normAutofit fontScale="85000" lnSpcReduction="20000"/>
          </a:bodyPr>
          <a:lstStyle/>
          <a:p>
            <a:pPr algn="l">
              <a:lnSpc>
                <a:spcPct val="150000"/>
              </a:lnSpc>
            </a:pPr>
            <a:r>
              <a:rPr lang="en-US" sz="1800" b="0" i="0" dirty="0">
                <a:solidFill>
                  <a:srgbClr val="374151"/>
                </a:solidFill>
                <a:effectLst/>
                <a:latin typeface="Corbel" panose="020B0503020204020204" pitchFamily="34" charset="0"/>
              </a:rPr>
              <a:t>The </a:t>
            </a:r>
            <a:r>
              <a:rPr lang="en-US" sz="1800" b="0" i="0" dirty="0">
                <a:solidFill>
                  <a:srgbClr val="374151"/>
                </a:solidFill>
                <a:effectLst/>
                <a:highlight>
                  <a:srgbClr val="00FF00"/>
                </a:highlight>
                <a:latin typeface="Corbel" panose="020B0503020204020204" pitchFamily="34" charset="0"/>
              </a:rPr>
              <a:t>x86 architecture </a:t>
            </a:r>
            <a:r>
              <a:rPr lang="en-US" sz="1800" b="0" i="0" dirty="0">
                <a:solidFill>
                  <a:srgbClr val="374151"/>
                </a:solidFill>
                <a:effectLst/>
                <a:latin typeface="Corbel" panose="020B0503020204020204" pitchFamily="34" charset="0"/>
              </a:rPr>
              <a:t>uses a system of </a:t>
            </a:r>
            <a:r>
              <a:rPr lang="en-US" sz="1800" b="0" i="0" dirty="0">
                <a:solidFill>
                  <a:srgbClr val="374151"/>
                </a:solidFill>
                <a:effectLst/>
                <a:highlight>
                  <a:srgbClr val="00FF00"/>
                </a:highlight>
                <a:latin typeface="Corbel" panose="020B0503020204020204" pitchFamily="34" charset="0"/>
              </a:rPr>
              <a:t>privilege rings </a:t>
            </a:r>
            <a:r>
              <a:rPr lang="en-US" sz="1800" b="0" i="0" dirty="0">
                <a:solidFill>
                  <a:srgbClr val="374151"/>
                </a:solidFill>
                <a:effectLst/>
                <a:latin typeface="Corbel" panose="020B0503020204020204" pitchFamily="34" charset="0"/>
              </a:rPr>
              <a:t>to control access to sensitive areas of the </a:t>
            </a:r>
            <a:r>
              <a:rPr lang="en-US" sz="1800" b="0" i="0" dirty="0">
                <a:solidFill>
                  <a:srgbClr val="374151"/>
                </a:solidFill>
                <a:effectLst/>
                <a:highlight>
                  <a:srgbClr val="00FF00"/>
                </a:highlight>
                <a:latin typeface="Corbel" panose="020B0503020204020204" pitchFamily="34" charset="0"/>
              </a:rPr>
              <a:t>computer's memory and resources</a:t>
            </a:r>
            <a:r>
              <a:rPr lang="en-US" sz="1800" b="0" i="0" dirty="0">
                <a:solidFill>
                  <a:srgbClr val="374151"/>
                </a:solidFill>
                <a:effectLst/>
                <a:latin typeface="Corbel" panose="020B0503020204020204" pitchFamily="34" charset="0"/>
              </a:rPr>
              <a:t>. This system is known as </a:t>
            </a:r>
            <a:r>
              <a:rPr lang="en-US" sz="1800" b="0" i="0" dirty="0">
                <a:solidFill>
                  <a:srgbClr val="374151"/>
                </a:solidFill>
                <a:effectLst/>
                <a:highlight>
                  <a:srgbClr val="00FF00"/>
                </a:highlight>
                <a:latin typeface="Corbel" panose="020B0503020204020204" pitchFamily="34" charset="0"/>
              </a:rPr>
              <a:t>Ring Architecture</a:t>
            </a:r>
            <a:r>
              <a:rPr lang="en-US" sz="1800" b="0" i="0" dirty="0">
                <a:solidFill>
                  <a:srgbClr val="374151"/>
                </a:solidFill>
                <a:effectLst/>
                <a:latin typeface="Corbel" panose="020B0503020204020204" pitchFamily="34" charset="0"/>
              </a:rPr>
              <a:t>, and there are four privilege levels, or rings, </a:t>
            </a:r>
            <a:r>
              <a:rPr lang="en-US" sz="1800" b="0" i="0" dirty="0">
                <a:solidFill>
                  <a:srgbClr val="374151"/>
                </a:solidFill>
                <a:effectLst/>
                <a:highlight>
                  <a:srgbClr val="00FF00"/>
                </a:highlight>
                <a:latin typeface="Corbel" panose="020B0503020204020204" pitchFamily="34" charset="0"/>
              </a:rPr>
              <a:t>numbered 0 through 3</a:t>
            </a:r>
            <a:r>
              <a:rPr lang="en-US" sz="1800" b="0" i="0" dirty="0">
                <a:solidFill>
                  <a:srgbClr val="374151"/>
                </a:solidFill>
                <a:effectLst/>
                <a:latin typeface="Corbel" panose="020B0503020204020204" pitchFamily="34" charset="0"/>
              </a:rPr>
              <a:t>.</a:t>
            </a:r>
          </a:p>
          <a:p>
            <a:pPr algn="l">
              <a:lnSpc>
                <a:spcPct val="150000"/>
              </a:lnSpc>
              <a:buFont typeface="+mj-lt"/>
              <a:buAutoNum type="arabicPeriod"/>
            </a:pPr>
            <a:r>
              <a:rPr lang="en-US" sz="1800" b="1" i="0" dirty="0">
                <a:solidFill>
                  <a:srgbClr val="374151"/>
                </a:solidFill>
                <a:effectLst/>
                <a:latin typeface="Corbel" panose="020B0503020204020204" pitchFamily="34" charset="0"/>
              </a:rPr>
              <a:t>Ring 0</a:t>
            </a:r>
            <a:r>
              <a:rPr lang="en-US" sz="1800" b="0" i="0" dirty="0">
                <a:solidFill>
                  <a:srgbClr val="374151"/>
                </a:solidFill>
                <a:effectLst/>
                <a:latin typeface="Corbel" panose="020B0503020204020204" pitchFamily="34" charset="0"/>
              </a:rPr>
              <a:t>: Also known as the kernel mode, ring 0 is the </a:t>
            </a:r>
            <a:r>
              <a:rPr lang="en-US" sz="1800" b="0" i="0" dirty="0">
                <a:solidFill>
                  <a:srgbClr val="374151"/>
                </a:solidFill>
                <a:effectLst/>
                <a:highlight>
                  <a:srgbClr val="00FF00"/>
                </a:highlight>
                <a:latin typeface="Corbel" panose="020B0503020204020204" pitchFamily="34" charset="0"/>
              </a:rPr>
              <a:t>most privileged level</a:t>
            </a:r>
            <a:r>
              <a:rPr lang="en-US" sz="1800" b="0" i="0" dirty="0">
                <a:solidFill>
                  <a:srgbClr val="374151"/>
                </a:solidFill>
                <a:effectLst/>
                <a:latin typeface="Corbel" panose="020B0503020204020204" pitchFamily="34" charset="0"/>
              </a:rPr>
              <a:t>, and it has full access to all of the computer's resources, including memory and I/O devices. This is where the operating system kernel runs.</a:t>
            </a:r>
          </a:p>
          <a:p>
            <a:pPr algn="l">
              <a:lnSpc>
                <a:spcPct val="150000"/>
              </a:lnSpc>
              <a:buFont typeface="+mj-lt"/>
              <a:buAutoNum type="arabicPeriod"/>
            </a:pPr>
            <a:r>
              <a:rPr lang="en-US" sz="1800" b="1" i="0" dirty="0">
                <a:solidFill>
                  <a:srgbClr val="374151"/>
                </a:solidFill>
                <a:effectLst/>
                <a:latin typeface="Corbel" panose="020B0503020204020204" pitchFamily="34" charset="0"/>
              </a:rPr>
              <a:t>Ring 1</a:t>
            </a:r>
            <a:r>
              <a:rPr lang="en-US" sz="1800" b="0" i="0" dirty="0">
                <a:solidFill>
                  <a:srgbClr val="374151"/>
                </a:solidFill>
                <a:effectLst/>
                <a:latin typeface="Corbel" panose="020B0503020204020204" pitchFamily="34" charset="0"/>
              </a:rPr>
              <a:t>: This ring is used for </a:t>
            </a:r>
            <a:r>
              <a:rPr lang="en-US" sz="1800" b="0" i="0" dirty="0">
                <a:solidFill>
                  <a:srgbClr val="374151"/>
                </a:solidFill>
                <a:effectLst/>
                <a:highlight>
                  <a:srgbClr val="00FF00"/>
                </a:highlight>
                <a:latin typeface="Corbel" panose="020B0503020204020204" pitchFamily="34" charset="0"/>
              </a:rPr>
              <a:t>device drivers </a:t>
            </a:r>
            <a:r>
              <a:rPr lang="en-US" sz="1800" b="0" i="0" dirty="0">
                <a:solidFill>
                  <a:srgbClr val="374151"/>
                </a:solidFill>
                <a:effectLst/>
                <a:latin typeface="Corbel" panose="020B0503020204020204" pitchFamily="34" charset="0"/>
              </a:rPr>
              <a:t>and other low-level system components. Ring 1 has access to more resources than ring 2 and ring 3, but it still has limited access compared to ring 0.</a:t>
            </a:r>
          </a:p>
          <a:p>
            <a:pPr algn="l">
              <a:lnSpc>
                <a:spcPct val="150000"/>
              </a:lnSpc>
              <a:buFont typeface="+mj-lt"/>
              <a:buAutoNum type="arabicPeriod"/>
            </a:pPr>
            <a:r>
              <a:rPr lang="en-US" sz="1800" b="1" i="0" dirty="0">
                <a:solidFill>
                  <a:srgbClr val="374151"/>
                </a:solidFill>
                <a:effectLst/>
                <a:latin typeface="Corbel" panose="020B0503020204020204" pitchFamily="34" charset="0"/>
              </a:rPr>
              <a:t>Ring 2</a:t>
            </a:r>
            <a:r>
              <a:rPr lang="en-US" sz="1800" b="0" i="0" dirty="0">
                <a:solidFill>
                  <a:srgbClr val="374151"/>
                </a:solidFill>
                <a:effectLst/>
                <a:latin typeface="Corbel" panose="020B0503020204020204" pitchFamily="34" charset="0"/>
              </a:rPr>
              <a:t>: Ring 2 </a:t>
            </a:r>
            <a:r>
              <a:rPr lang="en-US" sz="1800" b="0" i="0" dirty="0">
                <a:solidFill>
                  <a:srgbClr val="374151"/>
                </a:solidFill>
                <a:effectLst/>
                <a:highlight>
                  <a:srgbClr val="00FF00"/>
                </a:highlight>
                <a:latin typeface="Corbel" panose="020B0503020204020204" pitchFamily="34" charset="0"/>
              </a:rPr>
              <a:t>is not used in modern x86 systems</a:t>
            </a:r>
            <a:r>
              <a:rPr lang="en-US" sz="1800" b="0" i="0" dirty="0">
                <a:solidFill>
                  <a:srgbClr val="374151"/>
                </a:solidFill>
                <a:effectLst/>
                <a:latin typeface="Corbel" panose="020B0503020204020204" pitchFamily="34" charset="0"/>
              </a:rPr>
              <a:t>, but it was used in the past for system extensions, such as </a:t>
            </a:r>
            <a:r>
              <a:rPr lang="en-US" sz="1800" b="0" i="0" dirty="0">
                <a:solidFill>
                  <a:srgbClr val="374151"/>
                </a:solidFill>
                <a:effectLst/>
                <a:highlight>
                  <a:srgbClr val="00FF00"/>
                </a:highlight>
                <a:latin typeface="Corbel" panose="020B0503020204020204" pitchFamily="34" charset="0"/>
              </a:rPr>
              <a:t>device</a:t>
            </a:r>
            <a:r>
              <a:rPr lang="en-US" sz="1800" b="0" i="0" dirty="0">
                <a:solidFill>
                  <a:srgbClr val="374151"/>
                </a:solidFill>
                <a:effectLst/>
                <a:latin typeface="Corbel" panose="020B0503020204020204" pitchFamily="34" charset="0"/>
              </a:rPr>
              <a:t> drivers and system libraries. Ring 2 has even less access to the computer's resources than ring 1.</a:t>
            </a:r>
          </a:p>
          <a:p>
            <a:pPr algn="l">
              <a:lnSpc>
                <a:spcPct val="150000"/>
              </a:lnSpc>
              <a:buFont typeface="+mj-lt"/>
              <a:buAutoNum type="arabicPeriod"/>
            </a:pPr>
            <a:r>
              <a:rPr lang="en-US" sz="1800" b="1" i="0" dirty="0">
                <a:solidFill>
                  <a:srgbClr val="374151"/>
                </a:solidFill>
                <a:effectLst/>
                <a:latin typeface="Corbel" panose="020B0503020204020204" pitchFamily="34" charset="0"/>
              </a:rPr>
              <a:t>Ring 3</a:t>
            </a:r>
            <a:r>
              <a:rPr lang="en-US" sz="1800" b="0" i="0" dirty="0">
                <a:solidFill>
                  <a:srgbClr val="374151"/>
                </a:solidFill>
                <a:effectLst/>
                <a:latin typeface="Corbel" panose="020B0503020204020204" pitchFamily="34" charset="0"/>
              </a:rPr>
              <a:t>: Also known as </a:t>
            </a:r>
            <a:r>
              <a:rPr lang="en-US" sz="1800" b="0" i="0" dirty="0">
                <a:solidFill>
                  <a:srgbClr val="374151"/>
                </a:solidFill>
                <a:effectLst/>
                <a:highlight>
                  <a:srgbClr val="00FF00"/>
                </a:highlight>
                <a:latin typeface="Corbel" panose="020B0503020204020204" pitchFamily="34" charset="0"/>
              </a:rPr>
              <a:t>user mode</a:t>
            </a:r>
            <a:r>
              <a:rPr lang="en-US" sz="1800" b="0" i="0" dirty="0">
                <a:solidFill>
                  <a:srgbClr val="374151"/>
                </a:solidFill>
                <a:effectLst/>
                <a:latin typeface="Corbel" panose="020B0503020204020204" pitchFamily="34" charset="0"/>
              </a:rPr>
              <a:t>, ring 3 is the least privileged level, and it is where user applications run. Ring 3 has </a:t>
            </a:r>
            <a:r>
              <a:rPr lang="en-US" sz="1800" b="0" i="0" dirty="0">
                <a:solidFill>
                  <a:srgbClr val="374151"/>
                </a:solidFill>
                <a:effectLst/>
                <a:highlight>
                  <a:srgbClr val="00FF00"/>
                </a:highlight>
                <a:latin typeface="Corbel" panose="020B0503020204020204" pitchFamily="34" charset="0"/>
              </a:rPr>
              <a:t>limited access</a:t>
            </a:r>
            <a:r>
              <a:rPr lang="en-US" sz="1800" b="0" i="0" dirty="0">
                <a:solidFill>
                  <a:srgbClr val="374151"/>
                </a:solidFill>
                <a:effectLst/>
                <a:latin typeface="Corbel" panose="020B0503020204020204" pitchFamily="34" charset="0"/>
              </a:rPr>
              <a:t> to the computer's resources, and any access to sensitive areas of the system must be performed through </a:t>
            </a:r>
            <a:r>
              <a:rPr lang="en-US" sz="1800" b="0" i="0" dirty="0">
                <a:solidFill>
                  <a:srgbClr val="374151"/>
                </a:solidFill>
                <a:effectLst/>
                <a:highlight>
                  <a:srgbClr val="00FF00"/>
                </a:highlight>
                <a:latin typeface="Corbel" panose="020B0503020204020204" pitchFamily="34" charset="0"/>
              </a:rPr>
              <a:t>system calls </a:t>
            </a:r>
            <a:r>
              <a:rPr lang="en-US" sz="1800" b="0" i="0" dirty="0">
                <a:solidFill>
                  <a:srgbClr val="374151"/>
                </a:solidFill>
                <a:effectLst/>
                <a:latin typeface="Corbel" panose="020B0503020204020204" pitchFamily="34" charset="0"/>
              </a:rPr>
              <a:t>that are handled by the </a:t>
            </a:r>
            <a:r>
              <a:rPr lang="en-US" sz="1800" b="0" i="0" dirty="0">
                <a:solidFill>
                  <a:srgbClr val="374151"/>
                </a:solidFill>
                <a:effectLst/>
                <a:highlight>
                  <a:srgbClr val="00FF00"/>
                </a:highlight>
                <a:latin typeface="Corbel" panose="020B0503020204020204" pitchFamily="34" charset="0"/>
              </a:rPr>
              <a:t>operating system kernel </a:t>
            </a:r>
            <a:r>
              <a:rPr lang="en-US" sz="1800" b="0" i="0" dirty="0">
                <a:solidFill>
                  <a:srgbClr val="374151"/>
                </a:solidFill>
                <a:effectLst/>
                <a:latin typeface="Corbel" panose="020B0503020204020204" pitchFamily="34" charset="0"/>
              </a:rPr>
              <a:t>running in ring 0.</a:t>
            </a:r>
          </a:p>
          <a:p>
            <a:pPr algn="l">
              <a:lnSpc>
                <a:spcPct val="150000"/>
              </a:lnSpc>
            </a:pPr>
            <a:r>
              <a:rPr lang="en-US" sz="1800" b="1" i="0" dirty="0">
                <a:solidFill>
                  <a:srgbClr val="374151"/>
                </a:solidFill>
                <a:effectLst/>
                <a:latin typeface="Corbel" panose="020B0503020204020204" pitchFamily="34" charset="0"/>
              </a:rPr>
              <a:t>Each process running on an x86 system </a:t>
            </a:r>
            <a:r>
              <a:rPr lang="en-US" sz="1800" b="0" i="0" dirty="0">
                <a:solidFill>
                  <a:srgbClr val="374151"/>
                </a:solidFill>
                <a:effectLst/>
                <a:latin typeface="Corbel" panose="020B0503020204020204" pitchFamily="34" charset="0"/>
              </a:rPr>
              <a:t>runs in a </a:t>
            </a:r>
            <a:r>
              <a:rPr lang="en-US" sz="1800" b="1" i="0" dirty="0">
                <a:solidFill>
                  <a:srgbClr val="374151"/>
                </a:solidFill>
                <a:effectLst/>
                <a:latin typeface="Corbel" panose="020B0503020204020204" pitchFamily="34" charset="0"/>
              </a:rPr>
              <a:t>specific ring</a:t>
            </a:r>
            <a:r>
              <a:rPr lang="en-US" sz="1800" b="0" i="0" dirty="0">
                <a:solidFill>
                  <a:srgbClr val="374151"/>
                </a:solidFill>
                <a:effectLst/>
                <a:latin typeface="Corbel" panose="020B0503020204020204" pitchFamily="34" charset="0"/>
              </a:rPr>
              <a:t>, and the ring level </a:t>
            </a:r>
            <a:r>
              <a:rPr lang="en-US" sz="1800" b="1" i="0" dirty="0">
                <a:solidFill>
                  <a:srgbClr val="374151"/>
                </a:solidFill>
                <a:effectLst/>
                <a:latin typeface="Corbel" panose="020B0503020204020204" pitchFamily="34" charset="0"/>
              </a:rPr>
              <a:t>determines the level of access the process has to the computer's resources</a:t>
            </a:r>
            <a:r>
              <a:rPr lang="en-US" sz="1800" b="0" i="0" dirty="0">
                <a:solidFill>
                  <a:srgbClr val="374151"/>
                </a:solidFill>
                <a:effectLst/>
                <a:latin typeface="Corbel" panose="020B0503020204020204" pitchFamily="34" charset="0"/>
              </a:rPr>
              <a:t>. This system of privilege rings provides a layer of security by ensuring that user applications cannot interfere with the operation of the operating system and other system components.</a:t>
            </a:r>
          </a:p>
          <a:p>
            <a:pPr>
              <a:lnSpc>
                <a:spcPct val="150000"/>
              </a:lnSpc>
            </a:pPr>
            <a:endParaRPr lang="en-IN" sz="1800" dirty="0">
              <a:latin typeface="Corbel" panose="020B0503020204020204" pitchFamily="34" charset="0"/>
            </a:endParaRPr>
          </a:p>
        </p:txBody>
      </p:sp>
    </p:spTree>
    <p:extLst>
      <p:ext uri="{BB962C8B-B14F-4D97-AF65-F5344CB8AC3E}">
        <p14:creationId xmlns:p14="http://schemas.microsoft.com/office/powerpoint/2010/main" val="17935858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Challenges to Virtualization</a:t>
            </a:r>
          </a:p>
        </p:txBody>
      </p:sp>
      <p:sp>
        <p:nvSpPr>
          <p:cNvPr id="4" name="Content Placeholder 3">
            <a:extLst>
              <a:ext uri="{FF2B5EF4-FFF2-40B4-BE49-F238E27FC236}">
                <a16:creationId xmlns:a16="http://schemas.microsoft.com/office/drawing/2014/main" id="{5BC501FA-D50E-2E50-8D76-ABD4AC7691C2}"/>
              </a:ext>
            </a:extLst>
          </p:cNvPr>
          <p:cNvSpPr>
            <a:spLocks noGrp="1"/>
          </p:cNvSpPr>
          <p:nvPr>
            <p:ph idx="1"/>
          </p:nvPr>
        </p:nvSpPr>
        <p:spPr>
          <a:xfrm>
            <a:off x="146111" y="1406367"/>
            <a:ext cx="7101977" cy="5053156"/>
          </a:xfrm>
        </p:spPr>
        <p:txBody>
          <a:bodyPr>
            <a:normAutofit/>
          </a:bodyPr>
          <a:lstStyle/>
          <a:p>
            <a:pPr algn="just" rtl="0" fontAlgn="base">
              <a:buFont typeface="Arial" panose="020B0604020202020204" pitchFamily="34" charset="0"/>
              <a:buChar char="•"/>
            </a:pPr>
            <a:r>
              <a:rPr lang="en-US" sz="2000" b="0" i="0" u="none" strike="noStrike" dirty="0">
                <a:solidFill>
                  <a:srgbClr val="514843"/>
                </a:solidFill>
                <a:effectLst/>
                <a:highlight>
                  <a:srgbClr val="FFFF00"/>
                </a:highlight>
                <a:latin typeface="Corbel" panose="020B0503020204020204" pitchFamily="34" charset="0"/>
              </a:rPr>
              <a:t>X86 operating systems </a:t>
            </a:r>
            <a:r>
              <a:rPr lang="en-US" sz="2000" b="0" i="0" u="none" strike="noStrike" dirty="0">
                <a:solidFill>
                  <a:srgbClr val="514843"/>
                </a:solidFill>
                <a:effectLst/>
                <a:latin typeface="Corbel" panose="020B0503020204020204" pitchFamily="34" charset="0"/>
              </a:rPr>
              <a:t>are designed to run directly on the </a:t>
            </a:r>
            <a:r>
              <a:rPr lang="en-US" sz="2000" b="0" i="0" u="none" strike="noStrike" dirty="0">
                <a:solidFill>
                  <a:srgbClr val="514843"/>
                </a:solidFill>
                <a:effectLst/>
                <a:highlight>
                  <a:srgbClr val="FFFF00"/>
                </a:highlight>
                <a:latin typeface="Corbel" panose="020B0503020204020204" pitchFamily="34" charset="0"/>
              </a:rPr>
              <a:t>bare-metal hardware</a:t>
            </a:r>
            <a:r>
              <a:rPr lang="en-US" sz="2000" b="0" i="0" u="none" strike="noStrike" dirty="0">
                <a:solidFill>
                  <a:srgbClr val="514843"/>
                </a:solidFill>
                <a:effectLst/>
                <a:latin typeface="Corbel" panose="020B0503020204020204" pitchFamily="34" charset="0"/>
              </a:rPr>
              <a:t>, so they naturally assume they fully ‘</a:t>
            </a:r>
            <a:r>
              <a:rPr lang="en-US" sz="2000" b="0" i="0" u="none" strike="noStrike" dirty="0">
                <a:solidFill>
                  <a:srgbClr val="514843"/>
                </a:solidFill>
                <a:effectLst/>
                <a:highlight>
                  <a:srgbClr val="FFFF00"/>
                </a:highlight>
                <a:latin typeface="Corbel" panose="020B0503020204020204" pitchFamily="34" charset="0"/>
              </a:rPr>
              <a:t>own</a:t>
            </a:r>
            <a:r>
              <a:rPr lang="en-US" sz="2000" b="0" i="0" u="none" strike="noStrike" dirty="0">
                <a:solidFill>
                  <a:srgbClr val="514843"/>
                </a:solidFill>
                <a:effectLst/>
                <a:latin typeface="Corbel" panose="020B0503020204020204" pitchFamily="34" charset="0"/>
              </a:rPr>
              <a:t>’ the computer hardware. </a:t>
            </a:r>
            <a:r>
              <a:rPr lang="en-US" sz="2000" b="0" i="0" dirty="0">
                <a:solidFill>
                  <a:srgbClr val="514843"/>
                </a:solidFill>
                <a:effectLst/>
                <a:latin typeface="Corbel" panose="020B0503020204020204" pitchFamily="34" charset="0"/>
              </a:rPr>
              <a:t>​</a:t>
            </a:r>
          </a:p>
          <a:p>
            <a:pPr algn="just" rtl="0"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As shown, the x86 architecture offers </a:t>
            </a:r>
            <a:r>
              <a:rPr lang="en-US" sz="2000" b="0" i="0" u="none" strike="noStrike" dirty="0">
                <a:solidFill>
                  <a:srgbClr val="514843"/>
                </a:solidFill>
                <a:effectLst/>
                <a:highlight>
                  <a:srgbClr val="00FF00"/>
                </a:highlight>
                <a:latin typeface="Corbel" panose="020B0503020204020204" pitchFamily="34" charset="0"/>
              </a:rPr>
              <a:t>four levels </a:t>
            </a:r>
            <a:r>
              <a:rPr lang="en-US" sz="2000" b="0" i="0" u="none" strike="noStrike" dirty="0">
                <a:solidFill>
                  <a:srgbClr val="514843"/>
                </a:solidFill>
                <a:effectLst/>
                <a:latin typeface="Corbel" panose="020B0503020204020204" pitchFamily="34" charset="0"/>
              </a:rPr>
              <a:t>of privilege known as </a:t>
            </a:r>
            <a:r>
              <a:rPr lang="en-US" sz="2000" b="0" i="0" u="none" strike="noStrike" dirty="0">
                <a:solidFill>
                  <a:srgbClr val="514843"/>
                </a:solidFill>
                <a:effectLst/>
                <a:highlight>
                  <a:srgbClr val="00FF00"/>
                </a:highlight>
                <a:latin typeface="Corbel" panose="020B0503020204020204" pitchFamily="34" charset="0"/>
              </a:rPr>
              <a:t>Ring 0, 1, 2 and 3 to operating systems </a:t>
            </a:r>
            <a:r>
              <a:rPr lang="en-US" sz="2000" b="0" i="0" u="none" strike="noStrike" dirty="0">
                <a:solidFill>
                  <a:srgbClr val="514843"/>
                </a:solidFill>
                <a:effectLst/>
                <a:latin typeface="Corbel" panose="020B0503020204020204" pitchFamily="34" charset="0"/>
              </a:rPr>
              <a:t>and applications to manage access to the computer hardware. </a:t>
            </a:r>
            <a:r>
              <a:rPr lang="en-US" sz="2000" b="0" i="0" dirty="0">
                <a:solidFill>
                  <a:srgbClr val="514843"/>
                </a:solidFill>
                <a:effectLst/>
                <a:latin typeface="Corbel" panose="020B0503020204020204" pitchFamily="34" charset="0"/>
              </a:rPr>
              <a:t>​</a:t>
            </a:r>
          </a:p>
          <a:p>
            <a:pPr algn="just" rtl="0"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While </a:t>
            </a:r>
            <a:r>
              <a:rPr lang="en-US" sz="2000" b="0" i="0" u="none" strike="noStrike" dirty="0">
                <a:solidFill>
                  <a:srgbClr val="514843"/>
                </a:solidFill>
                <a:effectLst/>
                <a:highlight>
                  <a:srgbClr val="FF00FF"/>
                </a:highlight>
                <a:latin typeface="Corbel" panose="020B0503020204020204" pitchFamily="34" charset="0"/>
              </a:rPr>
              <a:t>user level </a:t>
            </a:r>
            <a:r>
              <a:rPr lang="en-US" sz="2000" b="0" i="0" u="none" strike="noStrike" dirty="0">
                <a:solidFill>
                  <a:srgbClr val="514843"/>
                </a:solidFill>
                <a:effectLst/>
                <a:latin typeface="Corbel" panose="020B0503020204020204" pitchFamily="34" charset="0"/>
              </a:rPr>
              <a:t>applications typically run in </a:t>
            </a:r>
            <a:r>
              <a:rPr lang="en-US" sz="2000" b="0" i="0" u="none" strike="noStrike" dirty="0">
                <a:solidFill>
                  <a:srgbClr val="514843"/>
                </a:solidFill>
                <a:effectLst/>
                <a:highlight>
                  <a:srgbClr val="FF00FF"/>
                </a:highlight>
                <a:latin typeface="Corbel" panose="020B0503020204020204" pitchFamily="34" charset="0"/>
              </a:rPr>
              <a:t>Ring 3</a:t>
            </a:r>
            <a:r>
              <a:rPr lang="en-US" sz="2000" b="0" i="0" u="none" strike="noStrike" dirty="0">
                <a:solidFill>
                  <a:srgbClr val="514843"/>
                </a:solidFill>
                <a:effectLst/>
                <a:latin typeface="Corbel" panose="020B0503020204020204" pitchFamily="34" charset="0"/>
              </a:rPr>
              <a:t>, the </a:t>
            </a:r>
            <a:r>
              <a:rPr lang="en-US" sz="2000" b="0" i="0" u="none" strike="noStrike" dirty="0">
                <a:solidFill>
                  <a:srgbClr val="514843"/>
                </a:solidFill>
                <a:effectLst/>
                <a:highlight>
                  <a:srgbClr val="00FF00"/>
                </a:highlight>
                <a:latin typeface="Corbel" panose="020B0503020204020204" pitchFamily="34" charset="0"/>
              </a:rPr>
              <a:t>operating system </a:t>
            </a:r>
            <a:r>
              <a:rPr lang="en-US" sz="2000" b="0" i="0" u="none" strike="noStrike" dirty="0">
                <a:solidFill>
                  <a:srgbClr val="514843"/>
                </a:solidFill>
                <a:effectLst/>
                <a:latin typeface="Corbel" panose="020B0503020204020204" pitchFamily="34" charset="0"/>
              </a:rPr>
              <a:t>needs to have direct access to the memory and hardware and must execute its privileged instructions in </a:t>
            </a:r>
            <a:r>
              <a:rPr lang="en-US" sz="2000" b="0" i="0" u="none" strike="noStrike" dirty="0">
                <a:solidFill>
                  <a:srgbClr val="514843"/>
                </a:solidFill>
                <a:effectLst/>
                <a:highlight>
                  <a:srgbClr val="00FF00"/>
                </a:highlight>
                <a:latin typeface="Corbel" panose="020B0503020204020204" pitchFamily="34" charset="0"/>
              </a:rPr>
              <a:t>Ring 0</a:t>
            </a:r>
            <a:r>
              <a:rPr lang="en-US" sz="2000" b="0" i="0" u="none" strike="noStrike" dirty="0">
                <a:solidFill>
                  <a:srgbClr val="514843"/>
                </a:solidFill>
                <a:effectLst/>
                <a:latin typeface="Corbel" panose="020B0503020204020204" pitchFamily="34" charset="0"/>
              </a:rPr>
              <a:t>. </a:t>
            </a:r>
            <a:r>
              <a:rPr lang="en-US" sz="2000" b="0" i="0" dirty="0">
                <a:solidFill>
                  <a:srgbClr val="514843"/>
                </a:solidFill>
                <a:effectLst/>
                <a:latin typeface="Corbel" panose="020B0503020204020204" pitchFamily="34" charset="0"/>
              </a:rPr>
              <a:t>​</a:t>
            </a:r>
          </a:p>
          <a:p>
            <a:pPr algn="just" rtl="0" fontAlgn="base">
              <a:buFont typeface="Arial" panose="020B0604020202020204" pitchFamily="34" charset="0"/>
              <a:buChar char="•"/>
            </a:pPr>
            <a:r>
              <a:rPr lang="en-US" sz="2000" b="0" i="0" u="none" strike="noStrike" dirty="0">
                <a:solidFill>
                  <a:srgbClr val="514843"/>
                </a:solidFill>
                <a:effectLst/>
                <a:highlight>
                  <a:srgbClr val="FFFF00"/>
                </a:highlight>
                <a:latin typeface="Corbel" panose="020B0503020204020204" pitchFamily="34" charset="0"/>
              </a:rPr>
              <a:t>Virtualizing</a:t>
            </a:r>
            <a:r>
              <a:rPr lang="en-US" sz="2000" b="0" i="0" u="none" strike="noStrike" dirty="0">
                <a:solidFill>
                  <a:srgbClr val="514843"/>
                </a:solidFill>
                <a:effectLst/>
                <a:latin typeface="Corbel" panose="020B0503020204020204" pitchFamily="34" charset="0"/>
              </a:rPr>
              <a:t> the </a:t>
            </a:r>
            <a:r>
              <a:rPr lang="en-US" sz="2000" b="0" i="0" u="none" strike="noStrike" dirty="0">
                <a:solidFill>
                  <a:srgbClr val="514843"/>
                </a:solidFill>
                <a:effectLst/>
                <a:highlight>
                  <a:srgbClr val="FFFF00"/>
                </a:highlight>
                <a:latin typeface="Corbel" panose="020B0503020204020204" pitchFamily="34" charset="0"/>
              </a:rPr>
              <a:t>x86 architecture </a:t>
            </a:r>
            <a:r>
              <a:rPr lang="en-US" sz="2000" b="0" i="0" u="none" strike="noStrike" dirty="0">
                <a:solidFill>
                  <a:srgbClr val="514843"/>
                </a:solidFill>
                <a:effectLst/>
                <a:latin typeface="Corbel" panose="020B0503020204020204" pitchFamily="34" charset="0"/>
              </a:rPr>
              <a:t>requires placing a </a:t>
            </a:r>
            <a:r>
              <a:rPr lang="en-US" sz="2000" b="0" i="0" u="none" strike="noStrike" dirty="0">
                <a:solidFill>
                  <a:srgbClr val="514843"/>
                </a:solidFill>
                <a:effectLst/>
                <a:highlight>
                  <a:srgbClr val="FFFF00"/>
                </a:highlight>
                <a:latin typeface="Corbel" panose="020B0503020204020204" pitchFamily="34" charset="0"/>
              </a:rPr>
              <a:t>virtualization layer</a:t>
            </a:r>
            <a:r>
              <a:rPr lang="en-US" sz="2000" b="0" i="0" u="none" strike="noStrike" dirty="0">
                <a:solidFill>
                  <a:srgbClr val="514843"/>
                </a:solidFill>
                <a:effectLst/>
                <a:latin typeface="Corbel" panose="020B0503020204020204" pitchFamily="34" charset="0"/>
              </a:rPr>
              <a:t> under the operating system (which expects to be in the most privileged Ring 0) to create and manage the </a:t>
            </a:r>
            <a:r>
              <a:rPr lang="en-US" sz="2000" b="0" i="0" u="none" strike="noStrike" dirty="0">
                <a:solidFill>
                  <a:srgbClr val="514843"/>
                </a:solidFill>
                <a:effectLst/>
                <a:highlight>
                  <a:srgbClr val="FFFF00"/>
                </a:highlight>
                <a:latin typeface="Corbel" panose="020B0503020204020204" pitchFamily="34" charset="0"/>
              </a:rPr>
              <a:t>virtual machines </a:t>
            </a:r>
            <a:r>
              <a:rPr lang="en-US" sz="2000" b="0" i="0" u="none" strike="noStrike" dirty="0">
                <a:solidFill>
                  <a:srgbClr val="514843"/>
                </a:solidFill>
                <a:effectLst/>
                <a:latin typeface="Corbel" panose="020B0503020204020204" pitchFamily="34" charset="0"/>
              </a:rPr>
              <a:t>that deliver shared resources</a:t>
            </a:r>
            <a:r>
              <a:rPr lang="en-US" sz="2000" b="0" i="0" dirty="0">
                <a:solidFill>
                  <a:srgbClr val="514843"/>
                </a:solidFill>
                <a:effectLst/>
                <a:latin typeface="Corbel" panose="020B0503020204020204" pitchFamily="34" charset="0"/>
              </a:rPr>
              <a:t>​</a:t>
            </a:r>
          </a:p>
          <a:p>
            <a:endParaRPr lang="en-US" sz="2000" dirty="0">
              <a:latin typeface="Corbel" panose="020B0503020204020204" pitchFamily="34" charset="0"/>
            </a:endParaRPr>
          </a:p>
        </p:txBody>
      </p:sp>
      <p:pic>
        <p:nvPicPr>
          <p:cNvPr id="3074" name="Picture 2">
            <a:extLst>
              <a:ext uri="{FF2B5EF4-FFF2-40B4-BE49-F238E27FC236}">
                <a16:creationId xmlns:a16="http://schemas.microsoft.com/office/drawing/2014/main" id="{C78BFABC-3C9F-1F6D-87AD-725D127C7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96" y="1420706"/>
            <a:ext cx="2921990" cy="24082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FF65093-6B38-FD13-F605-418A4BC3DA94}"/>
              </a:ext>
            </a:extLst>
          </p:cNvPr>
          <p:cNvSpPr txBox="1"/>
          <p:nvPr/>
        </p:nvSpPr>
        <p:spPr>
          <a:xfrm>
            <a:off x="7248088" y="3843278"/>
            <a:ext cx="4857226" cy="2062103"/>
          </a:xfrm>
          <a:prstGeom prst="rect">
            <a:avLst/>
          </a:prstGeom>
          <a:noFill/>
        </p:spPr>
        <p:txBody>
          <a:bodyPr wrap="square">
            <a:spAutoFit/>
          </a:bodyPr>
          <a:lstStyle/>
          <a:p>
            <a:pPr algn="l" rtl="0" fontAlgn="base"/>
            <a:r>
              <a:rPr lang="en-US" sz="1600" b="1" i="0" u="sng" dirty="0">
                <a:solidFill>
                  <a:srgbClr val="514843"/>
                </a:solidFill>
                <a:effectLst/>
                <a:latin typeface="Corbel" panose="020B0503020204020204" pitchFamily="34" charset="0"/>
              </a:rPr>
              <a:t>Further complicating the situation, some sensitive instructions can’t effectively be virtualized as they have different semantics when they are not executed in Ring 0. </a:t>
            </a:r>
            <a:r>
              <a:rPr lang="en-US" sz="1600" b="0" i="0" dirty="0">
                <a:solidFill>
                  <a:srgbClr val="514843"/>
                </a:solidFill>
                <a:effectLst/>
                <a:latin typeface="Corbel" panose="020B0503020204020204" pitchFamily="34" charset="0"/>
              </a:rPr>
              <a:t>​</a:t>
            </a:r>
          </a:p>
          <a:p>
            <a:pPr algn="l" rtl="0" fontAlgn="base"/>
            <a:r>
              <a:rPr lang="en-US" sz="1600" b="0" i="0" u="none" strike="noStrike" dirty="0">
                <a:solidFill>
                  <a:srgbClr val="514843"/>
                </a:solidFill>
                <a:effectLst/>
                <a:latin typeface="Corbel" panose="020B0503020204020204" pitchFamily="34" charset="0"/>
              </a:rPr>
              <a:t>The difficulty in trapping and translating these sensitive and privileged instruction </a:t>
            </a:r>
            <a:r>
              <a:rPr lang="en-US" sz="1600" b="1" i="0" u="sng" dirty="0">
                <a:solidFill>
                  <a:srgbClr val="514843"/>
                </a:solidFill>
                <a:effectLst/>
                <a:latin typeface="Corbel" panose="020B0503020204020204" pitchFamily="34" charset="0"/>
              </a:rPr>
              <a:t>requests at runtime was the challenge that originally made x86 architecture virtualization look impossible</a:t>
            </a:r>
            <a:r>
              <a:rPr lang="en-US" sz="1600" b="0" i="0" dirty="0">
                <a:solidFill>
                  <a:srgbClr val="514843"/>
                </a:solidFill>
                <a:effectLst/>
                <a:latin typeface="Corbel" panose="020B0503020204020204" pitchFamily="34" charset="0"/>
              </a:rPr>
              <a:t>​</a:t>
            </a:r>
          </a:p>
        </p:txBody>
      </p:sp>
      <p:pic>
        <p:nvPicPr>
          <p:cNvPr id="3080" name="Picture 8" descr="Important Exclamation Mark - Free vector graphic on Pixabay">
            <a:extLst>
              <a:ext uri="{FF2B5EF4-FFF2-40B4-BE49-F238E27FC236}">
                <a16:creationId xmlns:a16="http://schemas.microsoft.com/office/drawing/2014/main" id="{605A64FB-C590-2A98-729D-BE42943394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5402" y="5629013"/>
            <a:ext cx="830487" cy="95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3743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VMware's Solution</a:t>
            </a:r>
          </a:p>
        </p:txBody>
      </p:sp>
      <p:sp>
        <p:nvSpPr>
          <p:cNvPr id="4" name="Content Placeholder 3">
            <a:extLst>
              <a:ext uri="{FF2B5EF4-FFF2-40B4-BE49-F238E27FC236}">
                <a16:creationId xmlns:a16="http://schemas.microsoft.com/office/drawing/2014/main" id="{5BC501FA-D50E-2E50-8D76-ABD4AC7691C2}"/>
              </a:ext>
            </a:extLst>
          </p:cNvPr>
          <p:cNvSpPr>
            <a:spLocks noGrp="1"/>
          </p:cNvSpPr>
          <p:nvPr>
            <p:ph idx="1"/>
          </p:nvPr>
        </p:nvSpPr>
        <p:spPr>
          <a:xfrm>
            <a:off x="146111" y="1406367"/>
            <a:ext cx="6867085" cy="5053156"/>
          </a:xfrm>
        </p:spPr>
        <p:txBody>
          <a:bodyPr>
            <a:normAutofit/>
          </a:bodyPr>
          <a:lstStyle/>
          <a:p>
            <a:pPr algn="just" rtl="0" fontAlgn="base">
              <a:lnSpc>
                <a:spcPct val="150000"/>
              </a:lnSpc>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VMware resolved the challenge in 1998, developing binary translation techniques that allow the VMM to run in Ring 0 for isolation and performance,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The operating system was moved to a user level ring with greater privilege than applications in Ring 3 but less privilege than the virtual machine monitor in Ring 0.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While VMware’s full virtualization approach using binary translation is the de facto standard today the industry as a whole has not yet agreed </a:t>
            </a:r>
            <a:r>
              <a:rPr lang="en-US" sz="1600" b="1" i="0" u="sng" dirty="0">
                <a:solidFill>
                  <a:srgbClr val="514843"/>
                </a:solidFill>
                <a:effectLst/>
                <a:latin typeface="Euphemia" panose="020B0503040102020104" pitchFamily="34" charset="0"/>
              </a:rPr>
              <a:t>on open standards to define and manage virtualization</a:t>
            </a:r>
            <a:r>
              <a:rPr lang="en-US" sz="1600" b="0" i="0" u="none" strike="noStrike" dirty="0">
                <a:solidFill>
                  <a:srgbClr val="514843"/>
                </a:solidFill>
                <a:effectLst/>
                <a:latin typeface="Euphemia" panose="020B0503040102020104" pitchFamily="34" charset="0"/>
              </a:rPr>
              <a:t>.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Each company developing virtualization solutions is free to interpret the technical challenges and develop solutions with varying strengths and weaknesses.</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lnSpc>
                <a:spcPct val="150000"/>
              </a:lnSpc>
              <a:buFont typeface="Arial" panose="020B0604020202020204" pitchFamily="34" charset="0"/>
              <a:buChar char="•"/>
            </a:pPr>
            <a:endParaRPr lang="en-US" sz="2000" b="0" i="0" dirty="0">
              <a:solidFill>
                <a:srgbClr val="514843"/>
              </a:solidFill>
              <a:effectLst/>
              <a:latin typeface="Corbel" panose="020B0503020204020204" pitchFamily="34" charset="0"/>
            </a:endParaRPr>
          </a:p>
        </p:txBody>
      </p:sp>
      <p:pic>
        <p:nvPicPr>
          <p:cNvPr id="7170" name="Picture 2">
            <a:extLst>
              <a:ext uri="{FF2B5EF4-FFF2-40B4-BE49-F238E27FC236}">
                <a16:creationId xmlns:a16="http://schemas.microsoft.com/office/drawing/2014/main" id="{FD588608-EFD3-B365-48B9-863E1B972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129" y="1364422"/>
            <a:ext cx="333375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D451011C-E9CF-D5D6-A39A-DE3E51548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054" y="4370545"/>
            <a:ext cx="2733675" cy="2162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4F3E41-5D11-3CC4-A8C6-0E2A3980D213}"/>
              </a:ext>
            </a:extLst>
          </p:cNvPr>
          <p:cNvSpPr txBox="1"/>
          <p:nvPr/>
        </p:nvSpPr>
        <p:spPr>
          <a:xfrm>
            <a:off x="3047301" y="3263209"/>
            <a:ext cx="6094602"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TextBox 11">
            <a:extLst>
              <a:ext uri="{FF2B5EF4-FFF2-40B4-BE49-F238E27FC236}">
                <a16:creationId xmlns:a16="http://schemas.microsoft.com/office/drawing/2014/main" id="{8E40E434-F848-D494-3DB7-B35634DD9CF4}"/>
              </a:ext>
            </a:extLst>
          </p:cNvPr>
          <p:cNvSpPr txBox="1"/>
          <p:nvPr/>
        </p:nvSpPr>
        <p:spPr>
          <a:xfrm>
            <a:off x="10062127" y="1363210"/>
            <a:ext cx="1405623" cy="461665"/>
          </a:xfrm>
          <a:prstGeom prst="rect">
            <a:avLst/>
          </a:prstGeom>
          <a:noFill/>
        </p:spPr>
        <p:txBody>
          <a:bodyPr wrap="square" rtlCol="0">
            <a:spAutoFit/>
          </a:bodyPr>
          <a:lstStyle/>
          <a:p>
            <a:r>
              <a:rPr lang="en-US" sz="2400" b="1" u="sng" dirty="0"/>
              <a:t>Before</a:t>
            </a:r>
          </a:p>
        </p:txBody>
      </p:sp>
      <p:sp>
        <p:nvSpPr>
          <p:cNvPr id="13" name="TextBox 12">
            <a:extLst>
              <a:ext uri="{FF2B5EF4-FFF2-40B4-BE49-F238E27FC236}">
                <a16:creationId xmlns:a16="http://schemas.microsoft.com/office/drawing/2014/main" id="{EAEDD2CD-CFC4-8640-83D0-570DF7C14190}"/>
              </a:ext>
            </a:extLst>
          </p:cNvPr>
          <p:cNvSpPr txBox="1"/>
          <p:nvPr/>
        </p:nvSpPr>
        <p:spPr>
          <a:xfrm>
            <a:off x="10771636" y="4440488"/>
            <a:ext cx="1497902" cy="461665"/>
          </a:xfrm>
          <a:prstGeom prst="rect">
            <a:avLst/>
          </a:prstGeom>
          <a:noFill/>
        </p:spPr>
        <p:txBody>
          <a:bodyPr wrap="square" rtlCol="0">
            <a:spAutoFit/>
          </a:bodyPr>
          <a:lstStyle/>
          <a:p>
            <a:r>
              <a:rPr lang="en-US" sz="2400" b="1" u="sng" dirty="0"/>
              <a:t>After</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E7EB943-0D2C-5BD5-6718-0B0D9934B218}"/>
                  </a:ext>
                </a:extLst>
              </p14:cNvPr>
              <p14:cNvContentPartPr/>
              <p14:nvPr/>
            </p14:nvContentPartPr>
            <p14:xfrm>
              <a:off x="6870600" y="1695600"/>
              <a:ext cx="4953600" cy="4210200"/>
            </p14:xfrm>
          </p:contentPart>
        </mc:Choice>
        <mc:Fallback xmlns="">
          <p:pic>
            <p:nvPicPr>
              <p:cNvPr id="2" name="Ink 1">
                <a:extLst>
                  <a:ext uri="{FF2B5EF4-FFF2-40B4-BE49-F238E27FC236}">
                    <a16:creationId xmlns:a16="http://schemas.microsoft.com/office/drawing/2014/main" id="{9E7EB943-0D2C-5BD5-6718-0B0D9934B218}"/>
                  </a:ext>
                </a:extLst>
              </p:cNvPr>
              <p:cNvPicPr/>
              <p:nvPr/>
            </p:nvPicPr>
            <p:blipFill>
              <a:blip r:embed="rId6"/>
              <a:stretch>
                <a:fillRect/>
              </a:stretch>
            </p:blipFill>
            <p:spPr>
              <a:xfrm>
                <a:off x="6861240" y="1686240"/>
                <a:ext cx="4972320" cy="4228920"/>
              </a:xfrm>
              <a:prstGeom prst="rect">
                <a:avLst/>
              </a:prstGeom>
            </p:spPr>
          </p:pic>
        </mc:Fallback>
      </mc:AlternateContent>
    </p:spTree>
    <p:extLst>
      <p:ext uri="{BB962C8B-B14F-4D97-AF65-F5344CB8AC3E}">
        <p14:creationId xmlns:p14="http://schemas.microsoft.com/office/powerpoint/2010/main" val="29533311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C0D619-60B6-4E40-9D4D-A29C2F6AE6C6}"/>
              </a:ext>
            </a:extLst>
          </p:cNvPr>
          <p:cNvSpPr>
            <a:spLocks noGrp="1"/>
          </p:cNvSpPr>
          <p:nvPr>
            <p:ph idx="1"/>
          </p:nvPr>
        </p:nvSpPr>
        <p:spPr>
          <a:xfrm>
            <a:off x="3416197" y="1396767"/>
            <a:ext cx="6813259" cy="4984750"/>
          </a:xfrm>
        </p:spPr>
        <p:txBody>
          <a:bodyPr>
            <a:normAutofit/>
          </a:bodyPr>
          <a:lstStyle/>
          <a:p>
            <a:pPr marL="457200" indent="-457200">
              <a:buFont typeface="Wingdings" panose="05000000000000000000" pitchFamily="2" charset="2"/>
              <a:buChar char="v"/>
            </a:pPr>
            <a:r>
              <a:rPr lang="en-US" sz="3000" dirty="0">
                <a:latin typeface="Arial" charset="0"/>
                <a:cs typeface="Arial" charset="0"/>
              </a:rPr>
              <a:t>Virtualization Recap</a:t>
            </a:r>
          </a:p>
          <a:p>
            <a:pPr marL="457200" indent="-457200">
              <a:buFont typeface="Wingdings" panose="05000000000000000000" pitchFamily="2" charset="2"/>
              <a:buChar char="v"/>
            </a:pPr>
            <a:r>
              <a:rPr lang="en-US" altLang="en-US" sz="3000" dirty="0">
                <a:latin typeface="Arial" charset="0"/>
                <a:cs typeface="Arial" charset="0"/>
              </a:rPr>
              <a:t>Virtualization Approaches</a:t>
            </a:r>
          </a:p>
          <a:p>
            <a:pPr lvl="1">
              <a:buFont typeface="Wingdings" panose="05000000000000000000" pitchFamily="2" charset="2"/>
              <a:buChar char="v"/>
            </a:pPr>
            <a:r>
              <a:rPr lang="en-US" altLang="en-US" sz="1800" dirty="0">
                <a:latin typeface="Arial" charset="0"/>
                <a:cs typeface="Arial" charset="0"/>
              </a:rPr>
              <a:t>Motivations</a:t>
            </a:r>
          </a:p>
          <a:p>
            <a:pPr lvl="1">
              <a:buFont typeface="Wingdings" panose="05000000000000000000" pitchFamily="2" charset="2"/>
              <a:buChar char="v"/>
            </a:pPr>
            <a:r>
              <a:rPr lang="en-US" altLang="en-US" sz="1800" dirty="0">
                <a:latin typeface="Arial" charset="0"/>
                <a:cs typeface="Arial" charset="0"/>
              </a:rPr>
              <a:t>Full Virtualization</a:t>
            </a:r>
          </a:p>
          <a:p>
            <a:pPr lvl="1">
              <a:buFont typeface="Wingdings" panose="05000000000000000000" pitchFamily="2" charset="2"/>
              <a:buChar char="v"/>
            </a:pPr>
            <a:r>
              <a:rPr lang="en-US" altLang="en-US" sz="1800" dirty="0">
                <a:latin typeface="Arial" charset="0"/>
                <a:cs typeface="Arial" charset="0"/>
              </a:rPr>
              <a:t>Para Virtualization</a:t>
            </a:r>
          </a:p>
          <a:p>
            <a:pPr lvl="1">
              <a:buFont typeface="Wingdings" panose="05000000000000000000" pitchFamily="2" charset="2"/>
              <a:buChar char="v"/>
            </a:pPr>
            <a:r>
              <a:rPr lang="en-US" altLang="en-US" sz="1800" dirty="0">
                <a:latin typeface="Arial" charset="0"/>
                <a:cs typeface="Arial" charset="0"/>
              </a:rPr>
              <a:t>Hardware Assisted Virtualization</a:t>
            </a:r>
          </a:p>
          <a:p>
            <a:pPr lvl="1">
              <a:buFont typeface="Wingdings" panose="05000000000000000000" pitchFamily="2" charset="2"/>
              <a:buChar char="v"/>
            </a:pPr>
            <a:r>
              <a:rPr lang="en-US" altLang="en-US" sz="1800" dirty="0">
                <a:latin typeface="Arial" charset="0"/>
                <a:cs typeface="Arial" charset="0"/>
              </a:rPr>
              <a:t>Compare &amp; Contrast architectures</a:t>
            </a:r>
          </a:p>
          <a:p>
            <a:pPr>
              <a:buFont typeface="Wingdings" panose="05000000000000000000" pitchFamily="2" charset="2"/>
              <a:buChar char="v"/>
            </a:pPr>
            <a:r>
              <a:rPr lang="en-US" altLang="en-US" sz="2600" dirty="0">
                <a:latin typeface="Arial" charset="0"/>
                <a:cs typeface="Arial" charset="0"/>
              </a:rPr>
              <a:t>X86 Hardware Virtualization</a:t>
            </a:r>
          </a:p>
          <a:p>
            <a:pPr lvl="1">
              <a:buFont typeface="Wingdings" panose="05000000000000000000" pitchFamily="2" charset="2"/>
              <a:buChar char="v"/>
            </a:pPr>
            <a:r>
              <a:rPr lang="en-US" altLang="en-US" sz="1800" dirty="0">
                <a:latin typeface="Arial" charset="0"/>
                <a:cs typeface="Arial" charset="0"/>
              </a:rPr>
              <a:t>Motivation &amp; Challenges</a:t>
            </a:r>
          </a:p>
          <a:p>
            <a:pPr lvl="1">
              <a:buFont typeface="Wingdings" panose="05000000000000000000" pitchFamily="2" charset="2"/>
              <a:buChar char="v"/>
            </a:pPr>
            <a:r>
              <a:rPr lang="en-US" altLang="en-US" sz="1800" dirty="0">
                <a:latin typeface="Arial" charset="0"/>
                <a:cs typeface="Arial" charset="0"/>
              </a:rPr>
              <a:t>X86 Hardware Virtualization</a:t>
            </a:r>
          </a:p>
          <a:p>
            <a:pPr lvl="1">
              <a:buFont typeface="Wingdings" panose="05000000000000000000" pitchFamily="2" charset="2"/>
              <a:buChar char="v"/>
            </a:pPr>
            <a:r>
              <a:rPr lang="en-US" altLang="en-US" sz="1800" dirty="0">
                <a:latin typeface="Arial" charset="0"/>
                <a:cs typeface="Arial" charset="0"/>
              </a:rPr>
              <a:t>NFV - VNF</a:t>
            </a:r>
          </a:p>
          <a:p>
            <a:pPr lvl="2">
              <a:buFont typeface="Wingdings" panose="05000000000000000000" pitchFamily="2" charset="2"/>
              <a:buChar char="v"/>
            </a:pPr>
            <a:endParaRPr lang="en-US" altLang="en-US" sz="2200" dirty="0">
              <a:latin typeface="Arial" charset="0"/>
              <a:cs typeface="Arial" charset="0"/>
            </a:endParaRPr>
          </a:p>
          <a:p>
            <a:pPr lvl="1">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915BF437-D4AF-47F7-9CAC-70B966CA977A}"/>
              </a:ext>
            </a:extLst>
          </p:cNvPr>
          <p:cNvSpPr>
            <a:spLocks noGrp="1"/>
          </p:cNvSpPr>
          <p:nvPr>
            <p:ph sz="quarter" idx="10"/>
          </p:nvPr>
        </p:nvSpPr>
        <p:spPr/>
        <p:txBody>
          <a:bodyPr/>
          <a:lstStyle/>
          <a:p>
            <a:r>
              <a:rPr lang="en-US" dirty="0"/>
              <a:t>Agenda</a:t>
            </a:r>
          </a:p>
        </p:txBody>
      </p:sp>
      <p:sp>
        <p:nvSpPr>
          <p:cNvPr id="7" name="Slide Number Placeholder 6">
            <a:extLst>
              <a:ext uri="{FF2B5EF4-FFF2-40B4-BE49-F238E27FC236}">
                <a16:creationId xmlns:a16="http://schemas.microsoft.com/office/drawing/2014/main" id="{F50159AA-F8EF-4C80-82AF-A9806C5D1FD5}"/>
              </a:ext>
            </a:extLst>
          </p:cNvPr>
          <p:cNvSpPr>
            <a:spLocks noGrp="1"/>
          </p:cNvSpPr>
          <p:nvPr>
            <p:ph type="sldNum" sz="quarter" idx="14"/>
          </p:nvPr>
        </p:nvSpPr>
        <p:spPr/>
        <p:txBody>
          <a:bodyPr/>
          <a:lstStyle/>
          <a:p>
            <a:fld id="{BC8D7E44-7D4F-4942-A8C9-2DF6BF8399E8}" type="slidenum">
              <a:rPr lang="en-US" smtClean="0"/>
              <a:pPr/>
              <a:t>2</a:t>
            </a:fld>
            <a:endParaRPr lang="en-US" dirty="0"/>
          </a:p>
        </p:txBody>
      </p:sp>
      <p:pic>
        <p:nvPicPr>
          <p:cNvPr id="2052" name="Picture 4" descr="Agenda Stock Illustrations – 70,934 Agenda Stock Illustrations, Vectors &amp;  Clipart - Dreamstime">
            <a:extLst>
              <a:ext uri="{FF2B5EF4-FFF2-40B4-BE49-F238E27FC236}">
                <a16:creationId xmlns:a16="http://schemas.microsoft.com/office/drawing/2014/main" id="{B8E36658-A454-AE3D-7B0D-1049357272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00" y="1410048"/>
            <a:ext cx="2062994" cy="206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5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Evolution</a:t>
            </a:r>
          </a:p>
        </p:txBody>
      </p:sp>
      <p:pic>
        <p:nvPicPr>
          <p:cNvPr id="5" name="Content Placeholder 4">
            <a:extLst>
              <a:ext uri="{FF2B5EF4-FFF2-40B4-BE49-F238E27FC236}">
                <a16:creationId xmlns:a16="http://schemas.microsoft.com/office/drawing/2014/main" id="{4871AC47-C24B-EDD4-FD08-D0CF622CE0E2}"/>
              </a:ext>
            </a:extLst>
          </p:cNvPr>
          <p:cNvPicPr>
            <a:picLocks noGrp="1" noChangeAspect="1"/>
          </p:cNvPicPr>
          <p:nvPr>
            <p:ph idx="1"/>
          </p:nvPr>
        </p:nvPicPr>
        <p:blipFill>
          <a:blip r:embed="rId3"/>
          <a:stretch>
            <a:fillRect/>
          </a:stretch>
        </p:blipFill>
        <p:spPr>
          <a:xfrm>
            <a:off x="150367" y="1467108"/>
            <a:ext cx="6741515" cy="2676133"/>
          </a:xfrm>
        </p:spPr>
      </p:pic>
      <p:sp>
        <p:nvSpPr>
          <p:cNvPr id="11" name="TextBox 10">
            <a:extLst>
              <a:ext uri="{FF2B5EF4-FFF2-40B4-BE49-F238E27FC236}">
                <a16:creationId xmlns:a16="http://schemas.microsoft.com/office/drawing/2014/main" id="{4D7F8493-217D-B285-1BEC-33B82724EB1B}"/>
              </a:ext>
            </a:extLst>
          </p:cNvPr>
          <p:cNvSpPr txBox="1"/>
          <p:nvPr/>
        </p:nvSpPr>
        <p:spPr>
          <a:xfrm>
            <a:off x="7184491" y="1384864"/>
            <a:ext cx="4925898" cy="4446730"/>
          </a:xfrm>
          <a:prstGeom prst="rect">
            <a:avLst/>
          </a:prstGeom>
          <a:noFill/>
        </p:spPr>
        <p:txBody>
          <a:bodyPr wrap="square">
            <a:spAutoFit/>
          </a:bodyPr>
          <a:lstStyle/>
          <a:p>
            <a:pPr>
              <a:lnSpc>
                <a:spcPct val="200000"/>
              </a:lnSpc>
            </a:pPr>
            <a:r>
              <a:rPr lang="en-US" dirty="0"/>
              <a:t>In 1998, VMware figured out how to virtualize the x86 platform, once thought to be impossible, and created the market for x86 virtualization. </a:t>
            </a:r>
          </a:p>
          <a:p>
            <a:pPr>
              <a:lnSpc>
                <a:spcPct val="200000"/>
              </a:lnSpc>
            </a:pPr>
            <a:r>
              <a:rPr lang="en-US" dirty="0"/>
              <a:t>The solution was a combination of binary translation and direct execution on the processor that allowed multiple guest OSes to run in full isolation on the same computer with readily affordable virtualization overhead</a:t>
            </a:r>
            <a:endParaRPr lang="en-IN" dirty="0"/>
          </a:p>
        </p:txBody>
      </p:sp>
      <p:sp>
        <p:nvSpPr>
          <p:cNvPr id="3" name="TextBox 2">
            <a:extLst>
              <a:ext uri="{FF2B5EF4-FFF2-40B4-BE49-F238E27FC236}">
                <a16:creationId xmlns:a16="http://schemas.microsoft.com/office/drawing/2014/main" id="{D3661BC9-0FAE-31AA-F3E1-AAC3DC3D4829}"/>
              </a:ext>
            </a:extLst>
          </p:cNvPr>
          <p:cNvSpPr txBox="1"/>
          <p:nvPr/>
        </p:nvSpPr>
        <p:spPr>
          <a:xfrm>
            <a:off x="53088" y="4232705"/>
            <a:ext cx="7131403" cy="2031325"/>
          </a:xfrm>
          <a:prstGeom prst="rect">
            <a:avLst/>
          </a:prstGeom>
          <a:noFill/>
        </p:spPr>
        <p:txBody>
          <a:bodyPr wrap="square">
            <a:spAutoFit/>
          </a:bodyPr>
          <a:lstStyle/>
          <a:p>
            <a:pPr algn="l"/>
            <a:r>
              <a:rPr lang="en-US" sz="1400" b="0" i="0" dirty="0">
                <a:solidFill>
                  <a:srgbClr val="374151"/>
                </a:solidFill>
                <a:effectLst/>
              </a:rPr>
              <a:t>Currently, the </a:t>
            </a:r>
            <a:r>
              <a:rPr lang="en-US" sz="1400" b="1" i="0" u="sng" dirty="0">
                <a:solidFill>
                  <a:srgbClr val="374151"/>
                </a:solidFill>
                <a:effectLst/>
              </a:rPr>
              <a:t>most commonly used virtualization feature is hardware-assisted virtualization</a:t>
            </a:r>
            <a:r>
              <a:rPr lang="en-US" sz="1400" b="0" i="0" dirty="0">
                <a:solidFill>
                  <a:srgbClr val="374151"/>
                </a:solidFill>
                <a:effectLst/>
              </a:rPr>
              <a:t>. Hardware-assisted virtualization is a feature built into modern CPUs that provides improved performance and security for virtualization compared to traditional software-based virtualization technologies.</a:t>
            </a:r>
          </a:p>
          <a:p>
            <a:pPr algn="l"/>
            <a:r>
              <a:rPr lang="en-US" sz="1400" b="0" i="0" dirty="0">
                <a:solidFill>
                  <a:srgbClr val="374151"/>
                </a:solidFill>
                <a:effectLst/>
              </a:rPr>
              <a:t>Hardware-assisted virtualization is supported by Intel's VT-x and AMD's AMD-V technology and is used by many popular virtualization platforms, such as VMware, Hyper-V, and Oracle VirtualBox. This technology allows the </a:t>
            </a:r>
            <a:r>
              <a:rPr lang="en-US" sz="1400" b="1" i="0" dirty="0">
                <a:solidFill>
                  <a:srgbClr val="374151"/>
                </a:solidFill>
                <a:effectLst/>
              </a:rPr>
              <a:t>virtualization software </a:t>
            </a:r>
            <a:r>
              <a:rPr lang="en-US" sz="1400" b="0" i="0" dirty="0">
                <a:solidFill>
                  <a:srgbClr val="374151"/>
                </a:solidFill>
                <a:effectLst/>
              </a:rPr>
              <a:t>to run </a:t>
            </a:r>
            <a:r>
              <a:rPr lang="en-US" sz="1400" b="1" i="0" dirty="0">
                <a:solidFill>
                  <a:srgbClr val="374151"/>
                </a:solidFill>
                <a:effectLst/>
              </a:rPr>
              <a:t>virtual machines </a:t>
            </a:r>
            <a:r>
              <a:rPr lang="en-US" sz="1400" b="0" i="0" dirty="0">
                <a:solidFill>
                  <a:srgbClr val="374151"/>
                </a:solidFill>
                <a:effectLst/>
              </a:rPr>
              <a:t>with </a:t>
            </a:r>
            <a:r>
              <a:rPr lang="en-US" sz="1400" b="1" i="0" dirty="0">
                <a:solidFill>
                  <a:srgbClr val="374151"/>
                </a:solidFill>
                <a:effectLst/>
              </a:rPr>
              <a:t>near-native performance</a:t>
            </a:r>
            <a:r>
              <a:rPr lang="en-US" sz="1400" b="0" i="0" dirty="0">
                <a:solidFill>
                  <a:srgbClr val="374151"/>
                </a:solidFill>
                <a:effectLst/>
              </a:rPr>
              <a:t>, as the </a:t>
            </a:r>
            <a:r>
              <a:rPr lang="en-US" sz="1400" b="1" i="0" dirty="0">
                <a:solidFill>
                  <a:srgbClr val="374151"/>
                </a:solidFill>
                <a:effectLst/>
              </a:rPr>
              <a:t>virtualization software</a:t>
            </a:r>
            <a:r>
              <a:rPr lang="en-US" sz="1400" b="0" i="0" dirty="0">
                <a:solidFill>
                  <a:srgbClr val="374151"/>
                </a:solidFill>
                <a:effectLst/>
              </a:rPr>
              <a:t> is able to directly access and use the CPU's hardware-assisted virtualization features</a:t>
            </a:r>
          </a:p>
        </p:txBody>
      </p:sp>
    </p:spTree>
    <p:extLst>
      <p:ext uri="{BB962C8B-B14F-4D97-AF65-F5344CB8AC3E}">
        <p14:creationId xmlns:p14="http://schemas.microsoft.com/office/powerpoint/2010/main" val="26317278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Introduction</a:t>
            </a:r>
          </a:p>
        </p:txBody>
      </p:sp>
      <p:sp>
        <p:nvSpPr>
          <p:cNvPr id="14" name="TextBox 13">
            <a:extLst>
              <a:ext uri="{FF2B5EF4-FFF2-40B4-BE49-F238E27FC236}">
                <a16:creationId xmlns:a16="http://schemas.microsoft.com/office/drawing/2014/main" id="{815EFB9E-B2E8-47C5-298F-66CE4CC773C5}"/>
              </a:ext>
            </a:extLst>
          </p:cNvPr>
          <p:cNvSpPr txBox="1"/>
          <p:nvPr/>
        </p:nvSpPr>
        <p:spPr>
          <a:xfrm>
            <a:off x="406399" y="1426128"/>
            <a:ext cx="4811553" cy="461665"/>
          </a:xfrm>
          <a:prstGeom prst="rect">
            <a:avLst/>
          </a:prstGeom>
          <a:noFill/>
        </p:spPr>
        <p:txBody>
          <a:bodyPr wrap="square" rtlCol="0">
            <a:spAutoFit/>
          </a:bodyPr>
          <a:lstStyle/>
          <a:p>
            <a:r>
              <a:rPr lang="en-US" sz="2400" b="1" u="sng" dirty="0"/>
              <a:t>Evolution</a:t>
            </a:r>
          </a:p>
        </p:txBody>
      </p:sp>
      <p:pic>
        <p:nvPicPr>
          <p:cNvPr id="2050" name="Picture 2">
            <a:extLst>
              <a:ext uri="{FF2B5EF4-FFF2-40B4-BE49-F238E27FC236}">
                <a16:creationId xmlns:a16="http://schemas.microsoft.com/office/drawing/2014/main" id="{2F56235D-2AD2-3818-5754-CFE2A9232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992" y="1959429"/>
            <a:ext cx="6482340" cy="3813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2" name="Content Placeholder 2">
            <a:extLst>
              <a:ext uri="{FF2B5EF4-FFF2-40B4-BE49-F238E27FC236}">
                <a16:creationId xmlns:a16="http://schemas.microsoft.com/office/drawing/2014/main" id="{086B63A2-1280-1C04-5CF8-D0E535735B9D}"/>
              </a:ext>
            </a:extLst>
          </p:cNvPr>
          <p:cNvGraphicFramePr>
            <a:graphicFrameLocks noGrp="1"/>
          </p:cNvGraphicFramePr>
          <p:nvPr>
            <p:ph idx="1"/>
          </p:nvPr>
        </p:nvGraphicFramePr>
        <p:xfrm>
          <a:off x="406399" y="1887793"/>
          <a:ext cx="5029666"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F8B2B9F2-859F-5002-4F0B-B7E124C263CD}"/>
                  </a:ext>
                </a:extLst>
              </p14:cNvPr>
              <p14:cNvContentPartPr/>
              <p14:nvPr/>
            </p14:nvContentPartPr>
            <p14:xfrm>
              <a:off x="3759120" y="1911240"/>
              <a:ext cx="1391040" cy="3677040"/>
            </p14:xfrm>
          </p:contentPart>
        </mc:Choice>
        <mc:Fallback xmlns="">
          <p:pic>
            <p:nvPicPr>
              <p:cNvPr id="2" name="Ink 1">
                <a:extLst>
                  <a:ext uri="{FF2B5EF4-FFF2-40B4-BE49-F238E27FC236}">
                    <a16:creationId xmlns:a16="http://schemas.microsoft.com/office/drawing/2014/main" id="{F8B2B9F2-859F-5002-4F0B-B7E124C263CD}"/>
                  </a:ext>
                </a:extLst>
              </p:cNvPr>
              <p:cNvPicPr/>
              <p:nvPr/>
            </p:nvPicPr>
            <p:blipFill>
              <a:blip r:embed="rId10"/>
              <a:stretch>
                <a:fillRect/>
              </a:stretch>
            </p:blipFill>
            <p:spPr>
              <a:xfrm>
                <a:off x="3749760" y="1901880"/>
                <a:ext cx="1409760" cy="3695760"/>
              </a:xfrm>
              <a:prstGeom prst="rect">
                <a:avLst/>
              </a:prstGeom>
            </p:spPr>
          </p:pic>
        </mc:Fallback>
      </mc:AlternateContent>
    </p:spTree>
    <p:extLst>
      <p:ext uri="{BB962C8B-B14F-4D97-AF65-F5344CB8AC3E}">
        <p14:creationId xmlns:p14="http://schemas.microsoft.com/office/powerpoint/2010/main" val="7195399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Virtualization Approaches</a:t>
            </a:r>
          </a:p>
        </p:txBody>
      </p:sp>
      <p:pic>
        <p:nvPicPr>
          <p:cNvPr id="1026" name="Picture 2" descr="A brief Intro of virtualization and vmware esxi | SAP Blogs">
            <a:extLst>
              <a:ext uri="{FF2B5EF4-FFF2-40B4-BE49-F238E27FC236}">
                <a16:creationId xmlns:a16="http://schemas.microsoft.com/office/drawing/2014/main" id="{62C6F142-4A1C-B29F-80D9-0C1C94B70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1505" y="4327320"/>
            <a:ext cx="2581945" cy="24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8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Emulation</a:t>
            </a:r>
          </a:p>
        </p:txBody>
      </p:sp>
      <p:sp>
        <p:nvSpPr>
          <p:cNvPr id="3" name="Content Placeholder 2">
            <a:extLst>
              <a:ext uri="{FF2B5EF4-FFF2-40B4-BE49-F238E27FC236}">
                <a16:creationId xmlns:a16="http://schemas.microsoft.com/office/drawing/2014/main" id="{ADB56CE0-25B1-2E57-9107-E051A42E89E6}"/>
              </a:ext>
            </a:extLst>
          </p:cNvPr>
          <p:cNvSpPr>
            <a:spLocks noGrp="1"/>
          </p:cNvSpPr>
          <p:nvPr>
            <p:ph idx="1"/>
          </p:nvPr>
        </p:nvSpPr>
        <p:spPr>
          <a:xfrm>
            <a:off x="354834" y="1402397"/>
            <a:ext cx="11482331" cy="4525963"/>
          </a:xfrm>
        </p:spPr>
        <p:txBody>
          <a:bodyPr>
            <a:noAutofit/>
          </a:bodyPr>
          <a:lstStyle/>
          <a:p>
            <a:pPr>
              <a:lnSpc>
                <a:spcPct val="170000"/>
              </a:lnSpc>
            </a:pPr>
            <a:r>
              <a:rPr lang="en-US" sz="1800" dirty="0">
                <a:latin typeface="+mn-lt"/>
              </a:rPr>
              <a:t>Emulation is the process where the virtualizing software mimics that portion of hardware, which is provided to the guest operating system in the virtual machine. The presented emulated hardware is independent of the underlying physical hardware. </a:t>
            </a:r>
          </a:p>
          <a:p>
            <a:pPr>
              <a:lnSpc>
                <a:spcPct val="170000"/>
              </a:lnSpc>
            </a:pPr>
            <a:r>
              <a:rPr lang="en-US" sz="1800" dirty="0">
                <a:latin typeface="+mn-lt"/>
              </a:rPr>
              <a:t>Emulation provides VM portability and wide range of hardware compatibility, which means the possibility of executing any virtual machine on any hardware, as the guest operating system interacts only with the emulated hardware. </a:t>
            </a:r>
          </a:p>
          <a:p>
            <a:pPr>
              <a:lnSpc>
                <a:spcPct val="170000"/>
              </a:lnSpc>
            </a:pPr>
            <a:r>
              <a:rPr lang="en-US" sz="1800" dirty="0">
                <a:latin typeface="+mn-lt"/>
              </a:rPr>
              <a:t>In an emulated environment, both the application and guest operating system in virtual machines run in the user mode of base operating system. In simple terms, the behavior of the hardware is produced by a software program. </a:t>
            </a:r>
          </a:p>
          <a:p>
            <a:pPr>
              <a:lnSpc>
                <a:spcPct val="170000"/>
              </a:lnSpc>
            </a:pPr>
            <a:r>
              <a:rPr lang="en-US" sz="1800" dirty="0">
                <a:latin typeface="+mn-lt"/>
              </a:rPr>
              <a:t>Emulation process involves only those hardware components so that user or virtual machines does not understand the underlying environment. </a:t>
            </a:r>
          </a:p>
          <a:p>
            <a:pPr>
              <a:lnSpc>
                <a:spcPct val="170000"/>
              </a:lnSpc>
            </a:pPr>
            <a:endParaRPr lang="en-US" sz="1800" dirty="0">
              <a:latin typeface="+mn-lt"/>
            </a:endParaRPr>
          </a:p>
        </p:txBody>
      </p:sp>
    </p:spTree>
    <p:extLst>
      <p:ext uri="{BB962C8B-B14F-4D97-AF65-F5344CB8AC3E}">
        <p14:creationId xmlns:p14="http://schemas.microsoft.com/office/powerpoint/2010/main" val="11155861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Emulation</a:t>
            </a:r>
          </a:p>
        </p:txBody>
      </p:sp>
      <p:sp>
        <p:nvSpPr>
          <p:cNvPr id="3" name="Content Placeholder 2">
            <a:extLst>
              <a:ext uri="{FF2B5EF4-FFF2-40B4-BE49-F238E27FC236}">
                <a16:creationId xmlns:a16="http://schemas.microsoft.com/office/drawing/2014/main" id="{ADB56CE0-25B1-2E57-9107-E051A42E89E6}"/>
              </a:ext>
            </a:extLst>
          </p:cNvPr>
          <p:cNvSpPr>
            <a:spLocks noGrp="1"/>
          </p:cNvSpPr>
          <p:nvPr>
            <p:ph idx="1"/>
          </p:nvPr>
        </p:nvSpPr>
        <p:spPr>
          <a:xfrm>
            <a:off x="354834" y="1402397"/>
            <a:ext cx="11482331" cy="4525963"/>
          </a:xfrm>
        </p:spPr>
        <p:txBody>
          <a:bodyPr>
            <a:noAutofit/>
          </a:bodyPr>
          <a:lstStyle/>
          <a:p>
            <a:pPr>
              <a:lnSpc>
                <a:spcPct val="170000"/>
              </a:lnSpc>
            </a:pPr>
            <a:r>
              <a:rPr lang="en-US" sz="2000" dirty="0">
                <a:latin typeface="+mn-lt"/>
              </a:rPr>
              <a:t>Only CPU &amp; memory are sufficient for basic level of emulation. Typically, emulation is implemented using interpretation. The emulator component takes each and every instruction of user mode and translates to equivalent instruction suitable according to the underlying hardware. This process is also termed as interpretation. </a:t>
            </a:r>
          </a:p>
          <a:p>
            <a:pPr>
              <a:lnSpc>
                <a:spcPct val="170000"/>
              </a:lnSpc>
            </a:pPr>
            <a:r>
              <a:rPr lang="en-US" sz="2000" dirty="0">
                <a:latin typeface="+mn-lt"/>
              </a:rPr>
              <a:t>This means that the guest OS remains completely unaware of the virtualization. Also, in interpretation, each and every instruction issued by a VM is trapped in the VMM and interpreted for execution in the hardware. Goes without saying that computationally it is a very expensive method. However, in some cases,, it is needed to use an interpretation technique. However, due to the huge disadvantage of performance, emulation using interpretation is hardly used in virtualization. </a:t>
            </a:r>
            <a:endParaRPr lang="en-IN" sz="2000" dirty="0">
              <a:latin typeface="+mn-lt"/>
            </a:endParaRPr>
          </a:p>
        </p:txBody>
      </p:sp>
    </p:spTree>
    <p:extLst>
      <p:ext uri="{BB962C8B-B14F-4D97-AF65-F5344CB8AC3E}">
        <p14:creationId xmlns:p14="http://schemas.microsoft.com/office/powerpoint/2010/main" val="24542326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Binary Translation / Full Virtualization</a:t>
            </a:r>
          </a:p>
        </p:txBody>
      </p:sp>
      <p:graphicFrame>
        <p:nvGraphicFramePr>
          <p:cNvPr id="4100" name="Content Placeholder 3">
            <a:extLst>
              <a:ext uri="{FF2B5EF4-FFF2-40B4-BE49-F238E27FC236}">
                <a16:creationId xmlns:a16="http://schemas.microsoft.com/office/drawing/2014/main" id="{71FDBF0F-B2F1-9D46-0B38-1B8C1BBE7964}"/>
              </a:ext>
            </a:extLst>
          </p:cNvPr>
          <p:cNvGraphicFramePr>
            <a:graphicFrameLocks noGrp="1"/>
          </p:cNvGraphicFramePr>
          <p:nvPr>
            <p:ph idx="1"/>
          </p:nvPr>
        </p:nvGraphicFramePr>
        <p:xfrm>
          <a:off x="230039" y="1468670"/>
          <a:ext cx="8570012" cy="4948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a:extLst>
              <a:ext uri="{FF2B5EF4-FFF2-40B4-BE49-F238E27FC236}">
                <a16:creationId xmlns:a16="http://schemas.microsoft.com/office/drawing/2014/main" id="{96CE4BDB-0B18-2CE0-7E6C-42E41E67F0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5082" y="1694576"/>
            <a:ext cx="1835498" cy="427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0336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Binary Translation / Full Virtualization - Pros</a:t>
            </a:r>
          </a:p>
        </p:txBody>
      </p:sp>
      <p:pic>
        <p:nvPicPr>
          <p:cNvPr id="4098" name="Picture 2">
            <a:extLst>
              <a:ext uri="{FF2B5EF4-FFF2-40B4-BE49-F238E27FC236}">
                <a16:creationId xmlns:a16="http://schemas.microsoft.com/office/drawing/2014/main" id="{96CE4BDB-0B18-2CE0-7E6C-42E41E6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5082" y="1694576"/>
            <a:ext cx="1835498" cy="4274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0" name="Content Placeholder 2">
            <a:extLst>
              <a:ext uri="{FF2B5EF4-FFF2-40B4-BE49-F238E27FC236}">
                <a16:creationId xmlns:a16="http://schemas.microsoft.com/office/drawing/2014/main" id="{47F58CA7-BC74-B1A1-6655-6B48903DB47A}"/>
              </a:ext>
            </a:extLst>
          </p:cNvPr>
          <p:cNvGraphicFramePr>
            <a:graphicFrameLocks noGrp="1"/>
          </p:cNvGraphicFramePr>
          <p:nvPr>
            <p:ph idx="1"/>
          </p:nvPr>
        </p:nvGraphicFramePr>
        <p:xfrm>
          <a:off x="406399" y="1493837"/>
          <a:ext cx="7848367"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89719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Binary Translation / Full Virtualization - Cons</a:t>
            </a:r>
          </a:p>
        </p:txBody>
      </p:sp>
      <p:graphicFrame>
        <p:nvGraphicFramePr>
          <p:cNvPr id="2" name="Content Placeholder 1">
            <a:extLst>
              <a:ext uri="{FF2B5EF4-FFF2-40B4-BE49-F238E27FC236}">
                <a16:creationId xmlns:a16="http://schemas.microsoft.com/office/drawing/2014/main" id="{27780FEC-E6FA-98CE-EAA9-922F66BD5143}"/>
              </a:ext>
            </a:extLst>
          </p:cNvPr>
          <p:cNvGraphicFramePr>
            <a:graphicFrameLocks noGrp="1"/>
          </p:cNvGraphicFramePr>
          <p:nvPr>
            <p:ph idx="1"/>
            <p:extLst>
              <p:ext uri="{D42A27DB-BD31-4B8C-83A1-F6EECF244321}">
                <p14:modId xmlns:p14="http://schemas.microsoft.com/office/powerpoint/2010/main" val="3943291995"/>
              </p:ext>
            </p:extLst>
          </p:nvPr>
        </p:nvGraphicFramePr>
        <p:xfrm>
          <a:off x="188286" y="1493837"/>
          <a:ext cx="7588308" cy="4865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a:extLst>
              <a:ext uri="{FF2B5EF4-FFF2-40B4-BE49-F238E27FC236}">
                <a16:creationId xmlns:a16="http://schemas.microsoft.com/office/drawing/2014/main" id="{79172E29-87E9-7F2D-E6CB-B344E3C4CF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1940" y="1673352"/>
            <a:ext cx="4897979" cy="229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02822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Para Virtualization</a:t>
            </a:r>
          </a:p>
        </p:txBody>
      </p:sp>
      <p:graphicFrame>
        <p:nvGraphicFramePr>
          <p:cNvPr id="6" name="Content Placeholder 5">
            <a:extLst>
              <a:ext uri="{FF2B5EF4-FFF2-40B4-BE49-F238E27FC236}">
                <a16:creationId xmlns:a16="http://schemas.microsoft.com/office/drawing/2014/main" id="{98CC1F50-8818-5041-0C4D-49A7CB0FFD64}"/>
              </a:ext>
            </a:extLst>
          </p:cNvPr>
          <p:cNvGraphicFramePr>
            <a:graphicFrameLocks noGrp="1"/>
          </p:cNvGraphicFramePr>
          <p:nvPr>
            <p:ph idx="1"/>
            <p:extLst>
              <p:ext uri="{D42A27DB-BD31-4B8C-83A1-F6EECF244321}">
                <p14:modId xmlns:p14="http://schemas.microsoft.com/office/powerpoint/2010/main" val="4142848624"/>
              </p:ext>
            </p:extLst>
          </p:nvPr>
        </p:nvGraphicFramePr>
        <p:xfrm>
          <a:off x="235479" y="1493837"/>
          <a:ext cx="8376675" cy="4878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a:extLst>
              <a:ext uri="{FF2B5EF4-FFF2-40B4-BE49-F238E27FC236}">
                <a16:creationId xmlns:a16="http://schemas.microsoft.com/office/drawing/2014/main" id="{EEA95C4B-7F44-B616-6D88-E5D64371B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9392" y="2223809"/>
            <a:ext cx="3938000" cy="255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0810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Para Virtualization</a:t>
            </a:r>
          </a:p>
        </p:txBody>
      </p:sp>
      <p:sp>
        <p:nvSpPr>
          <p:cNvPr id="3" name="Content Placeholder 2">
            <a:extLst>
              <a:ext uri="{FF2B5EF4-FFF2-40B4-BE49-F238E27FC236}">
                <a16:creationId xmlns:a16="http://schemas.microsoft.com/office/drawing/2014/main" id="{60FC28D8-079E-9EA0-FD05-BE24AB502631}"/>
              </a:ext>
            </a:extLst>
          </p:cNvPr>
          <p:cNvSpPr>
            <a:spLocks noGrp="1"/>
          </p:cNvSpPr>
          <p:nvPr>
            <p:ph idx="1"/>
          </p:nvPr>
        </p:nvSpPr>
        <p:spPr>
          <a:xfrm>
            <a:off x="179895" y="1435114"/>
            <a:ext cx="9786225" cy="4839851"/>
          </a:xfrm>
        </p:spPr>
        <p:txBody>
          <a:bodyPr>
            <a:noAutofit/>
          </a:bodyPr>
          <a:lstStyle/>
          <a:p>
            <a:pPr algn="l" rtl="0"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Today, VM guest operating systems are para virtualized using two different approaches:</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Recompiling the OS kernel</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Para virtualization drivers and APIs must reside in the guest operating system kernel.</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Modified operating system that includes this specific API, requiring a compiling operating systems to be virtualization aware.</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Some vendors (such as Novell) have embraced para virtualization and have provided para virtualized OS builds, while other vendors (such as Microsoft) have not.</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Installing para virtualized drivers</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In some operating systems it is not possible to use complete para virtualization, as it requires a specialized version of the operating system</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To ensure good performance in such environments, para virtualization can be applied for individual devices</a:t>
            </a:r>
            <a:r>
              <a:rPr lang="en-US" sz="2000" b="0" i="0" dirty="0">
                <a:solidFill>
                  <a:srgbClr val="514843"/>
                </a:solidFill>
                <a:effectLst/>
                <a:latin typeface="Corbel" panose="020B0503020204020204" pitchFamily="34" charset="0"/>
              </a:rPr>
              <a:t>​</a:t>
            </a:r>
          </a:p>
          <a:p>
            <a:pPr lvl="1"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For example, the instructions generated by network boards or graphical interface cards can be modified before they leave the virtualized machine by using para virtualized drivers</a:t>
            </a:r>
            <a:r>
              <a:rPr lang="en-US" sz="2000" b="0" i="0" dirty="0">
                <a:solidFill>
                  <a:srgbClr val="514843"/>
                </a:solidFill>
                <a:effectLst/>
                <a:latin typeface="Corbel" panose="020B0503020204020204" pitchFamily="34" charset="0"/>
              </a:rPr>
              <a:t>​</a:t>
            </a:r>
          </a:p>
          <a:p>
            <a:endParaRPr lang="en-US" sz="2000" dirty="0">
              <a:latin typeface="Corbel" panose="020B0503020204020204" pitchFamily="34" charset="0"/>
            </a:endParaRPr>
          </a:p>
        </p:txBody>
      </p:sp>
      <p:pic>
        <p:nvPicPr>
          <p:cNvPr id="8194" name="Picture 2">
            <a:extLst>
              <a:ext uri="{FF2B5EF4-FFF2-40B4-BE49-F238E27FC236}">
                <a16:creationId xmlns:a16="http://schemas.microsoft.com/office/drawing/2014/main" id="{6979A597-8E97-305B-6A8F-0E2A8F7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3859" y="1493837"/>
            <a:ext cx="1661742" cy="395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345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Recap </a:t>
            </a:r>
          </a:p>
        </p:txBody>
      </p:sp>
      <p:pic>
        <p:nvPicPr>
          <p:cNvPr id="3" name="Picture 16" descr="Image result for cartoon man">
            <a:extLst>
              <a:ext uri="{FF2B5EF4-FFF2-40B4-BE49-F238E27FC236}">
                <a16:creationId xmlns:a16="http://schemas.microsoft.com/office/drawing/2014/main" id="{A8F272CF-A3A8-292A-C447-A646A2ADDF65}"/>
              </a:ext>
            </a:extLst>
          </p:cNvPr>
          <p:cNvPicPr>
            <a:picLocks noChangeAspect="1" noChangeArrowheads="1"/>
          </p:cNvPicPr>
          <p:nvPr/>
        </p:nvPicPr>
        <p:blipFill>
          <a:blip r:embed="rId2"/>
          <a:srcRect/>
          <a:stretch>
            <a:fillRect/>
          </a:stretch>
        </p:blipFill>
        <p:spPr bwMode="auto">
          <a:xfrm>
            <a:off x="10292140" y="4436759"/>
            <a:ext cx="1074941" cy="1943908"/>
          </a:xfrm>
          <a:prstGeom prst="rect">
            <a:avLst/>
          </a:prstGeom>
          <a:noFill/>
        </p:spPr>
      </p:pic>
    </p:spTree>
    <p:extLst>
      <p:ext uri="{BB962C8B-B14F-4D97-AF65-F5344CB8AC3E}">
        <p14:creationId xmlns:p14="http://schemas.microsoft.com/office/powerpoint/2010/main" val="240771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H/W Assisted Virtualization</a:t>
            </a:r>
          </a:p>
        </p:txBody>
      </p:sp>
      <p:graphicFrame>
        <p:nvGraphicFramePr>
          <p:cNvPr id="2" name="Content Placeholder 1">
            <a:extLst>
              <a:ext uri="{FF2B5EF4-FFF2-40B4-BE49-F238E27FC236}">
                <a16:creationId xmlns:a16="http://schemas.microsoft.com/office/drawing/2014/main" id="{02A7C5BA-6AC5-F513-5511-5040CCD40EEF}"/>
              </a:ext>
            </a:extLst>
          </p:cNvPr>
          <p:cNvGraphicFramePr>
            <a:graphicFrameLocks noGrp="1"/>
          </p:cNvGraphicFramePr>
          <p:nvPr>
            <p:ph idx="1"/>
            <p:extLst>
              <p:ext uri="{D42A27DB-BD31-4B8C-83A1-F6EECF244321}">
                <p14:modId xmlns:p14="http://schemas.microsoft.com/office/powerpoint/2010/main" val="1260564908"/>
              </p:ext>
            </p:extLst>
          </p:nvPr>
        </p:nvGraphicFramePr>
        <p:xfrm>
          <a:off x="179895" y="1435114"/>
          <a:ext cx="8603377" cy="4839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a:extLst>
              <a:ext uri="{FF2B5EF4-FFF2-40B4-BE49-F238E27FC236}">
                <a16:creationId xmlns:a16="http://schemas.microsoft.com/office/drawing/2014/main" id="{8450AA0A-588E-02C5-DDDD-3BAA771CB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5377" y="1627463"/>
            <a:ext cx="1816714" cy="405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4711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H/W Assisted Virtualization</a:t>
            </a:r>
          </a:p>
        </p:txBody>
      </p:sp>
      <p:sp>
        <p:nvSpPr>
          <p:cNvPr id="4" name="Content Placeholder 3">
            <a:extLst>
              <a:ext uri="{FF2B5EF4-FFF2-40B4-BE49-F238E27FC236}">
                <a16:creationId xmlns:a16="http://schemas.microsoft.com/office/drawing/2014/main" id="{8ABB3960-5579-70B3-F8AF-6C49D1901DF0}"/>
              </a:ext>
            </a:extLst>
          </p:cNvPr>
          <p:cNvSpPr>
            <a:spLocks noGrp="1"/>
          </p:cNvSpPr>
          <p:nvPr>
            <p:ph idx="1"/>
          </p:nvPr>
        </p:nvSpPr>
        <p:spPr>
          <a:xfrm>
            <a:off x="406400" y="1493837"/>
            <a:ext cx="11661955" cy="4525963"/>
          </a:xfrm>
        </p:spPr>
        <p:txBody>
          <a:bodyPr>
            <a:noAutofit/>
          </a:bodyPr>
          <a:lstStyle/>
          <a:p>
            <a:r>
              <a:rPr lang="en-US" sz="1800" b="1" i="0" dirty="0">
                <a:solidFill>
                  <a:srgbClr val="2E2E2E"/>
                </a:solidFill>
                <a:effectLst/>
                <a:latin typeface="Corbel" panose="020B0503020204020204" pitchFamily="34" charset="0"/>
              </a:rPr>
              <a:t>Hardware-assisted virtualization.</a:t>
            </a:r>
            <a:r>
              <a:rPr lang="en-US" sz="1800" b="0" i="0" dirty="0">
                <a:solidFill>
                  <a:srgbClr val="2E2E2E"/>
                </a:solidFill>
                <a:effectLst/>
                <a:latin typeface="Corbel" panose="020B0503020204020204" pitchFamily="34" charset="0"/>
              </a:rPr>
              <a:t> This term refers to a scenario in which the hardware provides </a:t>
            </a:r>
            <a:r>
              <a:rPr lang="en-US" sz="1800" b="0" i="0" dirty="0">
                <a:solidFill>
                  <a:srgbClr val="2E2E2E"/>
                </a:solidFill>
                <a:effectLst/>
                <a:latin typeface="Corbel" panose="020B0503020204020204" pitchFamily="34" charset="0"/>
                <a:hlinkClick r:id="rId3" tooltip="Learn more about architectural support from ScienceDirect's AI-generated Topic Pages"/>
              </a:rPr>
              <a:t>architectural support</a:t>
            </a:r>
            <a:r>
              <a:rPr lang="en-US" sz="1800" b="0" i="0" dirty="0">
                <a:solidFill>
                  <a:srgbClr val="2E2E2E"/>
                </a:solidFill>
                <a:effectLst/>
                <a:latin typeface="Corbel" panose="020B0503020204020204" pitchFamily="34" charset="0"/>
              </a:rPr>
              <a:t> for building a </a:t>
            </a:r>
            <a:r>
              <a:rPr lang="en-US" sz="1800" b="0" i="0" dirty="0">
                <a:solidFill>
                  <a:srgbClr val="2E2E2E"/>
                </a:solidFill>
                <a:effectLst/>
                <a:latin typeface="Corbel" panose="020B0503020204020204" pitchFamily="34" charset="0"/>
                <a:hlinkClick r:id="rId4" tooltip="Learn more about virtual machine manager from ScienceDirect's AI-generated Topic Pages"/>
              </a:rPr>
              <a:t>virtual machine manager</a:t>
            </a:r>
            <a:r>
              <a:rPr lang="en-US" sz="1800" b="0" i="0" dirty="0">
                <a:solidFill>
                  <a:srgbClr val="2E2E2E"/>
                </a:solidFill>
                <a:effectLst/>
                <a:latin typeface="Corbel" panose="020B0503020204020204" pitchFamily="34" charset="0"/>
              </a:rPr>
              <a:t> able to run a guest operating system in complete isolation. </a:t>
            </a:r>
          </a:p>
          <a:p>
            <a:r>
              <a:rPr lang="en-US" sz="1800" b="0" i="0" dirty="0">
                <a:solidFill>
                  <a:srgbClr val="2E2E2E"/>
                </a:solidFill>
                <a:effectLst/>
                <a:latin typeface="Corbel" panose="020B0503020204020204" pitchFamily="34" charset="0"/>
              </a:rPr>
              <a:t>This technique was originally introduced in the IBM System/370. At present, examples of hardware-assisted virtualization are the extensions to the x86-64 bit architecture introduced with </a:t>
            </a:r>
            <a:r>
              <a:rPr lang="en-US" sz="1800" b="0" i="1" dirty="0">
                <a:solidFill>
                  <a:srgbClr val="2E2E2E"/>
                </a:solidFill>
                <a:effectLst/>
                <a:latin typeface="Corbel" panose="020B0503020204020204" pitchFamily="34" charset="0"/>
              </a:rPr>
              <a:t>Intel VT</a:t>
            </a:r>
            <a:r>
              <a:rPr lang="en-US" sz="1800" b="0" i="0" dirty="0">
                <a:solidFill>
                  <a:srgbClr val="2E2E2E"/>
                </a:solidFill>
                <a:effectLst/>
                <a:latin typeface="Corbel" panose="020B0503020204020204" pitchFamily="34" charset="0"/>
              </a:rPr>
              <a:t> (formerly known as </a:t>
            </a:r>
            <a:r>
              <a:rPr lang="en-US" sz="1800" b="0" i="1" dirty="0">
                <a:solidFill>
                  <a:srgbClr val="2E2E2E"/>
                </a:solidFill>
                <a:effectLst/>
                <a:latin typeface="Corbel" panose="020B0503020204020204" pitchFamily="34" charset="0"/>
              </a:rPr>
              <a:t>Vanderpool</a:t>
            </a:r>
            <a:r>
              <a:rPr lang="en-US" sz="1800" b="0" i="0" dirty="0">
                <a:solidFill>
                  <a:srgbClr val="2E2E2E"/>
                </a:solidFill>
                <a:effectLst/>
                <a:latin typeface="Corbel" panose="020B0503020204020204" pitchFamily="34" charset="0"/>
              </a:rPr>
              <a:t>) and </a:t>
            </a:r>
            <a:r>
              <a:rPr lang="en-US" sz="1800" b="0" i="1" dirty="0">
                <a:solidFill>
                  <a:srgbClr val="2E2E2E"/>
                </a:solidFill>
                <a:effectLst/>
                <a:latin typeface="Corbel" panose="020B0503020204020204" pitchFamily="34" charset="0"/>
              </a:rPr>
              <a:t>AMD V</a:t>
            </a:r>
            <a:r>
              <a:rPr lang="en-US" sz="1800" b="0" i="0" dirty="0">
                <a:solidFill>
                  <a:srgbClr val="2E2E2E"/>
                </a:solidFill>
                <a:effectLst/>
                <a:latin typeface="Corbel" panose="020B0503020204020204" pitchFamily="34" charset="0"/>
              </a:rPr>
              <a:t> (formerly known as </a:t>
            </a:r>
            <a:r>
              <a:rPr lang="en-US" sz="1800" b="0" i="1" dirty="0">
                <a:solidFill>
                  <a:srgbClr val="2E2E2E"/>
                </a:solidFill>
                <a:effectLst/>
                <a:latin typeface="Corbel" panose="020B0503020204020204" pitchFamily="34" charset="0"/>
              </a:rPr>
              <a:t>Pacifica</a:t>
            </a:r>
            <a:r>
              <a:rPr lang="en-US" sz="1800" b="0" i="0" dirty="0">
                <a:solidFill>
                  <a:srgbClr val="2E2E2E"/>
                </a:solidFill>
                <a:effectLst/>
                <a:latin typeface="Corbel" panose="020B0503020204020204" pitchFamily="34" charset="0"/>
              </a:rPr>
              <a:t>). </a:t>
            </a:r>
          </a:p>
          <a:p>
            <a:r>
              <a:rPr lang="en-US" sz="1800" b="0" i="0" dirty="0">
                <a:solidFill>
                  <a:srgbClr val="2E2E2E"/>
                </a:solidFill>
                <a:effectLst/>
                <a:latin typeface="Corbel" panose="020B0503020204020204" pitchFamily="34" charset="0"/>
              </a:rPr>
              <a:t>These extensions, which differ between the two vendors, are meant to reduce the performance penalties experienced by emulating x86 hardware with </a:t>
            </a:r>
            <a:r>
              <a:rPr lang="en-US" sz="1800" b="0" i="0" dirty="0">
                <a:solidFill>
                  <a:srgbClr val="2E2E2E"/>
                </a:solidFill>
                <a:effectLst/>
                <a:latin typeface="Corbel" panose="020B0503020204020204" pitchFamily="34" charset="0"/>
                <a:hlinkClick r:id="rId5" tooltip="Learn more about hypervisors from ScienceDirect's AI-generated Topic Pages"/>
              </a:rPr>
              <a:t>hypervisors</a:t>
            </a:r>
            <a:r>
              <a:rPr lang="en-US" sz="1800" b="0" i="0" dirty="0">
                <a:solidFill>
                  <a:srgbClr val="2E2E2E"/>
                </a:solidFill>
                <a:effectLst/>
                <a:latin typeface="Corbel" panose="020B0503020204020204" pitchFamily="34" charset="0"/>
              </a:rPr>
              <a:t>. Before the introduction of hardware-assisted virtualization, software emulation of x86 hardware was significantly costly from the performance point of view. </a:t>
            </a:r>
          </a:p>
          <a:p>
            <a:r>
              <a:rPr lang="en-US" sz="1800" b="0" i="0" dirty="0">
                <a:solidFill>
                  <a:srgbClr val="2E2E2E"/>
                </a:solidFill>
                <a:effectLst/>
                <a:latin typeface="Corbel" panose="020B0503020204020204" pitchFamily="34" charset="0"/>
              </a:rPr>
              <a:t>The reason for this is that by design the x86 architecture did not meet the formal requirements introduced by </a:t>
            </a:r>
            <a:r>
              <a:rPr lang="en-US" sz="1800" b="0" i="0" dirty="0" err="1">
                <a:solidFill>
                  <a:srgbClr val="2E2E2E"/>
                </a:solidFill>
                <a:effectLst/>
                <a:latin typeface="Corbel" panose="020B0503020204020204" pitchFamily="34" charset="0"/>
              </a:rPr>
              <a:t>Popek</a:t>
            </a:r>
            <a:r>
              <a:rPr lang="en-US" sz="1800" b="0" i="0" dirty="0">
                <a:solidFill>
                  <a:srgbClr val="2E2E2E"/>
                </a:solidFill>
                <a:effectLst/>
                <a:latin typeface="Corbel" panose="020B0503020204020204" pitchFamily="34" charset="0"/>
              </a:rPr>
              <a:t> and Goldberg, and early products were using </a:t>
            </a:r>
            <a:r>
              <a:rPr lang="en-US" sz="1800" b="0" i="0" dirty="0">
                <a:solidFill>
                  <a:srgbClr val="2E2E2E"/>
                </a:solidFill>
                <a:effectLst/>
                <a:latin typeface="Corbel" panose="020B0503020204020204" pitchFamily="34" charset="0"/>
                <a:hlinkClick r:id="rId6" tooltip="Learn more about binary translation from ScienceDirect's AI-generated Topic Pages"/>
              </a:rPr>
              <a:t>binary translation</a:t>
            </a:r>
            <a:r>
              <a:rPr lang="en-US" sz="1800" b="0" i="0" dirty="0">
                <a:solidFill>
                  <a:srgbClr val="2E2E2E"/>
                </a:solidFill>
                <a:effectLst/>
                <a:latin typeface="Corbel" panose="020B0503020204020204" pitchFamily="34" charset="0"/>
              </a:rPr>
              <a:t> to trap some sensitive instructions and provide an emulated version. Products such as VMware Virtual Platform, introduced in 1999 by VMware, which pioneered the field of x86 virtualization, were based on this technique. After 2006, Intel and AMD introduced processor extensions, and a wide range of </a:t>
            </a:r>
            <a:r>
              <a:rPr lang="en-US" sz="1800" b="0" i="0" dirty="0">
                <a:solidFill>
                  <a:srgbClr val="2E2E2E"/>
                </a:solidFill>
                <a:effectLst/>
                <a:latin typeface="Corbel" panose="020B0503020204020204" pitchFamily="34" charset="0"/>
                <a:hlinkClick r:id="rId7" tooltip="Learn more about virtualization solutions from ScienceDirect's AI-generated Topic Pages"/>
              </a:rPr>
              <a:t>virtualization solutions</a:t>
            </a:r>
            <a:r>
              <a:rPr lang="en-US" sz="1800" b="0" i="0" dirty="0">
                <a:solidFill>
                  <a:srgbClr val="2E2E2E"/>
                </a:solidFill>
                <a:effectLst/>
                <a:latin typeface="Corbel" panose="020B0503020204020204" pitchFamily="34" charset="0"/>
              </a:rPr>
              <a:t> took advantage of them</a:t>
            </a:r>
            <a:r>
              <a:rPr lang="en-US" sz="1800" b="0" i="1" dirty="0">
                <a:solidFill>
                  <a:srgbClr val="2E2E2E"/>
                </a:solidFill>
                <a:effectLst/>
                <a:latin typeface="Corbel" panose="020B0503020204020204" pitchFamily="34" charset="0"/>
              </a:rPr>
              <a:t>:</a:t>
            </a:r>
            <a:r>
              <a:rPr lang="en-US" sz="1800" b="0" i="0" dirty="0">
                <a:solidFill>
                  <a:srgbClr val="2E2E2E"/>
                </a:solidFill>
                <a:effectLst/>
                <a:latin typeface="Corbel" panose="020B0503020204020204" pitchFamily="34" charset="0"/>
              </a:rPr>
              <a:t> Kernel-based Virtual Machine (KVM), VirtualBox, Xen, VMware, Hyper-V, Sun </a:t>
            </a:r>
            <a:r>
              <a:rPr lang="en-US" sz="1800" b="0" i="0" dirty="0" err="1">
                <a:solidFill>
                  <a:srgbClr val="2E2E2E"/>
                </a:solidFill>
                <a:effectLst/>
                <a:latin typeface="Corbel" panose="020B0503020204020204" pitchFamily="34" charset="0"/>
              </a:rPr>
              <a:t>xVM</a:t>
            </a:r>
            <a:r>
              <a:rPr lang="en-US" sz="1800" b="0" i="0" dirty="0">
                <a:solidFill>
                  <a:srgbClr val="2E2E2E"/>
                </a:solidFill>
                <a:effectLst/>
                <a:latin typeface="Corbel" panose="020B0503020204020204" pitchFamily="34" charset="0"/>
              </a:rPr>
              <a:t>, Parallels, and others.</a:t>
            </a:r>
            <a:endParaRPr lang="en-IN" sz="1800" dirty="0">
              <a:latin typeface="Corbel" panose="020B0503020204020204" pitchFamily="34" charset="0"/>
            </a:endParaRPr>
          </a:p>
        </p:txBody>
      </p:sp>
      <p:pic>
        <p:nvPicPr>
          <p:cNvPr id="6" name="Picture 5">
            <a:extLst>
              <a:ext uri="{FF2B5EF4-FFF2-40B4-BE49-F238E27FC236}">
                <a16:creationId xmlns:a16="http://schemas.microsoft.com/office/drawing/2014/main" id="{AC742CA9-7D7B-E9A3-9EF7-F9DC20CF3389}"/>
              </a:ext>
            </a:extLst>
          </p:cNvPr>
          <p:cNvPicPr>
            <a:picLocks noChangeAspect="1"/>
          </p:cNvPicPr>
          <p:nvPr/>
        </p:nvPicPr>
        <p:blipFill>
          <a:blip r:embed="rId8"/>
          <a:stretch>
            <a:fillRect/>
          </a:stretch>
        </p:blipFill>
        <p:spPr>
          <a:xfrm>
            <a:off x="9542347" y="0"/>
            <a:ext cx="2346385" cy="1223441"/>
          </a:xfrm>
          <a:prstGeom prst="rect">
            <a:avLst/>
          </a:prstGeom>
        </p:spPr>
      </p:pic>
    </p:spTree>
    <p:extLst>
      <p:ext uri="{BB962C8B-B14F-4D97-AF65-F5344CB8AC3E}">
        <p14:creationId xmlns:p14="http://schemas.microsoft.com/office/powerpoint/2010/main" val="149510163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SKI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400" y="1493837"/>
            <a:ext cx="7143692" cy="4525963"/>
          </a:xfrm>
        </p:spPr>
        <p:txBody>
          <a:bodyPr>
            <a:normAutofit fontScale="92500"/>
          </a:bodyPr>
          <a:lstStyle/>
          <a:p>
            <a:pPr algn="l" fontAlgn="base"/>
            <a:r>
              <a:rPr lang="en-US" b="0" i="0" dirty="0">
                <a:solidFill>
                  <a:srgbClr val="273239"/>
                </a:solidFill>
                <a:effectLst/>
                <a:latin typeface="urw-din"/>
              </a:rPr>
              <a:t>Instead of using a hypervisor, it runs a separate version of the Linux kernel and sees the associated virtual machine as a user-space process on the physical host. This makes it easy to run multiple virtual machines on a single host. A device driver is used for communication between the main Linux kernel and the virtual machine. </a:t>
            </a:r>
            <a:br>
              <a:rPr lang="en-US" b="0" i="0" dirty="0">
                <a:solidFill>
                  <a:srgbClr val="273239"/>
                </a:solidFill>
                <a:effectLst/>
                <a:latin typeface="urw-din"/>
              </a:rPr>
            </a:br>
            <a:r>
              <a:rPr lang="en-US" b="0" i="0" dirty="0">
                <a:solidFill>
                  <a:srgbClr val="273239"/>
                </a:solidFill>
                <a:effectLst/>
                <a:latin typeface="urw-din"/>
              </a:rPr>
              <a:t>Processor support is required for virtualization ( Intel VT or AMD – v). A slightly modified QEMU process is used as the display and execution containers for the virtual machines. In many ways, kernel-level virtualization is a specialized form of server virtualization. </a:t>
            </a:r>
          </a:p>
          <a:p>
            <a:pPr algn="l" fontAlgn="base"/>
            <a:r>
              <a:rPr lang="en-US" b="0" i="0" dirty="0">
                <a:solidFill>
                  <a:srgbClr val="273239"/>
                </a:solidFill>
                <a:effectLst/>
                <a:latin typeface="urw-din"/>
              </a:rPr>
              <a:t>Examples: User – Mode Linux( UML ) and Kernel Virtual Machine( KVM ) , Docker, LXC</a:t>
            </a:r>
          </a:p>
          <a:p>
            <a:endParaRPr lang="en-US" dirty="0"/>
          </a:p>
        </p:txBody>
      </p:sp>
      <p:pic>
        <p:nvPicPr>
          <p:cNvPr id="10242" name="Picture 2" descr="An Overview of Virtualization Techniques - Virtuatopia">
            <a:extLst>
              <a:ext uri="{FF2B5EF4-FFF2-40B4-BE49-F238E27FC236}">
                <a16:creationId xmlns:a16="http://schemas.microsoft.com/office/drawing/2014/main" id="{87E50347-95FC-177F-5456-BA500E8B1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858" y="1441406"/>
            <a:ext cx="4218546" cy="3206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10C343-C678-7E6D-F48B-BA00CED71B60}"/>
              </a:ext>
            </a:extLst>
          </p:cNvPr>
          <p:cNvSpPr txBox="1"/>
          <p:nvPr/>
        </p:nvSpPr>
        <p:spPr>
          <a:xfrm>
            <a:off x="7911846" y="4793507"/>
            <a:ext cx="4105558" cy="923330"/>
          </a:xfrm>
          <a:prstGeom prst="rect">
            <a:avLst/>
          </a:prstGeom>
          <a:noFill/>
        </p:spPr>
        <p:txBody>
          <a:bodyPr wrap="square">
            <a:spAutoFit/>
          </a:bodyPr>
          <a:lstStyle/>
          <a:p>
            <a:r>
              <a:rPr lang="en-US" b="0" i="0" dirty="0">
                <a:solidFill>
                  <a:srgbClr val="273239"/>
                </a:solidFill>
                <a:effectLst/>
                <a:latin typeface="urw-din"/>
              </a:rPr>
              <a:t>Note:</a:t>
            </a:r>
          </a:p>
          <a:p>
            <a:r>
              <a:rPr lang="en-US" b="1" dirty="0">
                <a:solidFill>
                  <a:srgbClr val="273239"/>
                </a:solidFill>
                <a:latin typeface="urw-din"/>
              </a:rPr>
              <a:t>SKI </a:t>
            </a:r>
            <a:r>
              <a:rPr lang="en-US" dirty="0">
                <a:solidFill>
                  <a:srgbClr val="273239"/>
                </a:solidFill>
                <a:latin typeface="urw-din"/>
              </a:rPr>
              <a:t>means </a:t>
            </a:r>
            <a:r>
              <a:rPr lang="en-US" dirty="0">
                <a:solidFill>
                  <a:srgbClr val="273239"/>
                </a:solidFill>
                <a:highlight>
                  <a:srgbClr val="FFFF00"/>
                </a:highlight>
                <a:latin typeface="urw-din"/>
              </a:rPr>
              <a:t>Single Kernel Image</a:t>
            </a:r>
            <a:r>
              <a:rPr lang="en-US" dirty="0">
                <a:solidFill>
                  <a:srgbClr val="273239"/>
                </a:solidFill>
                <a:latin typeface="urw-din"/>
              </a:rPr>
              <a:t>, is the basis for </a:t>
            </a:r>
            <a:r>
              <a:rPr lang="en-US" dirty="0">
                <a:solidFill>
                  <a:srgbClr val="273239"/>
                </a:solidFill>
                <a:highlight>
                  <a:srgbClr val="FFFF00"/>
                </a:highlight>
                <a:latin typeface="urw-din"/>
              </a:rPr>
              <a:t>Container Technologies</a:t>
            </a:r>
            <a:endParaRPr lang="en-IN" dirty="0">
              <a:highlight>
                <a:srgbClr val="FFFF00"/>
              </a:highlight>
            </a:endParaRPr>
          </a:p>
        </p:txBody>
      </p:sp>
    </p:spTree>
    <p:extLst>
      <p:ext uri="{BB962C8B-B14F-4D97-AF65-F5344CB8AC3E}">
        <p14:creationId xmlns:p14="http://schemas.microsoft.com/office/powerpoint/2010/main" val="180413106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Comparison</a:t>
            </a:r>
          </a:p>
        </p:txBody>
      </p:sp>
      <p:pic>
        <p:nvPicPr>
          <p:cNvPr id="11266" name="Picture 2">
            <a:extLst>
              <a:ext uri="{FF2B5EF4-FFF2-40B4-BE49-F238E27FC236}">
                <a16:creationId xmlns:a16="http://schemas.microsoft.com/office/drawing/2014/main" id="{0EAF5AD1-9127-992E-F340-5CDFC460FD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398" y="1467039"/>
            <a:ext cx="10247619" cy="492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3858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Virtualization Types</a:t>
            </a:r>
          </a:p>
        </p:txBody>
      </p:sp>
    </p:spTree>
    <p:extLst>
      <p:ext uri="{BB962C8B-B14F-4D97-AF65-F5344CB8AC3E}">
        <p14:creationId xmlns:p14="http://schemas.microsoft.com/office/powerpoint/2010/main" val="7135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a:t>
            </a:r>
          </a:p>
        </p:txBody>
      </p:sp>
      <p:pic>
        <p:nvPicPr>
          <p:cNvPr id="12290" name="Picture 2" descr="Types of Virtualization in Cloud Computing- An Overview">
            <a:extLst>
              <a:ext uri="{FF2B5EF4-FFF2-40B4-BE49-F238E27FC236}">
                <a16:creationId xmlns:a16="http://schemas.microsoft.com/office/drawing/2014/main" id="{0811C5A9-EF1E-D467-FC60-27A39A6510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395" y="1375089"/>
            <a:ext cx="11751639" cy="403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8552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Server Virtualization</a:t>
            </a:r>
          </a:p>
        </p:txBody>
      </p:sp>
      <p:graphicFrame>
        <p:nvGraphicFramePr>
          <p:cNvPr id="13316" name="Content Placeholder 3">
            <a:extLst>
              <a:ext uri="{FF2B5EF4-FFF2-40B4-BE49-F238E27FC236}">
                <a16:creationId xmlns:a16="http://schemas.microsoft.com/office/drawing/2014/main" id="{3FC80610-A60E-EEF3-C43B-2E39AC52FD38}"/>
              </a:ext>
            </a:extLst>
          </p:cNvPr>
          <p:cNvGraphicFramePr>
            <a:graphicFrameLocks noGrp="1"/>
          </p:cNvGraphicFramePr>
          <p:nvPr>
            <p:ph idx="1"/>
          </p:nvPr>
        </p:nvGraphicFramePr>
        <p:xfrm>
          <a:off x="406400" y="1493837"/>
          <a:ext cx="616218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314" name="Picture 2">
            <a:extLst>
              <a:ext uri="{FF2B5EF4-FFF2-40B4-BE49-F238E27FC236}">
                <a16:creationId xmlns:a16="http://schemas.microsoft.com/office/drawing/2014/main" id="{4FAB0616-36BD-DE99-F233-1CBECAC8E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352" y="1493837"/>
            <a:ext cx="4423475" cy="194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32314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Server Virtualization - Benefits</a:t>
            </a:r>
          </a:p>
        </p:txBody>
      </p:sp>
      <p:pic>
        <p:nvPicPr>
          <p:cNvPr id="13314" name="Picture 2">
            <a:extLst>
              <a:ext uri="{FF2B5EF4-FFF2-40B4-BE49-F238E27FC236}">
                <a16:creationId xmlns:a16="http://schemas.microsoft.com/office/drawing/2014/main" id="{4FAB0616-36BD-DE99-F233-1CBECAC8E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530" y="1493837"/>
            <a:ext cx="4423475" cy="1949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316" name="Content Placeholder 4">
            <a:extLst>
              <a:ext uri="{FF2B5EF4-FFF2-40B4-BE49-F238E27FC236}">
                <a16:creationId xmlns:a16="http://schemas.microsoft.com/office/drawing/2014/main" id="{65E5ED93-99A8-B4F2-96F7-AB34ADCAEC70}"/>
              </a:ext>
            </a:extLst>
          </p:cNvPr>
          <p:cNvGraphicFramePr>
            <a:graphicFrameLocks noGrp="1"/>
          </p:cNvGraphicFramePr>
          <p:nvPr>
            <p:ph idx="1"/>
          </p:nvPr>
        </p:nvGraphicFramePr>
        <p:xfrm>
          <a:off x="81657" y="1416923"/>
          <a:ext cx="7096810" cy="4154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43E5CC74-4CFB-D02B-D907-2675241C6C16}"/>
              </a:ext>
            </a:extLst>
          </p:cNvPr>
          <p:cNvSpPr txBox="1"/>
          <p:nvPr/>
        </p:nvSpPr>
        <p:spPr>
          <a:xfrm>
            <a:off x="7321609" y="4171494"/>
            <a:ext cx="4567124" cy="1477328"/>
          </a:xfrm>
          <a:prstGeom prst="rect">
            <a:avLst/>
          </a:prstGeom>
          <a:noFill/>
        </p:spPr>
        <p:txBody>
          <a:bodyPr wrap="square">
            <a:spAutoFit/>
          </a:bodyPr>
          <a:lstStyle/>
          <a:p>
            <a:r>
              <a:rPr lang="en-US" b="1" i="1" u="none" strike="noStrike" dirty="0">
                <a:solidFill>
                  <a:srgbClr val="514843"/>
                </a:solidFill>
                <a:effectLst/>
                <a:latin typeface="Euphemia" panose="020B0503040102020104" pitchFamily="34" charset="0"/>
              </a:rPr>
              <a:t>Server virtualization is a key driving force in reducing the number of physical servers and hence the physical space, cooling, cabling, and capital expenses in any data center consolidation projects</a:t>
            </a:r>
            <a:r>
              <a:rPr lang="en-US" b="0" i="0" dirty="0">
                <a:solidFill>
                  <a:srgbClr val="000000"/>
                </a:solidFill>
                <a:effectLst/>
                <a:latin typeface="Euphemia" panose="020B0503040102020104" pitchFamily="34" charset="0"/>
              </a:rPr>
              <a:t>​</a:t>
            </a:r>
            <a:endParaRPr lang="en-US" dirty="0"/>
          </a:p>
        </p:txBody>
      </p:sp>
    </p:spTree>
    <p:extLst>
      <p:ext uri="{BB962C8B-B14F-4D97-AF65-F5344CB8AC3E}">
        <p14:creationId xmlns:p14="http://schemas.microsoft.com/office/powerpoint/2010/main" val="413434586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Storage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400" y="1493837"/>
            <a:ext cx="6162180" cy="4525963"/>
          </a:xfrm>
        </p:spPr>
        <p:txBody>
          <a:bodyPr>
            <a:normAutofit/>
          </a:bodyPr>
          <a:lstStyle/>
          <a:p>
            <a:pPr algn="l" rtl="0" fontAlgn="base">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Storage virtualization refers to providing a logical, abstracted view of physical storage devices.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It provides a way for many users or applications to access storage without being concerned with where or how that storage is physically located or managed.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It enables physical storage in an environment to be shared across multiple application servers, and physical devices behind the virtualization layer to be viewed and managed as if they were one large storage pool with no physical boundaries.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The storage virtualization hides the fact there are separate storage devices in an organization by making all the devices appear as one device. </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514843"/>
                </a:solidFill>
                <a:effectLst/>
                <a:latin typeface="Euphemia" panose="020B0503040102020104" pitchFamily="34" charset="0"/>
              </a:rPr>
              <a:t>Virtualization hides the complex process of where the data needs to be stored and bringing it back and presenting it to the user when it is required.</a:t>
            </a:r>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Arial" panose="020B0604020202020204" pitchFamily="34" charset="0"/>
            </a:endParaRPr>
          </a:p>
          <a:p>
            <a:pPr algn="l" rtl="0" fontAlgn="base"/>
            <a:r>
              <a:rPr lang="en-US" sz="1600" b="0" i="0" dirty="0">
                <a:solidFill>
                  <a:srgbClr val="514843"/>
                </a:solidFill>
                <a:effectLst/>
                <a:latin typeface="Euphemia" panose="020B0503040102020104" pitchFamily="34" charset="0"/>
              </a:rPr>
              <a:t>​</a:t>
            </a:r>
            <a:endParaRPr lang="en-US" sz="1600" b="0" i="0" dirty="0">
              <a:solidFill>
                <a:srgbClr val="514843"/>
              </a:solidFill>
              <a:effectLst/>
              <a:latin typeface="Segoe UI" panose="020B0502040204020203" pitchFamily="34" charset="0"/>
            </a:endParaRPr>
          </a:p>
        </p:txBody>
      </p:sp>
      <p:pic>
        <p:nvPicPr>
          <p:cNvPr id="14338" name="Picture 2">
            <a:extLst>
              <a:ext uri="{FF2B5EF4-FFF2-40B4-BE49-F238E27FC236}">
                <a16:creationId xmlns:a16="http://schemas.microsoft.com/office/drawing/2014/main" id="{84301B19-979E-9F29-C32F-600D02725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366" y="1493837"/>
            <a:ext cx="5051475" cy="319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2891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Storage Virtualization - Benefits</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400" y="1493837"/>
            <a:ext cx="6707464" cy="4525963"/>
          </a:xfrm>
        </p:spPr>
        <p:txBody>
          <a:bodyPr>
            <a:noAutofit/>
          </a:bodyPr>
          <a:lstStyle/>
          <a:p>
            <a:pPr algn="l" rtl="0" fontAlgn="base">
              <a:buFont typeface="Arial" panose="020B0604020202020204" pitchFamily="34" charset="0"/>
              <a:buChar char="•"/>
            </a:pPr>
            <a:r>
              <a:rPr lang="en-US" sz="2000" b="0" i="0" u="none" strike="noStrike" dirty="0">
                <a:solidFill>
                  <a:srgbClr val="514843"/>
                </a:solidFill>
                <a:effectLst/>
                <a:latin typeface="Corbel" panose="020B0503020204020204" pitchFamily="34" charset="0"/>
              </a:rPr>
              <a:t>Typically, the benefits are :- </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Resource optimization </a:t>
            </a:r>
            <a:r>
              <a:rPr lang="en-US" sz="2000" b="0" i="0" u="none" strike="noStrike" dirty="0">
                <a:solidFill>
                  <a:srgbClr val="514843"/>
                </a:solidFill>
                <a:effectLst/>
                <a:latin typeface="Corbel" panose="020B0503020204020204" pitchFamily="34" charset="0"/>
              </a:rPr>
              <a:t>: Storage virtualization enables you to obtain the storage space on an as-needed basis without any wastage, and it allows organizations to use existing storage assets more efficiently without the need to purchase additional assets.</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Cost of operation</a:t>
            </a:r>
            <a:r>
              <a:rPr lang="en-US" sz="2000" b="0" i="0" u="none" strike="noStrike" dirty="0">
                <a:solidFill>
                  <a:srgbClr val="514843"/>
                </a:solidFill>
                <a:effectLst/>
                <a:latin typeface="Corbel" panose="020B0503020204020204" pitchFamily="34" charset="0"/>
              </a:rPr>
              <a:t>: Storage virtualization enables adding storage resources without regard to the application, and storage resources can be easily added to the pool by a drag-and-drop method using a management console by the operations people.</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Increased availability:</a:t>
            </a:r>
            <a:r>
              <a:rPr lang="en-US" sz="2000" b="0" i="0" u="none" strike="noStrike" dirty="0">
                <a:solidFill>
                  <a:srgbClr val="514843"/>
                </a:solidFill>
                <a:effectLst/>
                <a:latin typeface="Corbel" panose="020B0503020204020204" pitchFamily="34" charset="0"/>
              </a:rPr>
              <a:t> Storage virtualization provisions the new storage resources in a minimal amount of time, improving the overall availability of resources</a:t>
            </a:r>
            <a:r>
              <a:rPr lang="en-US" sz="20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2000" b="1" i="0" u="none" strike="noStrike" dirty="0">
                <a:solidFill>
                  <a:srgbClr val="514843"/>
                </a:solidFill>
                <a:effectLst/>
                <a:latin typeface="Corbel" panose="020B0503020204020204" pitchFamily="34" charset="0"/>
              </a:rPr>
              <a:t>Improved performance</a:t>
            </a:r>
            <a:r>
              <a:rPr lang="en-US" sz="2000" b="0" i="0" dirty="0">
                <a:solidFill>
                  <a:srgbClr val="514843"/>
                </a:solidFill>
                <a:effectLst/>
                <a:latin typeface="Corbel" panose="020B0503020204020204" pitchFamily="34" charset="0"/>
              </a:rPr>
              <a:t>​</a:t>
            </a:r>
          </a:p>
        </p:txBody>
      </p:sp>
      <p:pic>
        <p:nvPicPr>
          <p:cNvPr id="14338" name="Picture 2">
            <a:extLst>
              <a:ext uri="{FF2B5EF4-FFF2-40B4-BE49-F238E27FC236}">
                <a16:creationId xmlns:a16="http://schemas.microsoft.com/office/drawing/2014/main" id="{84301B19-979E-9F29-C32F-600D02725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366" y="1493837"/>
            <a:ext cx="5051475" cy="31978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4A69555-F96A-8CAD-A405-CA43A54C0478}"/>
              </a:ext>
            </a:extLst>
          </p:cNvPr>
          <p:cNvSpPr txBox="1"/>
          <p:nvPr/>
        </p:nvSpPr>
        <p:spPr>
          <a:xfrm>
            <a:off x="7113863" y="4801722"/>
            <a:ext cx="4910977" cy="1294072"/>
          </a:xfrm>
          <a:prstGeom prst="rect">
            <a:avLst/>
          </a:prstGeom>
          <a:noFill/>
        </p:spPr>
        <p:txBody>
          <a:bodyPr wrap="square">
            <a:spAutoFit/>
          </a:bodyPr>
          <a:lstStyle/>
          <a:p>
            <a:pPr>
              <a:lnSpc>
                <a:spcPct val="150000"/>
              </a:lnSpc>
            </a:pPr>
            <a:r>
              <a:rPr lang="en-US" sz="1800" b="0" i="0" u="none" strike="noStrike" dirty="0">
                <a:solidFill>
                  <a:srgbClr val="514843"/>
                </a:solidFill>
                <a:effectLst/>
                <a:latin typeface="Corbel" panose="020B0503020204020204" pitchFamily="34" charset="0"/>
              </a:rPr>
              <a:t>Examples of Storage Virtualization:</a:t>
            </a:r>
          </a:p>
          <a:p>
            <a:pPr marL="285750" indent="-285750">
              <a:lnSpc>
                <a:spcPct val="150000"/>
              </a:lnSpc>
              <a:buFont typeface="Arial" panose="020B0604020202020204" pitchFamily="34" charset="0"/>
              <a:buChar char="•"/>
            </a:pPr>
            <a:r>
              <a:rPr lang="en-US" dirty="0">
                <a:solidFill>
                  <a:srgbClr val="514843"/>
                </a:solidFill>
                <a:latin typeface="Corbel" panose="020B0503020204020204" pitchFamily="34" charset="0"/>
              </a:rPr>
              <a:t>SAN </a:t>
            </a:r>
            <a:r>
              <a:rPr lang="en-US" dirty="0">
                <a:solidFill>
                  <a:srgbClr val="514843"/>
                </a:solidFill>
                <a:latin typeface="Corbel" panose="020B0503020204020204" pitchFamily="34" charset="0"/>
                <a:sym typeface="Wingdings" panose="05000000000000000000" pitchFamily="2" charset="2"/>
              </a:rPr>
              <a:t> Storage area Network</a:t>
            </a:r>
          </a:p>
          <a:p>
            <a:pPr marL="285750" indent="-285750">
              <a:lnSpc>
                <a:spcPct val="150000"/>
              </a:lnSpc>
              <a:buFont typeface="Arial" panose="020B0604020202020204" pitchFamily="34" charset="0"/>
              <a:buChar char="•"/>
            </a:pPr>
            <a:r>
              <a:rPr lang="en-US" dirty="0">
                <a:solidFill>
                  <a:srgbClr val="514843"/>
                </a:solidFill>
                <a:latin typeface="Corbel" panose="020B0503020204020204" pitchFamily="34" charset="0"/>
                <a:sym typeface="Wingdings" panose="05000000000000000000" pitchFamily="2" charset="2"/>
              </a:rPr>
              <a:t>VDA  Virtual Disk Array</a:t>
            </a:r>
            <a:endParaRPr lang="en-IN" dirty="0"/>
          </a:p>
        </p:txBody>
      </p:sp>
    </p:spTree>
    <p:extLst>
      <p:ext uri="{BB962C8B-B14F-4D97-AF65-F5344CB8AC3E}">
        <p14:creationId xmlns:p14="http://schemas.microsoft.com/office/powerpoint/2010/main" val="38756993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EDEA3670-BB46-FAC2-26E9-AEF334309FD4}"/>
              </a:ext>
            </a:extLst>
          </p:cNvPr>
          <p:cNvGraphicFramePr>
            <a:graphicFrameLocks noGrp="1"/>
          </p:cNvGraphicFramePr>
          <p:nvPr>
            <p:ph idx="1"/>
          </p:nvPr>
        </p:nvGraphicFramePr>
        <p:xfrm>
          <a:off x="406399" y="1930065"/>
          <a:ext cx="6984301" cy="4529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What is Virtualization?</a:t>
            </a:r>
          </a:p>
        </p:txBody>
      </p:sp>
      <p:sp>
        <p:nvSpPr>
          <p:cNvPr id="13" name="Content Placeholder 2">
            <a:extLst>
              <a:ext uri="{FF2B5EF4-FFF2-40B4-BE49-F238E27FC236}">
                <a16:creationId xmlns:a16="http://schemas.microsoft.com/office/drawing/2014/main" id="{5B22BBC0-0BCC-F862-9343-7A12751E22AC}"/>
              </a:ext>
            </a:extLst>
          </p:cNvPr>
          <p:cNvSpPr txBox="1">
            <a:spLocks/>
          </p:cNvSpPr>
          <p:nvPr/>
        </p:nvSpPr>
        <p:spPr>
          <a:xfrm>
            <a:off x="7758797" y="1481598"/>
            <a:ext cx="4268919" cy="2612817"/>
          </a:xfrm>
          <a:prstGeom prst="rect">
            <a:avLst/>
          </a:prstGeom>
        </p:spPr>
        <p:txBody>
          <a:bodyPr vert="horz" lIns="91440" tIns="45720" rIns="91440" bIns="45720" rtlCol="0">
            <a:normAutofit fontScale="92500" lnSpcReduction="1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latin typeface="Corbel" panose="020B0503020204020204" pitchFamily="34" charset="0"/>
              </a:rPr>
              <a:t>Key Terms:</a:t>
            </a:r>
          </a:p>
          <a:p>
            <a:pPr>
              <a:buFont typeface="Wingdings" panose="05000000000000000000" pitchFamily="2" charset="2"/>
              <a:buChar char="Ø"/>
            </a:pPr>
            <a:r>
              <a:rPr lang="en-US" sz="2000" dirty="0">
                <a:latin typeface="Corbel" panose="020B0503020204020204" pitchFamily="34" charset="0"/>
              </a:rPr>
              <a:t>VM </a:t>
            </a:r>
            <a:r>
              <a:rPr lang="en-US" sz="2000" dirty="0">
                <a:latin typeface="Corbel" panose="020B0503020204020204" pitchFamily="34" charset="0"/>
                <a:sym typeface="Wingdings" panose="05000000000000000000" pitchFamily="2" charset="2"/>
              </a:rPr>
              <a:t> Virtual Machine</a:t>
            </a:r>
          </a:p>
          <a:p>
            <a:pPr>
              <a:buFont typeface="Wingdings" panose="05000000000000000000" pitchFamily="2" charset="2"/>
              <a:buChar char="Ø"/>
            </a:pPr>
            <a:r>
              <a:rPr lang="en-US" sz="2000" dirty="0">
                <a:latin typeface="Corbel" panose="020B0503020204020204" pitchFamily="34" charset="0"/>
                <a:sym typeface="Wingdings" panose="05000000000000000000" pitchFamily="2" charset="2"/>
              </a:rPr>
              <a:t>VMM  Virtual Machine Monitor</a:t>
            </a:r>
          </a:p>
          <a:p>
            <a:pPr>
              <a:buFont typeface="Wingdings" panose="05000000000000000000" pitchFamily="2" charset="2"/>
              <a:buChar char="Ø"/>
            </a:pPr>
            <a:r>
              <a:rPr lang="en-US" sz="2000" dirty="0">
                <a:latin typeface="Corbel" panose="020B0503020204020204" pitchFamily="34" charset="0"/>
                <a:sym typeface="Wingdings" panose="05000000000000000000" pitchFamily="2" charset="2"/>
              </a:rPr>
              <a:t>Hypervisor  VMM</a:t>
            </a:r>
          </a:p>
          <a:p>
            <a:pPr>
              <a:buFont typeface="Wingdings" panose="05000000000000000000" pitchFamily="2" charset="2"/>
              <a:buChar char="Ø"/>
            </a:pPr>
            <a:r>
              <a:rPr lang="en-US" sz="2000" dirty="0">
                <a:latin typeface="Corbel" panose="020B0503020204020204" pitchFamily="34" charset="0"/>
                <a:sym typeface="Wingdings" panose="05000000000000000000" pitchFamily="2" charset="2"/>
              </a:rPr>
              <a:t>Multiplexed  Many or several</a:t>
            </a:r>
          </a:p>
          <a:p>
            <a:pPr>
              <a:buFont typeface="Wingdings" panose="05000000000000000000" pitchFamily="2" charset="2"/>
              <a:buChar char="Ø"/>
            </a:pPr>
            <a:r>
              <a:rPr lang="en-US" sz="2000" dirty="0">
                <a:latin typeface="Corbel" panose="020B0503020204020204" pitchFamily="34" charset="0"/>
                <a:sym typeface="Wingdings" panose="05000000000000000000" pitchFamily="2" charset="2"/>
              </a:rPr>
              <a:t>Host  System where the VMM resides</a:t>
            </a:r>
          </a:p>
          <a:p>
            <a:pPr>
              <a:buFont typeface="Wingdings" panose="05000000000000000000" pitchFamily="2" charset="2"/>
              <a:buChar char="Ø"/>
            </a:pPr>
            <a:r>
              <a:rPr lang="en-US" sz="2000" dirty="0">
                <a:latin typeface="Corbel" panose="020B0503020204020204" pitchFamily="34" charset="0"/>
                <a:sym typeface="Wingdings" panose="05000000000000000000" pitchFamily="2" charset="2"/>
              </a:rPr>
              <a:t>Guest  Virtual Machines created</a:t>
            </a:r>
            <a:endParaRPr lang="en-IN" sz="2000" dirty="0">
              <a:latin typeface="Corbel" panose="020B0503020204020204" pitchFamily="34" charset="0"/>
            </a:endParaRPr>
          </a:p>
        </p:txBody>
      </p:sp>
      <p:sp>
        <p:nvSpPr>
          <p:cNvPr id="2" name="TextBox 1">
            <a:extLst>
              <a:ext uri="{FF2B5EF4-FFF2-40B4-BE49-F238E27FC236}">
                <a16:creationId xmlns:a16="http://schemas.microsoft.com/office/drawing/2014/main" id="{6E3AA24B-56BC-280A-4562-D6DE61E9F884}"/>
              </a:ext>
            </a:extLst>
          </p:cNvPr>
          <p:cNvSpPr txBox="1"/>
          <p:nvPr/>
        </p:nvSpPr>
        <p:spPr>
          <a:xfrm>
            <a:off x="406399" y="1426128"/>
            <a:ext cx="3066643" cy="461665"/>
          </a:xfrm>
          <a:prstGeom prst="rect">
            <a:avLst/>
          </a:prstGeom>
          <a:noFill/>
        </p:spPr>
        <p:txBody>
          <a:bodyPr wrap="square" rtlCol="0">
            <a:spAutoFit/>
          </a:bodyPr>
          <a:lstStyle/>
          <a:p>
            <a:r>
              <a:rPr lang="en-US" sz="2400" b="1" u="sng" dirty="0"/>
              <a:t>Virtualization Defined</a:t>
            </a:r>
          </a:p>
        </p:txBody>
      </p:sp>
      <p:pic>
        <p:nvPicPr>
          <p:cNvPr id="8" name="Picture 2" descr="Types of Virtualization in Cloud Computing- An Overview">
            <a:extLst>
              <a:ext uri="{FF2B5EF4-FFF2-40B4-BE49-F238E27FC236}">
                <a16:creationId xmlns:a16="http://schemas.microsoft.com/office/drawing/2014/main" id="{9151EB7F-A1BD-BDB5-1DF9-E29ABFB65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8355" y="4429910"/>
            <a:ext cx="3720885" cy="208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1901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Network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399" y="1493837"/>
            <a:ext cx="6975913" cy="4525963"/>
          </a:xfrm>
        </p:spPr>
        <p:txBody>
          <a:bodyPr>
            <a:noAutofit/>
          </a:bodyPr>
          <a:lstStyle/>
          <a:p>
            <a:pPr algn="l" rtl="0" fontAlgn="base">
              <a:buFont typeface="Arial" panose="020B0604020202020204" pitchFamily="34" charset="0"/>
              <a:buChar char="•"/>
            </a:pPr>
            <a:r>
              <a:rPr lang="en-US" sz="1800" b="0" i="0" u="none" strike="noStrike" dirty="0">
                <a:solidFill>
                  <a:srgbClr val="514843"/>
                </a:solidFill>
                <a:effectLst/>
                <a:latin typeface="Corbel" panose="020B0503020204020204" pitchFamily="34" charset="0"/>
              </a:rPr>
              <a:t>Network virtualization might be the most ambiguous virtualization of all virtualization types. Several types of network virtualization exist, as briefly described here:</a:t>
            </a:r>
            <a:r>
              <a:rPr lang="en-US" sz="18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1800" b="0" i="0" u="none" strike="noStrike" dirty="0">
                <a:solidFill>
                  <a:srgbClr val="514843"/>
                </a:solidFill>
                <a:effectLst/>
                <a:latin typeface="Corbel" panose="020B0503020204020204" pitchFamily="34" charset="0"/>
              </a:rPr>
              <a:t>A </a:t>
            </a:r>
            <a:r>
              <a:rPr lang="en-US" sz="1800" b="0" i="0" u="none" strike="noStrike" dirty="0">
                <a:solidFill>
                  <a:srgbClr val="514843"/>
                </a:solidFill>
                <a:effectLst/>
                <a:highlight>
                  <a:srgbClr val="FFFF00"/>
                </a:highlight>
                <a:latin typeface="Corbel" panose="020B0503020204020204" pitchFamily="34" charset="0"/>
              </a:rPr>
              <a:t>VLAN</a:t>
            </a:r>
            <a:r>
              <a:rPr lang="en-US" sz="1800" b="0" i="0" u="none" strike="noStrike" dirty="0">
                <a:solidFill>
                  <a:srgbClr val="514843"/>
                </a:solidFill>
                <a:effectLst/>
                <a:latin typeface="Corbel" panose="020B0503020204020204" pitchFamily="34" charset="0"/>
              </a:rPr>
              <a:t> is a simple example of network virtualization. VLANs allow logical segmentation of a LAN into several broadcast domains. VLANs are defined on a switch on a port-by-port basis. That is, you might choose to make ports 1–10 part of VLAN 1 and ports 11–20 part of VLAN 2. There’s no need for ports in the same VLAN to be contiguous. Because this is a logical segmentation and not physical, workstations connected to the ports do not have to be located together, and users on different floors in a building or different buildings can be connected together to form a LAN.</a:t>
            </a:r>
            <a:r>
              <a:rPr lang="en-US" sz="1800" b="0" i="0" dirty="0">
                <a:solidFill>
                  <a:srgbClr val="514843"/>
                </a:solidFill>
                <a:effectLst/>
                <a:latin typeface="Corbel" panose="020B0503020204020204" pitchFamily="34" charset="0"/>
              </a:rPr>
              <a:t>​</a:t>
            </a:r>
          </a:p>
          <a:p>
            <a:pPr algn="l" rtl="0" fontAlgn="base">
              <a:buFont typeface="Arial" panose="020B0604020202020204" pitchFamily="34" charset="0"/>
              <a:buChar char="•"/>
            </a:pPr>
            <a:r>
              <a:rPr lang="en-US" sz="1800" b="0" i="0" u="none" strike="noStrike" dirty="0">
                <a:solidFill>
                  <a:srgbClr val="514843"/>
                </a:solidFill>
                <a:effectLst/>
                <a:latin typeface="Corbel" panose="020B0503020204020204" pitchFamily="34" charset="0"/>
              </a:rPr>
              <a:t>Virtual Routing and Forwarding (VRF), commonly used in Multi-Protocol Label Switching (MPLS) networks, </a:t>
            </a:r>
            <a:r>
              <a:rPr lang="en-US" sz="1800" b="1" i="0" u="none" strike="noStrike" dirty="0">
                <a:solidFill>
                  <a:srgbClr val="514843"/>
                </a:solidFill>
                <a:effectLst/>
                <a:latin typeface="Corbel" panose="020B0503020204020204" pitchFamily="34" charset="0"/>
              </a:rPr>
              <a:t>allows multiple instances of a routing table to coexist within the same router at the same time.</a:t>
            </a:r>
            <a:r>
              <a:rPr lang="en-US" sz="1800" b="0" i="0" dirty="0">
                <a:solidFill>
                  <a:srgbClr val="514843"/>
                </a:solidFill>
                <a:effectLst/>
                <a:latin typeface="Corbel" panose="020B0503020204020204" pitchFamily="34" charset="0"/>
              </a:rPr>
              <a:t>​</a:t>
            </a:r>
          </a:p>
        </p:txBody>
      </p:sp>
      <p:pic>
        <p:nvPicPr>
          <p:cNvPr id="16386" name="Picture 2">
            <a:extLst>
              <a:ext uri="{FF2B5EF4-FFF2-40B4-BE49-F238E27FC236}">
                <a16:creationId xmlns:a16="http://schemas.microsoft.com/office/drawing/2014/main" id="{2FE07FBE-9DAD-6B68-B79F-C48B8D28C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424" y="1600199"/>
            <a:ext cx="4425310" cy="3179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54E052-103B-B33B-FD47-EA23456797D6}"/>
              </a:ext>
            </a:extLst>
          </p:cNvPr>
          <p:cNvSpPr txBox="1"/>
          <p:nvPr/>
        </p:nvSpPr>
        <p:spPr>
          <a:xfrm>
            <a:off x="7614424" y="4892401"/>
            <a:ext cx="4425310" cy="1200329"/>
          </a:xfrm>
          <a:prstGeom prst="rect">
            <a:avLst/>
          </a:prstGeom>
          <a:noFill/>
        </p:spPr>
        <p:txBody>
          <a:bodyPr wrap="square">
            <a:spAutoFit/>
          </a:bodyPr>
          <a:lstStyle/>
          <a:p>
            <a:r>
              <a:rPr lang="en-US" sz="1800" b="0" i="0" u="none" strike="noStrike" dirty="0">
                <a:solidFill>
                  <a:srgbClr val="514843"/>
                </a:solidFill>
                <a:effectLst/>
                <a:latin typeface="Corbel" panose="020B0503020204020204" pitchFamily="34" charset="0"/>
              </a:rPr>
              <a:t>Examples </a:t>
            </a:r>
          </a:p>
          <a:p>
            <a:r>
              <a:rPr lang="en-US" sz="1800" b="0" i="0" u="none" strike="noStrike" dirty="0">
                <a:solidFill>
                  <a:srgbClr val="514843"/>
                </a:solidFill>
                <a:effectLst/>
                <a:latin typeface="Corbel" panose="020B0503020204020204" pitchFamily="34" charset="0"/>
              </a:rPr>
              <a:t> VLAN </a:t>
            </a:r>
            <a:r>
              <a:rPr lang="en-US" sz="1800" b="0" i="0" u="none" strike="noStrike" dirty="0">
                <a:solidFill>
                  <a:srgbClr val="514843"/>
                </a:solidFill>
                <a:effectLst/>
                <a:latin typeface="Corbel" panose="020B0503020204020204" pitchFamily="34" charset="0"/>
                <a:sym typeface="Wingdings" panose="05000000000000000000" pitchFamily="2" charset="2"/>
              </a:rPr>
              <a:t> Virtual Local Area Network</a:t>
            </a:r>
            <a:endParaRPr lang="en-US" sz="1800" b="0" i="0" u="none" strike="noStrike" dirty="0">
              <a:solidFill>
                <a:srgbClr val="514843"/>
              </a:solidFill>
              <a:effectLst/>
              <a:latin typeface="Corbel" panose="020B0503020204020204" pitchFamily="34" charset="0"/>
            </a:endParaRPr>
          </a:p>
          <a:p>
            <a:r>
              <a:rPr lang="en-US" sz="1800" b="0" i="0" u="none" strike="noStrike" dirty="0">
                <a:solidFill>
                  <a:srgbClr val="514843"/>
                </a:solidFill>
                <a:effectLst/>
                <a:latin typeface="Corbel" panose="020B0503020204020204" pitchFamily="34" charset="0"/>
              </a:rPr>
              <a:t>SDN </a:t>
            </a:r>
            <a:r>
              <a:rPr lang="en-US" sz="1800" b="0" i="0" u="none" strike="noStrike" dirty="0">
                <a:solidFill>
                  <a:srgbClr val="514843"/>
                </a:solidFill>
                <a:effectLst/>
                <a:latin typeface="Corbel" panose="020B0503020204020204" pitchFamily="34" charset="0"/>
                <a:sym typeface="Wingdings" panose="05000000000000000000" pitchFamily="2" charset="2"/>
              </a:rPr>
              <a:t> S/W Defined Network</a:t>
            </a:r>
            <a:endParaRPr lang="en-US" sz="1800" b="0" i="0" u="none" strike="noStrike" dirty="0">
              <a:solidFill>
                <a:srgbClr val="514843"/>
              </a:solidFill>
              <a:effectLst/>
              <a:latin typeface="Corbel" panose="020B0503020204020204" pitchFamily="34" charset="0"/>
            </a:endParaRPr>
          </a:p>
          <a:p>
            <a:r>
              <a:rPr lang="en-US" sz="1800" b="0" i="0" u="none" strike="noStrike" dirty="0">
                <a:solidFill>
                  <a:srgbClr val="514843"/>
                </a:solidFill>
                <a:effectLst/>
                <a:latin typeface="Corbel" panose="020B0503020204020204" pitchFamily="34" charset="0"/>
              </a:rPr>
              <a:t>NFV </a:t>
            </a:r>
            <a:r>
              <a:rPr lang="en-US" sz="1800" b="0" i="0" u="none" strike="noStrike" dirty="0">
                <a:solidFill>
                  <a:srgbClr val="514843"/>
                </a:solidFill>
                <a:effectLst/>
                <a:latin typeface="Corbel" panose="020B0503020204020204" pitchFamily="34" charset="0"/>
                <a:sym typeface="Wingdings" panose="05000000000000000000" pitchFamily="2" charset="2"/>
              </a:rPr>
              <a:t> Network Function Virtualization</a:t>
            </a:r>
            <a:endParaRPr lang="en-IN" dirty="0"/>
          </a:p>
        </p:txBody>
      </p:sp>
    </p:spTree>
    <p:extLst>
      <p:ext uri="{BB962C8B-B14F-4D97-AF65-F5344CB8AC3E}">
        <p14:creationId xmlns:p14="http://schemas.microsoft.com/office/powerpoint/2010/main" val="104721177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Memory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398" y="1417739"/>
            <a:ext cx="7160729" cy="4602061"/>
          </a:xfrm>
        </p:spPr>
        <p:txBody>
          <a:bodyPr>
            <a:noAutofit/>
          </a:bodyPr>
          <a:lstStyle/>
          <a:p>
            <a:pPr algn="just" rtl="0" fontAlgn="base"/>
            <a:r>
              <a:rPr lang="en-US" sz="2000" dirty="0">
                <a:latin typeface="Corbel" panose="020B0503020204020204" pitchFamily="34" charset="0"/>
              </a:rPr>
              <a:t>Beyond CPU virtualization, the next critical component is memory virtualization. </a:t>
            </a:r>
          </a:p>
          <a:p>
            <a:pPr algn="just" rtl="0" fontAlgn="base"/>
            <a:r>
              <a:rPr lang="en-US" sz="2000" dirty="0">
                <a:latin typeface="Corbel" panose="020B0503020204020204" pitchFamily="34" charset="0"/>
              </a:rPr>
              <a:t>This involves sharing the </a:t>
            </a:r>
            <a:r>
              <a:rPr lang="en-US" sz="2000" dirty="0">
                <a:highlight>
                  <a:srgbClr val="FFFF00"/>
                </a:highlight>
                <a:latin typeface="Corbel" panose="020B0503020204020204" pitchFamily="34" charset="0"/>
              </a:rPr>
              <a:t>physical system memory </a:t>
            </a:r>
            <a:r>
              <a:rPr lang="en-US" sz="2000" dirty="0">
                <a:latin typeface="Corbel" panose="020B0503020204020204" pitchFamily="34" charset="0"/>
              </a:rPr>
              <a:t>and </a:t>
            </a:r>
            <a:r>
              <a:rPr lang="en-US" sz="2000" dirty="0">
                <a:highlight>
                  <a:srgbClr val="FFFF00"/>
                </a:highlight>
                <a:latin typeface="Corbel" panose="020B0503020204020204" pitchFamily="34" charset="0"/>
              </a:rPr>
              <a:t>dynamically</a:t>
            </a:r>
            <a:r>
              <a:rPr lang="en-US" sz="2000" dirty="0">
                <a:latin typeface="Corbel" panose="020B0503020204020204" pitchFamily="34" charset="0"/>
              </a:rPr>
              <a:t> allocating it to </a:t>
            </a:r>
            <a:r>
              <a:rPr lang="en-US" sz="2000" dirty="0">
                <a:highlight>
                  <a:srgbClr val="FFFF00"/>
                </a:highlight>
                <a:latin typeface="Corbel" panose="020B0503020204020204" pitchFamily="34" charset="0"/>
              </a:rPr>
              <a:t>virtual machines</a:t>
            </a:r>
            <a:r>
              <a:rPr lang="en-US" sz="2000" dirty="0">
                <a:latin typeface="Corbel" panose="020B0503020204020204" pitchFamily="34" charset="0"/>
              </a:rPr>
              <a:t>. </a:t>
            </a:r>
          </a:p>
          <a:p>
            <a:pPr algn="just" rtl="0" fontAlgn="base"/>
            <a:r>
              <a:rPr lang="en-US" sz="2000" dirty="0">
                <a:latin typeface="Corbel" panose="020B0503020204020204" pitchFamily="34" charset="0"/>
              </a:rPr>
              <a:t>Virtual machine memory virtualization is very similar to the virtual memory support provided by modern operating systems. </a:t>
            </a:r>
          </a:p>
          <a:p>
            <a:pPr algn="just" rtl="0" fontAlgn="base"/>
            <a:r>
              <a:rPr lang="en-US" sz="2000" dirty="0">
                <a:highlight>
                  <a:srgbClr val="FFFF00"/>
                </a:highlight>
                <a:latin typeface="Corbel" panose="020B0503020204020204" pitchFamily="34" charset="0"/>
              </a:rPr>
              <a:t>Applications</a:t>
            </a:r>
            <a:r>
              <a:rPr lang="en-US" sz="2000" dirty="0">
                <a:latin typeface="Corbel" panose="020B0503020204020204" pitchFamily="34" charset="0"/>
              </a:rPr>
              <a:t> see a </a:t>
            </a:r>
            <a:r>
              <a:rPr lang="en-US" sz="2000" dirty="0">
                <a:highlight>
                  <a:srgbClr val="FFFF00"/>
                </a:highlight>
                <a:latin typeface="Corbel" panose="020B0503020204020204" pitchFamily="34" charset="0"/>
              </a:rPr>
              <a:t>contiguous address </a:t>
            </a:r>
            <a:r>
              <a:rPr lang="en-US" sz="2000" dirty="0">
                <a:latin typeface="Corbel" panose="020B0503020204020204" pitchFamily="34" charset="0"/>
              </a:rPr>
              <a:t>space that is not necessarily tied to the underlying physical memory in the system. </a:t>
            </a:r>
          </a:p>
          <a:p>
            <a:pPr algn="just" rtl="0" fontAlgn="base"/>
            <a:r>
              <a:rPr lang="en-US" sz="2000" dirty="0">
                <a:latin typeface="Corbel" panose="020B0503020204020204" pitchFamily="34" charset="0"/>
              </a:rPr>
              <a:t>The </a:t>
            </a:r>
            <a:r>
              <a:rPr lang="en-US" sz="2000" dirty="0">
                <a:highlight>
                  <a:srgbClr val="00FF00"/>
                </a:highlight>
                <a:latin typeface="Corbel" panose="020B0503020204020204" pitchFamily="34" charset="0"/>
              </a:rPr>
              <a:t>operating system keeps mappings </a:t>
            </a:r>
            <a:r>
              <a:rPr lang="en-US" sz="2000" dirty="0">
                <a:latin typeface="Corbel" panose="020B0503020204020204" pitchFamily="34" charset="0"/>
              </a:rPr>
              <a:t>of </a:t>
            </a:r>
            <a:r>
              <a:rPr lang="en-US" sz="2000" dirty="0">
                <a:highlight>
                  <a:srgbClr val="00FF00"/>
                </a:highlight>
                <a:latin typeface="Corbel" panose="020B0503020204020204" pitchFamily="34" charset="0"/>
              </a:rPr>
              <a:t>virtual page numbers </a:t>
            </a:r>
            <a:r>
              <a:rPr lang="en-US" sz="2000" dirty="0">
                <a:latin typeface="Corbel" panose="020B0503020204020204" pitchFamily="34" charset="0"/>
              </a:rPr>
              <a:t>to physical page numbers stored in page tables. All modern x86 CPUs include a memory management unit (MMU) and a translation lookaside buffer (TLB) to optimize virtual memory performance</a:t>
            </a:r>
            <a:endParaRPr lang="en-US" sz="2800" b="0" i="0" dirty="0">
              <a:solidFill>
                <a:srgbClr val="000000"/>
              </a:solidFill>
              <a:effectLst/>
              <a:latin typeface="Corbel" panose="020B0503020204020204" pitchFamily="34" charset="0"/>
            </a:endParaRPr>
          </a:p>
        </p:txBody>
      </p:sp>
      <p:pic>
        <p:nvPicPr>
          <p:cNvPr id="3" name="Picture 2">
            <a:extLst>
              <a:ext uri="{FF2B5EF4-FFF2-40B4-BE49-F238E27FC236}">
                <a16:creationId xmlns:a16="http://schemas.microsoft.com/office/drawing/2014/main" id="{5955A775-9EB4-17C9-CD9E-41A27AAF49F2}"/>
              </a:ext>
            </a:extLst>
          </p:cNvPr>
          <p:cNvPicPr>
            <a:picLocks noChangeAspect="1"/>
          </p:cNvPicPr>
          <p:nvPr/>
        </p:nvPicPr>
        <p:blipFill>
          <a:blip r:embed="rId2"/>
          <a:stretch>
            <a:fillRect/>
          </a:stretch>
        </p:blipFill>
        <p:spPr>
          <a:xfrm>
            <a:off x="7977674" y="2754225"/>
            <a:ext cx="4019281" cy="1611725"/>
          </a:xfrm>
          <a:prstGeom prst="rect">
            <a:avLst/>
          </a:prstGeom>
        </p:spPr>
      </p:pic>
    </p:spTree>
    <p:extLst>
      <p:ext uri="{BB962C8B-B14F-4D97-AF65-F5344CB8AC3E}">
        <p14:creationId xmlns:p14="http://schemas.microsoft.com/office/powerpoint/2010/main" val="20187243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Memory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398" y="1417739"/>
            <a:ext cx="11640193" cy="4602061"/>
          </a:xfrm>
        </p:spPr>
        <p:txBody>
          <a:bodyPr>
            <a:noAutofit/>
          </a:bodyPr>
          <a:lstStyle/>
          <a:p>
            <a:pPr algn="just" rtl="0" fontAlgn="base"/>
            <a:r>
              <a:rPr lang="en-US" sz="2000" b="0" i="0" u="none" strike="noStrike" dirty="0">
                <a:solidFill>
                  <a:srgbClr val="000000"/>
                </a:solidFill>
                <a:effectLst/>
                <a:latin typeface="Corbel" panose="020B0503020204020204" pitchFamily="34" charset="0"/>
              </a:rPr>
              <a:t>It introduces a way to decouple memory from the server to  provide a shared, distributed or networked function. It enhances  performance by providing greater memory capacity without any  addition to the main memory. That’s why a portion of the disk  drive serves as an extension of the main memory.</a:t>
            </a:r>
            <a:r>
              <a:rPr lang="en-US" sz="2000" b="0" i="0" dirty="0">
                <a:solidFill>
                  <a:srgbClr val="000000"/>
                </a:solidFill>
                <a:effectLst/>
                <a:latin typeface="Corbel" panose="020B0503020204020204" pitchFamily="34" charset="0"/>
              </a:rPr>
              <a:t>​</a:t>
            </a:r>
          </a:p>
          <a:p>
            <a:pPr algn="just" rtl="0" fontAlgn="base"/>
            <a:r>
              <a:rPr lang="en-US" sz="2000" b="0" i="0" u="none" strike="noStrike" dirty="0">
                <a:solidFill>
                  <a:srgbClr val="FF0000"/>
                </a:solidFill>
                <a:effectLst/>
                <a:latin typeface="Corbel" panose="020B0503020204020204" pitchFamily="34" charset="0"/>
              </a:rPr>
              <a:t>Application level integration </a:t>
            </a:r>
            <a:r>
              <a:rPr lang="en-US" sz="2000" b="0" i="0" u="none" strike="noStrike" dirty="0">
                <a:solidFill>
                  <a:srgbClr val="000000"/>
                </a:solidFill>
                <a:effectLst/>
                <a:latin typeface="Corbel" panose="020B0503020204020204" pitchFamily="34" charset="0"/>
              </a:rPr>
              <a:t>– Applications running on connected  computers directly connect to the memory</a:t>
            </a:r>
            <a:r>
              <a:rPr lang="en-US" sz="2000" b="0" i="0" dirty="0">
                <a:solidFill>
                  <a:srgbClr val="000000"/>
                </a:solidFill>
                <a:effectLst/>
                <a:latin typeface="Corbel" panose="020B0503020204020204" pitchFamily="34" charset="0"/>
              </a:rPr>
              <a:t>​</a:t>
            </a:r>
          </a:p>
          <a:p>
            <a:pPr algn="just" rtl="0" fontAlgn="base"/>
            <a:r>
              <a:rPr lang="en-US" sz="2000" b="0" i="0" u="none" strike="noStrike" dirty="0">
                <a:solidFill>
                  <a:srgbClr val="000000"/>
                </a:solidFill>
                <a:effectLst/>
                <a:latin typeface="Corbel" panose="020B0503020204020204" pitchFamily="34" charset="0"/>
              </a:rPr>
              <a:t>pool through an API or the file system.</a:t>
            </a:r>
            <a:r>
              <a:rPr lang="en-US" sz="2000" b="0" i="0" dirty="0">
                <a:solidFill>
                  <a:srgbClr val="000000"/>
                </a:solidFill>
                <a:effectLst/>
                <a:latin typeface="Corbel" panose="020B0503020204020204" pitchFamily="34" charset="0"/>
              </a:rPr>
              <a:t>​</a:t>
            </a:r>
          </a:p>
          <a:p>
            <a:pPr algn="l" rtl="0" fontAlgn="base"/>
            <a:r>
              <a:rPr lang="en-US" sz="2000" dirty="0">
                <a:solidFill>
                  <a:srgbClr val="FF0000"/>
                </a:solidFill>
                <a:latin typeface="Corbel" panose="020B0503020204020204" pitchFamily="34" charset="0"/>
              </a:rPr>
              <a:t>Operating System Level Integration </a:t>
            </a:r>
            <a:r>
              <a:rPr lang="en-US" sz="2000" dirty="0">
                <a:solidFill>
                  <a:srgbClr val="000000"/>
                </a:solidFill>
                <a:latin typeface="Corbel" panose="020B0503020204020204" pitchFamily="34" charset="0"/>
              </a:rPr>
              <a:t>– The operating system  first connects to the memory pool, and makes​</a:t>
            </a:r>
          </a:p>
          <a:p>
            <a:pPr algn="l" rtl="0" fontAlgn="base"/>
            <a:r>
              <a:rPr lang="en-US" sz="2000" dirty="0">
                <a:solidFill>
                  <a:srgbClr val="000000"/>
                </a:solidFill>
                <a:latin typeface="Corbel" panose="020B0503020204020204" pitchFamily="34" charset="0"/>
              </a:rPr>
              <a:t>that pooled memory available to applications</a:t>
            </a:r>
            <a:r>
              <a:rPr lang="en-US" sz="1600" b="0" i="0" u="none" strike="noStrike" dirty="0">
                <a:solidFill>
                  <a:srgbClr val="000000"/>
                </a:solidFill>
                <a:effectLst/>
                <a:latin typeface="Times New Roman" panose="02020603050405020304" pitchFamily="18" charset="0"/>
              </a:rPr>
              <a:t>.</a:t>
            </a:r>
            <a:endParaRPr lang="en-US" sz="1600" b="0" i="0" dirty="0">
              <a:solidFill>
                <a:srgbClr val="000000"/>
              </a:solidFill>
              <a:effectLst/>
              <a:latin typeface="Segoe UI" panose="020B0502040204020203" pitchFamily="34" charset="0"/>
            </a:endParaRPr>
          </a:p>
          <a:p>
            <a:pPr algn="just" rtl="0" fontAlgn="base"/>
            <a:endParaRPr lang="en-US" sz="2000" b="0" i="0" dirty="0">
              <a:solidFill>
                <a:srgbClr val="000000"/>
              </a:solidFill>
              <a:effectLst/>
              <a:latin typeface="Corbel" panose="020B0503020204020204" pitchFamily="34" charset="0"/>
            </a:endParaRPr>
          </a:p>
        </p:txBody>
      </p:sp>
      <p:pic>
        <p:nvPicPr>
          <p:cNvPr id="5" name="Picture 4">
            <a:extLst>
              <a:ext uri="{FF2B5EF4-FFF2-40B4-BE49-F238E27FC236}">
                <a16:creationId xmlns:a16="http://schemas.microsoft.com/office/drawing/2014/main" id="{6056A1FF-AA7C-CFA6-9BCD-B0BAC399DB85}"/>
              </a:ext>
            </a:extLst>
          </p:cNvPr>
          <p:cNvPicPr>
            <a:picLocks noChangeAspect="1"/>
          </p:cNvPicPr>
          <p:nvPr/>
        </p:nvPicPr>
        <p:blipFill>
          <a:blip r:embed="rId3"/>
          <a:stretch>
            <a:fillRect/>
          </a:stretch>
        </p:blipFill>
        <p:spPr>
          <a:xfrm>
            <a:off x="3605701" y="3909531"/>
            <a:ext cx="5514975" cy="1695450"/>
          </a:xfrm>
          <a:prstGeom prst="rect">
            <a:avLst/>
          </a:prstGeom>
        </p:spPr>
      </p:pic>
    </p:spTree>
    <p:extLst>
      <p:ext uri="{BB962C8B-B14F-4D97-AF65-F5344CB8AC3E}">
        <p14:creationId xmlns:p14="http://schemas.microsoft.com/office/powerpoint/2010/main" val="32480594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Device Virtualization</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398" y="1417739"/>
            <a:ext cx="7132737" cy="4684481"/>
          </a:xfrm>
        </p:spPr>
        <p:txBody>
          <a:bodyPr>
            <a:noAutofit/>
          </a:bodyPr>
          <a:lstStyle/>
          <a:p>
            <a:pPr algn="just" rtl="0" fontAlgn="base"/>
            <a:r>
              <a:rPr lang="en-US" sz="2000" i="0" u="none" strike="noStrike" dirty="0">
                <a:solidFill>
                  <a:srgbClr val="000000"/>
                </a:solidFill>
                <a:effectLst/>
                <a:latin typeface="Corbel" panose="020B0503020204020204" pitchFamily="34" charset="0"/>
              </a:rPr>
              <a:t>It provides the work convenience and security. </a:t>
            </a:r>
          </a:p>
          <a:p>
            <a:pPr algn="just" rtl="0" fontAlgn="base"/>
            <a:r>
              <a:rPr lang="en-US" sz="2000" i="0" u="none" strike="noStrike" dirty="0">
                <a:solidFill>
                  <a:srgbClr val="000000"/>
                </a:solidFill>
                <a:effectLst/>
                <a:latin typeface="Corbel" panose="020B0503020204020204" pitchFamily="34" charset="0"/>
              </a:rPr>
              <a:t>As one can access  remotely, you are able to work from any location and on any  PC. It provides a lot of flexibility for employees to work from  home or on the go. </a:t>
            </a:r>
          </a:p>
          <a:p>
            <a:pPr algn="just" rtl="0" fontAlgn="base"/>
            <a:r>
              <a:rPr lang="en-US" sz="2000" i="0" u="none" strike="noStrike" dirty="0">
                <a:solidFill>
                  <a:srgbClr val="000000"/>
                </a:solidFill>
                <a:effectLst/>
                <a:latin typeface="Corbel" panose="020B0503020204020204" pitchFamily="34" charset="0"/>
              </a:rPr>
              <a:t>It also protects confidential data from being  lost or stolen by keeping it safe on central servers.</a:t>
            </a:r>
          </a:p>
          <a:p>
            <a:pPr algn="just" rtl="0" fontAlgn="base"/>
            <a:r>
              <a:rPr lang="en-US" sz="2000" i="0" dirty="0">
                <a:solidFill>
                  <a:srgbClr val="000000"/>
                </a:solidFill>
                <a:effectLst/>
                <a:latin typeface="Corbel" panose="020B0503020204020204" pitchFamily="34" charset="0"/>
              </a:rPr>
              <a:t>​This involves managing the routing of I/O requests between virtual devices and the shared physical hardware.</a:t>
            </a:r>
          </a:p>
        </p:txBody>
      </p:sp>
      <p:pic>
        <p:nvPicPr>
          <p:cNvPr id="5" name="Picture 4">
            <a:extLst>
              <a:ext uri="{FF2B5EF4-FFF2-40B4-BE49-F238E27FC236}">
                <a16:creationId xmlns:a16="http://schemas.microsoft.com/office/drawing/2014/main" id="{7C18E86B-E77B-0A2B-F743-7A5E0F33ECAB}"/>
              </a:ext>
            </a:extLst>
          </p:cNvPr>
          <p:cNvPicPr>
            <a:picLocks noChangeAspect="1"/>
          </p:cNvPicPr>
          <p:nvPr/>
        </p:nvPicPr>
        <p:blipFill>
          <a:blip r:embed="rId3"/>
          <a:stretch>
            <a:fillRect/>
          </a:stretch>
        </p:blipFill>
        <p:spPr>
          <a:xfrm>
            <a:off x="7923222" y="1614553"/>
            <a:ext cx="3965510" cy="3628893"/>
          </a:xfrm>
          <a:prstGeom prst="rect">
            <a:avLst/>
          </a:prstGeom>
        </p:spPr>
      </p:pic>
    </p:spTree>
    <p:extLst>
      <p:ext uri="{BB962C8B-B14F-4D97-AF65-F5344CB8AC3E}">
        <p14:creationId xmlns:p14="http://schemas.microsoft.com/office/powerpoint/2010/main" val="120606661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Advantages</a:t>
            </a:r>
          </a:p>
        </p:txBody>
      </p:sp>
      <p:sp>
        <p:nvSpPr>
          <p:cNvPr id="4" name="Content Placeholder 3">
            <a:extLst>
              <a:ext uri="{FF2B5EF4-FFF2-40B4-BE49-F238E27FC236}">
                <a16:creationId xmlns:a16="http://schemas.microsoft.com/office/drawing/2014/main" id="{41FB53AF-87CD-4406-E511-81453216ADA0}"/>
              </a:ext>
            </a:extLst>
          </p:cNvPr>
          <p:cNvSpPr>
            <a:spLocks noGrp="1"/>
          </p:cNvSpPr>
          <p:nvPr>
            <p:ph idx="1"/>
          </p:nvPr>
        </p:nvSpPr>
        <p:spPr>
          <a:xfrm>
            <a:off x="406398" y="1417739"/>
            <a:ext cx="11640193" cy="1510019"/>
          </a:xfrm>
        </p:spPr>
        <p:txBody>
          <a:bodyPr>
            <a:noAutofit/>
          </a:bodyPr>
          <a:lstStyle/>
          <a:p>
            <a:pPr marL="400050" indent="-400050">
              <a:spcBef>
                <a:spcPts val="600"/>
              </a:spcBef>
              <a:buClr>
                <a:srgbClr val="101141"/>
              </a:buClr>
              <a:buSzPct val="100000"/>
              <a:buFont typeface="Arial" panose="020B0604020202020204"/>
              <a:buChar char="•"/>
              <a:defRPr sz="1800"/>
            </a:pPr>
            <a:r>
              <a:rPr lang="en-US" sz="2000" dirty="0"/>
              <a:t>Instant provisioning - fast scalability</a:t>
            </a:r>
          </a:p>
          <a:p>
            <a:pPr marL="400050" indent="-400050">
              <a:spcBef>
                <a:spcPts val="600"/>
              </a:spcBef>
              <a:buClr>
                <a:srgbClr val="101141"/>
              </a:buClr>
              <a:buSzPct val="100000"/>
              <a:buFont typeface="Arial" panose="020B0604020202020204"/>
              <a:buChar char="•"/>
              <a:defRPr sz="1800"/>
            </a:pPr>
            <a:r>
              <a:rPr lang="en-US" sz="2000" dirty="0"/>
              <a:t>Live Migration is possible</a:t>
            </a:r>
          </a:p>
          <a:p>
            <a:pPr marL="400050" indent="-400050">
              <a:spcBef>
                <a:spcPts val="600"/>
              </a:spcBef>
              <a:buClr>
                <a:srgbClr val="101141"/>
              </a:buClr>
              <a:buSzPct val="100000"/>
              <a:buFont typeface="Arial" panose="020B0604020202020204"/>
              <a:buChar char="•"/>
              <a:defRPr sz="1800"/>
            </a:pPr>
            <a:r>
              <a:rPr lang="en-US" sz="2000" dirty="0"/>
              <a:t>Load balancing and consolidation in a Data Center is possible.</a:t>
            </a:r>
          </a:p>
          <a:p>
            <a:pPr marL="400050" indent="-400050">
              <a:spcBef>
                <a:spcPts val="600"/>
              </a:spcBef>
              <a:buClr>
                <a:srgbClr val="101141"/>
              </a:buClr>
              <a:buSzPct val="100000"/>
              <a:buFont typeface="Arial" panose="020B0604020202020204"/>
              <a:buChar char="•"/>
              <a:defRPr sz="1800"/>
            </a:pPr>
            <a:r>
              <a:rPr lang="en-US" sz="2000" dirty="0"/>
              <a:t>Low downtime for maintenance</a:t>
            </a:r>
          </a:p>
          <a:p>
            <a:pPr marL="400050" indent="-400050">
              <a:spcBef>
                <a:spcPts val="600"/>
              </a:spcBef>
              <a:buClr>
                <a:srgbClr val="101141"/>
              </a:buClr>
              <a:buSzPct val="100000"/>
              <a:buFont typeface="Arial" panose="020B0604020202020204"/>
              <a:buChar char="•"/>
              <a:defRPr sz="1800"/>
            </a:pPr>
            <a:r>
              <a:rPr lang="en-US" sz="2000" dirty="0"/>
              <a:t>Virtual hardware supports legacy operating systems efficiently</a:t>
            </a:r>
          </a:p>
          <a:p>
            <a:pPr marL="400050" indent="-400050">
              <a:spcBef>
                <a:spcPts val="600"/>
              </a:spcBef>
              <a:buClr>
                <a:srgbClr val="101141"/>
              </a:buClr>
              <a:buSzPct val="100000"/>
              <a:buFont typeface="Arial" panose="020B0604020202020204"/>
              <a:buChar char="•"/>
              <a:defRPr sz="1800"/>
            </a:pPr>
            <a:r>
              <a:rPr lang="en-US" sz="2000" dirty="0"/>
              <a:t>Security and fault isolation</a:t>
            </a:r>
          </a:p>
        </p:txBody>
      </p:sp>
    </p:spTree>
    <p:extLst>
      <p:ext uri="{BB962C8B-B14F-4D97-AF65-F5344CB8AC3E}">
        <p14:creationId xmlns:p14="http://schemas.microsoft.com/office/powerpoint/2010/main" val="245872953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Summary</a:t>
            </a:r>
          </a:p>
        </p:txBody>
      </p:sp>
      <p:pic>
        <p:nvPicPr>
          <p:cNvPr id="12" name="Content Placeholder 11">
            <a:extLst>
              <a:ext uri="{FF2B5EF4-FFF2-40B4-BE49-F238E27FC236}">
                <a16:creationId xmlns:a16="http://schemas.microsoft.com/office/drawing/2014/main" id="{4B17BEC2-9959-5C19-A487-F4F4412E8847}"/>
              </a:ext>
            </a:extLst>
          </p:cNvPr>
          <p:cNvPicPr>
            <a:picLocks noGrp="1" noChangeAspect="1"/>
          </p:cNvPicPr>
          <p:nvPr>
            <p:ph idx="1"/>
          </p:nvPr>
        </p:nvPicPr>
        <p:blipFill>
          <a:blip r:embed="rId2"/>
          <a:stretch>
            <a:fillRect/>
          </a:stretch>
        </p:blipFill>
        <p:spPr>
          <a:xfrm>
            <a:off x="2897866" y="1493838"/>
            <a:ext cx="6489325" cy="4903354"/>
          </a:xfrm>
        </p:spPr>
      </p:pic>
    </p:spTree>
    <p:extLst>
      <p:ext uri="{BB962C8B-B14F-4D97-AF65-F5344CB8AC3E}">
        <p14:creationId xmlns:p14="http://schemas.microsoft.com/office/powerpoint/2010/main" val="25713187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Advantages</a:t>
            </a:r>
          </a:p>
        </p:txBody>
      </p:sp>
      <p:pic>
        <p:nvPicPr>
          <p:cNvPr id="5" name="image14.png">
            <a:extLst>
              <a:ext uri="{FF2B5EF4-FFF2-40B4-BE49-F238E27FC236}">
                <a16:creationId xmlns:a16="http://schemas.microsoft.com/office/drawing/2014/main" id="{74838A07-93E4-BF29-09D2-8E5BB164A7A4}"/>
              </a:ext>
            </a:extLst>
          </p:cNvPr>
          <p:cNvPicPr>
            <a:picLocks noGrp="1"/>
          </p:cNvPicPr>
          <p:nvPr>
            <p:ph idx="1"/>
          </p:nvPr>
        </p:nvPicPr>
        <p:blipFill>
          <a:blip r:embed="rId2"/>
          <a:stretch>
            <a:fillRect/>
          </a:stretch>
        </p:blipFill>
        <p:spPr>
          <a:xfrm>
            <a:off x="1518407" y="1610585"/>
            <a:ext cx="9376572" cy="4527568"/>
          </a:xfrm>
          <a:prstGeom prst="rect">
            <a:avLst/>
          </a:prstGeom>
          <a:ln w="12700">
            <a:miter lim="400000"/>
            <a:headEnd/>
            <a:tailEnd/>
          </a:ln>
        </p:spPr>
      </p:pic>
    </p:spTree>
    <p:extLst>
      <p:ext uri="{BB962C8B-B14F-4D97-AF65-F5344CB8AC3E}">
        <p14:creationId xmlns:p14="http://schemas.microsoft.com/office/powerpoint/2010/main" val="33132737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Advantages</a:t>
            </a:r>
          </a:p>
        </p:txBody>
      </p:sp>
      <p:pic>
        <p:nvPicPr>
          <p:cNvPr id="6" name="image15.png">
            <a:extLst>
              <a:ext uri="{FF2B5EF4-FFF2-40B4-BE49-F238E27FC236}">
                <a16:creationId xmlns:a16="http://schemas.microsoft.com/office/drawing/2014/main" id="{C133A2B8-D32A-7FE4-A5E7-847B32B4A881}"/>
              </a:ext>
            </a:extLst>
          </p:cNvPr>
          <p:cNvPicPr/>
          <p:nvPr/>
        </p:nvPicPr>
        <p:blipFill>
          <a:blip r:embed="rId2"/>
          <a:stretch>
            <a:fillRect/>
          </a:stretch>
        </p:blipFill>
        <p:spPr>
          <a:xfrm>
            <a:off x="1277223" y="1499531"/>
            <a:ext cx="8688897" cy="4230149"/>
          </a:xfrm>
          <a:prstGeom prst="rect">
            <a:avLst/>
          </a:prstGeom>
          <a:ln w="12700">
            <a:miter lim="400000"/>
            <a:headEnd/>
            <a:tailEnd/>
          </a:ln>
        </p:spPr>
      </p:pic>
    </p:spTree>
    <p:extLst>
      <p:ext uri="{BB962C8B-B14F-4D97-AF65-F5344CB8AC3E}">
        <p14:creationId xmlns:p14="http://schemas.microsoft.com/office/powerpoint/2010/main" val="1395943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Advantages</a:t>
            </a:r>
          </a:p>
        </p:txBody>
      </p:sp>
      <p:pic>
        <p:nvPicPr>
          <p:cNvPr id="4" name="image16.png">
            <a:extLst>
              <a:ext uri="{FF2B5EF4-FFF2-40B4-BE49-F238E27FC236}">
                <a16:creationId xmlns:a16="http://schemas.microsoft.com/office/drawing/2014/main" id="{51599F0A-9F45-8CDD-B9DA-7605381FC079}"/>
              </a:ext>
            </a:extLst>
          </p:cNvPr>
          <p:cNvPicPr/>
          <p:nvPr/>
        </p:nvPicPr>
        <p:blipFill>
          <a:blip r:embed="rId2"/>
          <a:stretch>
            <a:fillRect/>
          </a:stretch>
        </p:blipFill>
        <p:spPr>
          <a:xfrm>
            <a:off x="1905000" y="1524001"/>
            <a:ext cx="8153400" cy="4791911"/>
          </a:xfrm>
          <a:prstGeom prst="rect">
            <a:avLst/>
          </a:prstGeom>
          <a:ln w="12700">
            <a:miter lim="400000"/>
            <a:headEnd/>
            <a:tailEnd/>
          </a:ln>
        </p:spPr>
      </p:pic>
    </p:spTree>
    <p:extLst>
      <p:ext uri="{BB962C8B-B14F-4D97-AF65-F5344CB8AC3E}">
        <p14:creationId xmlns:p14="http://schemas.microsoft.com/office/powerpoint/2010/main" val="25080546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Virtualization Advantages</a:t>
            </a:r>
          </a:p>
        </p:txBody>
      </p:sp>
      <p:pic>
        <p:nvPicPr>
          <p:cNvPr id="5" name="image17.png">
            <a:extLst>
              <a:ext uri="{FF2B5EF4-FFF2-40B4-BE49-F238E27FC236}">
                <a16:creationId xmlns:a16="http://schemas.microsoft.com/office/drawing/2014/main" id="{C4E744A0-49D0-1473-1E20-E314B2EAA1D7}"/>
              </a:ext>
            </a:extLst>
          </p:cNvPr>
          <p:cNvPicPr/>
          <p:nvPr/>
        </p:nvPicPr>
        <p:blipFill>
          <a:blip r:embed="rId3"/>
          <a:stretch>
            <a:fillRect/>
          </a:stretch>
        </p:blipFill>
        <p:spPr>
          <a:xfrm>
            <a:off x="1828798" y="1524000"/>
            <a:ext cx="9076889" cy="3031222"/>
          </a:xfrm>
          <a:prstGeom prst="rect">
            <a:avLst/>
          </a:prstGeom>
          <a:ln w="12700">
            <a:miter lim="400000"/>
            <a:headEnd/>
            <a:tailEnd/>
          </a:ln>
        </p:spPr>
      </p:pic>
    </p:spTree>
    <p:extLst>
      <p:ext uri="{BB962C8B-B14F-4D97-AF65-F5344CB8AC3E}">
        <p14:creationId xmlns:p14="http://schemas.microsoft.com/office/powerpoint/2010/main" val="336434971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Understanding Hypervisor</a:t>
            </a:r>
          </a:p>
        </p:txBody>
      </p:sp>
      <p:pic>
        <p:nvPicPr>
          <p:cNvPr id="3" name="Picture 2" descr="Hypervisor - Wikipedia">
            <a:extLst>
              <a:ext uri="{FF2B5EF4-FFF2-40B4-BE49-F238E27FC236}">
                <a16:creationId xmlns:a16="http://schemas.microsoft.com/office/drawing/2014/main" id="{EE95EFF3-0FBA-C92F-EE05-5F67BC0C5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033" y="4496340"/>
            <a:ext cx="3433038" cy="207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518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Points to Note</a:t>
            </a:r>
          </a:p>
        </p:txBody>
      </p:sp>
      <p:sp>
        <p:nvSpPr>
          <p:cNvPr id="6" name="TextBox 5">
            <a:extLst>
              <a:ext uri="{FF2B5EF4-FFF2-40B4-BE49-F238E27FC236}">
                <a16:creationId xmlns:a16="http://schemas.microsoft.com/office/drawing/2014/main" id="{08350410-B48A-1E1D-AA4E-44AF15298474}"/>
              </a:ext>
            </a:extLst>
          </p:cNvPr>
          <p:cNvSpPr txBox="1"/>
          <p:nvPr/>
        </p:nvSpPr>
        <p:spPr>
          <a:xfrm>
            <a:off x="570451" y="1552103"/>
            <a:ext cx="10419127" cy="4278094"/>
          </a:xfrm>
          <a:prstGeom prst="rect">
            <a:avLst/>
          </a:prstGeom>
          <a:noFill/>
        </p:spPr>
        <p:txBody>
          <a:bodyPr wrap="square">
            <a:spAutoFit/>
          </a:bodyPr>
          <a:lstStyle/>
          <a:p>
            <a:pPr marL="244475" indent="-244475" defTabSz="868680">
              <a:spcBef>
                <a:spcPts val="400"/>
              </a:spcBef>
              <a:buClr>
                <a:srgbClr val="101141"/>
              </a:buClr>
              <a:buSzPct val="100000"/>
              <a:buFont typeface="Arial" panose="020B0604020202020204"/>
              <a:buChar char="•"/>
              <a:defRPr sz="1800"/>
            </a:pPr>
            <a:r>
              <a:rPr lang="en-US" sz="1800" b="1" dirty="0"/>
              <a:t>Software licensing</a:t>
            </a:r>
          </a:p>
          <a:p>
            <a:pPr marL="325755" indent="-325755" defTabSz="868680">
              <a:spcBef>
                <a:spcPts val="400"/>
              </a:spcBef>
              <a:defRPr sz="1800"/>
            </a:pPr>
            <a:r>
              <a:rPr lang="en-US" sz="1800" b="1" dirty="0"/>
              <a:t> 	</a:t>
            </a:r>
            <a:r>
              <a:rPr lang="en-US" sz="1800" dirty="0"/>
              <a:t>One of the most significant virtualization-related issues to be aware of is software licensing. Virtualization makes it easy to create new servers, but each VM requires its own separate software license. Organizations using expensive licensed applications could end up paying large amounts in license fees if they do not control their </a:t>
            </a:r>
            <a:r>
              <a:rPr lang="en-US" sz="1800" dirty="0">
                <a:highlight>
                  <a:srgbClr val="00FF00"/>
                </a:highlight>
              </a:rPr>
              <a:t>server sprawl</a:t>
            </a:r>
            <a:r>
              <a:rPr lang="en-US" sz="1800" dirty="0"/>
              <a:t>.</a:t>
            </a:r>
          </a:p>
          <a:p>
            <a:pPr marL="244475" indent="-244475" defTabSz="868680">
              <a:spcBef>
                <a:spcPts val="400"/>
              </a:spcBef>
              <a:buClr>
                <a:srgbClr val="101141"/>
              </a:buClr>
              <a:buSzPct val="100000"/>
              <a:buFont typeface="Arial" panose="020B0604020202020204"/>
              <a:buChar char="•"/>
              <a:defRPr sz="1800"/>
            </a:pPr>
            <a:r>
              <a:rPr lang="en-US" sz="1800" b="1" dirty="0"/>
              <a:t>IT training</a:t>
            </a:r>
          </a:p>
          <a:p>
            <a:pPr marL="325755" indent="-325755" defTabSz="868680">
              <a:spcBef>
                <a:spcPts val="400"/>
              </a:spcBef>
              <a:defRPr sz="1800"/>
            </a:pPr>
            <a:r>
              <a:rPr lang="en-US" sz="1800" dirty="0"/>
              <a:t>	IT staff used to dealing with physical systems will need a certain amount </a:t>
            </a:r>
            <a:r>
              <a:rPr lang="en-US" sz="1800" dirty="0">
                <a:highlight>
                  <a:srgbClr val="00FF00"/>
                </a:highlight>
              </a:rPr>
              <a:t>of training in virtualization</a:t>
            </a:r>
            <a:r>
              <a:rPr lang="en-US" sz="1800" dirty="0"/>
              <a:t>. Such training is essential to enable the staff to debug and troubleshoot issues in the virtual environment, to secure and manage VMs, and to effectively plan for capacity.</a:t>
            </a:r>
          </a:p>
          <a:p>
            <a:pPr marL="244475" indent="-244475" defTabSz="868680">
              <a:spcBef>
                <a:spcPts val="400"/>
              </a:spcBef>
              <a:buClr>
                <a:srgbClr val="101141"/>
              </a:buClr>
              <a:buSzPct val="100000"/>
              <a:buFont typeface="Arial" panose="020B0604020202020204"/>
              <a:buChar char="•"/>
              <a:defRPr sz="1800"/>
            </a:pPr>
            <a:r>
              <a:rPr lang="en-US" sz="1800" b="1" dirty="0"/>
              <a:t>Hardware investment</a:t>
            </a:r>
          </a:p>
          <a:p>
            <a:pPr marL="325755" indent="-325755" defTabSz="868680">
              <a:spcBef>
                <a:spcPts val="400"/>
              </a:spcBef>
              <a:defRPr sz="1800"/>
            </a:pPr>
            <a:r>
              <a:rPr lang="en-US" sz="1800" dirty="0"/>
              <a:t>	Server virtualization is most effective when </a:t>
            </a:r>
            <a:r>
              <a:rPr lang="en-US" sz="1800" dirty="0">
                <a:highlight>
                  <a:srgbClr val="00FF00"/>
                </a:highlight>
              </a:rPr>
              <a:t>powerful physical machines </a:t>
            </a:r>
            <a:r>
              <a:rPr lang="en-US" sz="1800" dirty="0"/>
              <a:t>are used to host several VMs. This means that organizations that have existing not-so-powerful hardware might still need to make upfront investments in acquiring new physical servers to harvest the benefits of virtualization.</a:t>
            </a:r>
          </a:p>
          <a:p>
            <a:pPr marL="325755" indent="-325755" defTabSz="868680">
              <a:spcBef>
                <a:spcPts val="400"/>
              </a:spcBef>
              <a:defRPr sz="1800"/>
            </a:pPr>
            <a:endParaRPr lang="en-US" sz="1800" dirty="0"/>
          </a:p>
        </p:txBody>
      </p:sp>
    </p:spTree>
    <p:extLst>
      <p:ext uri="{BB962C8B-B14F-4D97-AF65-F5344CB8AC3E}">
        <p14:creationId xmlns:p14="http://schemas.microsoft.com/office/powerpoint/2010/main" val="21442481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Application of Virtualization</a:t>
            </a:r>
          </a:p>
        </p:txBody>
      </p:sp>
      <p:sp>
        <p:nvSpPr>
          <p:cNvPr id="6" name="TextBox 5">
            <a:extLst>
              <a:ext uri="{FF2B5EF4-FFF2-40B4-BE49-F238E27FC236}">
                <a16:creationId xmlns:a16="http://schemas.microsoft.com/office/drawing/2014/main" id="{08350410-B48A-1E1D-AA4E-44AF15298474}"/>
              </a:ext>
            </a:extLst>
          </p:cNvPr>
          <p:cNvSpPr txBox="1"/>
          <p:nvPr/>
        </p:nvSpPr>
        <p:spPr>
          <a:xfrm>
            <a:off x="570450" y="1552103"/>
            <a:ext cx="11199303" cy="3053144"/>
          </a:xfrm>
          <a:prstGeom prst="rect">
            <a:avLst/>
          </a:prstGeom>
          <a:noFill/>
        </p:spPr>
        <p:txBody>
          <a:bodyPr wrap="square">
            <a:spAutoFit/>
          </a:bodyPr>
          <a:lstStyle/>
          <a:p>
            <a:pPr lvl="0">
              <a:lnSpc>
                <a:spcPct val="80000"/>
              </a:lnSpc>
              <a:buClr>
                <a:srgbClr val="101141"/>
              </a:buClr>
              <a:buSzPct val="100000"/>
              <a:buFont typeface="Arial" panose="020B0604020202020204"/>
              <a:buChar char="•"/>
              <a:defRPr sz="1800"/>
            </a:pPr>
            <a:r>
              <a:rPr lang="en-US" sz="2000" dirty="0">
                <a:latin typeface="Corbel" panose="020B0503020204020204" pitchFamily="34" charset="0"/>
              </a:rPr>
              <a:t>Today, virtualization can apply to a range of system layers, including  hardware-level virtualization, operating system-level virtualization, and high-level language virtual machines. </a:t>
            </a:r>
          </a:p>
          <a:p>
            <a:pPr lvl="0">
              <a:lnSpc>
                <a:spcPct val="80000"/>
              </a:lnSpc>
              <a:buClr>
                <a:srgbClr val="101141"/>
              </a:buClr>
              <a:buSzPct val="100000"/>
              <a:buFont typeface="Arial" panose="020B0604020202020204"/>
              <a:buChar char="•"/>
              <a:defRPr sz="1800"/>
            </a:pPr>
            <a:endParaRPr lang="en-US" sz="2000" dirty="0">
              <a:latin typeface="Corbel" panose="020B0503020204020204" pitchFamily="34" charset="0"/>
            </a:endParaRPr>
          </a:p>
          <a:p>
            <a:pPr lvl="0">
              <a:lnSpc>
                <a:spcPct val="80000"/>
              </a:lnSpc>
              <a:buClr>
                <a:srgbClr val="101141"/>
              </a:buClr>
              <a:buSzPct val="100000"/>
              <a:buFont typeface="Arial" panose="020B0604020202020204"/>
              <a:buChar char="•"/>
              <a:defRPr sz="1800"/>
            </a:pPr>
            <a:r>
              <a:rPr lang="en-US" sz="2000" b="1" dirty="0">
                <a:latin typeface="Corbel" panose="020B0503020204020204" pitchFamily="34" charset="0"/>
              </a:rPr>
              <a:t>Maximize resources </a:t>
            </a:r>
            <a:r>
              <a:rPr lang="en-US" sz="2000" dirty="0">
                <a:latin typeface="Corbel" panose="020B0503020204020204" pitchFamily="34" charset="0"/>
              </a:rPr>
              <a:t>— Virtualization can reduce the number of physical systems you need to acquire, and you can get more value out of the servers.  Most traditionally built systems are underutilized. Virtualization allows maximum use of the hardware investment.</a:t>
            </a:r>
          </a:p>
          <a:p>
            <a:pPr lvl="0">
              <a:lnSpc>
                <a:spcPct val="80000"/>
              </a:lnSpc>
              <a:buClr>
                <a:srgbClr val="101141"/>
              </a:buClr>
              <a:buSzPct val="100000"/>
              <a:buFont typeface="Arial" panose="020B0604020202020204"/>
              <a:buChar char="•"/>
              <a:defRPr sz="1800"/>
            </a:pPr>
            <a:r>
              <a:rPr lang="en-US" sz="2000" dirty="0">
                <a:latin typeface="Corbel" panose="020B0503020204020204" pitchFamily="34" charset="0"/>
              </a:rPr>
              <a:t> </a:t>
            </a:r>
          </a:p>
          <a:p>
            <a:pPr lvl="0">
              <a:lnSpc>
                <a:spcPct val="80000"/>
              </a:lnSpc>
              <a:buClr>
                <a:srgbClr val="101141"/>
              </a:buClr>
              <a:buSzPct val="100000"/>
              <a:buFont typeface="Arial" panose="020B0604020202020204"/>
              <a:buChar char="•"/>
              <a:defRPr sz="1800"/>
            </a:pPr>
            <a:r>
              <a:rPr lang="en-US" sz="2000" b="1" dirty="0">
                <a:latin typeface="Corbel" panose="020B0503020204020204" pitchFamily="34" charset="0"/>
              </a:rPr>
              <a:t>Multiple systems </a:t>
            </a:r>
            <a:r>
              <a:rPr lang="en-US" sz="2000" dirty="0">
                <a:latin typeface="Corbel" panose="020B0503020204020204" pitchFamily="34" charset="0"/>
              </a:rPr>
              <a:t>— With virtualization, you can also run multiple types of applications and even run different OS for those applications on the same physical hardware. </a:t>
            </a:r>
          </a:p>
          <a:p>
            <a:pPr lvl="0">
              <a:lnSpc>
                <a:spcPct val="80000"/>
              </a:lnSpc>
              <a:buClr>
                <a:srgbClr val="101141"/>
              </a:buClr>
              <a:buSzPct val="100000"/>
              <a:buFont typeface="Arial" panose="020B0604020202020204"/>
              <a:buChar char="•"/>
              <a:defRPr sz="1800"/>
            </a:pPr>
            <a:endParaRPr lang="en-US" sz="2000" dirty="0">
              <a:latin typeface="Corbel" panose="020B0503020204020204" pitchFamily="34" charset="0"/>
            </a:endParaRPr>
          </a:p>
          <a:p>
            <a:pPr lvl="0">
              <a:lnSpc>
                <a:spcPct val="80000"/>
              </a:lnSpc>
              <a:buClr>
                <a:srgbClr val="101141"/>
              </a:buClr>
              <a:buSzPct val="100000"/>
              <a:buFont typeface="Arial" panose="020B0604020202020204"/>
              <a:buChar char="•"/>
              <a:defRPr sz="1800"/>
            </a:pPr>
            <a:r>
              <a:rPr lang="en-US" sz="2000" b="1" dirty="0">
                <a:latin typeface="Corbel" panose="020B0503020204020204" pitchFamily="34" charset="0"/>
              </a:rPr>
              <a:t>IT budget integration </a:t>
            </a:r>
            <a:r>
              <a:rPr lang="en-US" sz="2000" dirty="0">
                <a:latin typeface="Corbel" panose="020B0503020204020204" pitchFamily="34" charset="0"/>
              </a:rPr>
              <a:t>— When you use virtualization, management, administration and all the attendant requirements of managing your own infrastructure remain a direct cost of your IT operation.</a:t>
            </a:r>
          </a:p>
        </p:txBody>
      </p:sp>
    </p:spTree>
    <p:extLst>
      <p:ext uri="{BB962C8B-B14F-4D97-AF65-F5344CB8AC3E}">
        <p14:creationId xmlns:p14="http://schemas.microsoft.com/office/powerpoint/2010/main" val="400238056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body" idx="1"/>
          </p:nvPr>
        </p:nvSpPr>
        <p:spPr>
          <a:xfrm>
            <a:off x="1828800" y="1493838"/>
            <a:ext cx="8534400" cy="4754563"/>
          </a:xfrm>
          <a:prstGeom prst="rect">
            <a:avLst/>
          </a:prstGeom>
        </p:spPr>
        <p:txBody>
          <a:bodyPr/>
          <a:lstStyle/>
          <a:p>
            <a:pPr marL="285750" indent="-285750">
              <a:spcBef>
                <a:spcPts val="400"/>
              </a:spcBef>
              <a:buClr>
                <a:srgbClr val="101141"/>
              </a:buClr>
              <a:buSzPct val="100000"/>
              <a:buFont typeface="Arial" panose="020B0604020202020204"/>
              <a:buChar char="•"/>
              <a:defRPr sz="1800"/>
            </a:pPr>
            <a:r>
              <a:rPr sz="2000" dirty="0"/>
              <a:t>Virtualization is Key to Exploiting Trends</a:t>
            </a:r>
          </a:p>
          <a:p>
            <a:pPr marL="285750" indent="-285750">
              <a:spcBef>
                <a:spcPts val="400"/>
              </a:spcBef>
              <a:buClr>
                <a:srgbClr val="101141"/>
              </a:buClr>
              <a:buSzPct val="100000"/>
              <a:buFont typeface="Arial" panose="020B0604020202020204"/>
              <a:buChar char="•"/>
              <a:defRPr sz="1800"/>
            </a:pPr>
            <a:r>
              <a:rPr sz="2000" dirty="0"/>
              <a:t>Allows most efficient use of the compute resources</a:t>
            </a:r>
          </a:p>
          <a:p>
            <a:pPr marL="814070" lvl="1" indent="-356870">
              <a:spcBef>
                <a:spcPts val="400"/>
              </a:spcBef>
              <a:buFont typeface="Arial" panose="020B0604020202020204"/>
              <a:buChar char="•"/>
              <a:defRPr sz="1800"/>
            </a:pPr>
            <a:r>
              <a:rPr sz="2000" dirty="0"/>
              <a:t>Few apps take advantage of 16+ CPUs and huge memory as well as virtualization</a:t>
            </a:r>
            <a:endParaRPr sz="1600" dirty="0"/>
          </a:p>
          <a:p>
            <a:pPr marL="814070" lvl="1" indent="-356870">
              <a:spcBef>
                <a:spcPts val="400"/>
              </a:spcBef>
              <a:buFont typeface="Arial" panose="020B0604020202020204"/>
              <a:buChar char="•"/>
              <a:defRPr sz="1800"/>
            </a:pPr>
            <a:r>
              <a:rPr sz="2000" dirty="0"/>
              <a:t>Virtualization layer worries about NUMA, not apps</a:t>
            </a:r>
            <a:endParaRPr sz="1600" dirty="0"/>
          </a:p>
          <a:p>
            <a:pPr marL="285750" indent="-285750">
              <a:spcBef>
                <a:spcPts val="400"/>
              </a:spcBef>
              <a:buClr>
                <a:srgbClr val="101141"/>
              </a:buClr>
              <a:buSzPct val="100000"/>
              <a:buFont typeface="Arial" panose="020B0604020202020204"/>
              <a:buChar char="•"/>
              <a:defRPr sz="1800"/>
            </a:pPr>
            <a:r>
              <a:rPr sz="2000" dirty="0"/>
              <a:t>Maximize performance per watt across all servers</a:t>
            </a:r>
          </a:p>
          <a:p>
            <a:pPr marL="814070" lvl="1" indent="-356870">
              <a:spcBef>
                <a:spcPts val="400"/>
              </a:spcBef>
              <a:buFont typeface="Arial" panose="020B0604020202020204"/>
              <a:buChar char="•"/>
              <a:defRPr sz="1800"/>
            </a:pPr>
            <a:r>
              <a:rPr sz="2000" dirty="0"/>
              <a:t>Run VMs on minimal # of servers, shutting off the others</a:t>
            </a:r>
          </a:p>
          <a:p>
            <a:pPr marL="814070" lvl="1" indent="-356870">
              <a:spcBef>
                <a:spcPts val="400"/>
              </a:spcBef>
              <a:buFont typeface="Arial" panose="020B0604020202020204"/>
              <a:buChar char="•"/>
              <a:defRPr sz="1800"/>
            </a:pPr>
            <a:r>
              <a:rPr sz="2000" dirty="0"/>
              <a:t>Automated, live migration critical:</a:t>
            </a:r>
          </a:p>
          <a:p>
            <a:pPr marL="1104900" lvl="2" indent="-190500">
              <a:spcBef>
                <a:spcPts val="400"/>
              </a:spcBef>
              <a:buFont typeface="Arial" panose="020B0604020202020204"/>
              <a:defRPr sz="1800"/>
            </a:pPr>
            <a:r>
              <a:rPr sz="2000" dirty="0"/>
              <a:t>Provide performance guarantees for dynamic workloads</a:t>
            </a:r>
            <a:endParaRPr sz="2000" dirty="0">
              <a:latin typeface="Calibri" panose="020F0502020204030204"/>
              <a:ea typeface="Calibri" panose="020F0502020204030204"/>
              <a:cs typeface="Calibri" panose="020F0502020204030204"/>
              <a:sym typeface="Calibri" panose="020F0502020204030204"/>
            </a:endParaRPr>
          </a:p>
          <a:p>
            <a:pPr marL="1104900" lvl="2" indent="-190500">
              <a:spcBef>
                <a:spcPts val="400"/>
              </a:spcBef>
              <a:buFont typeface="Arial" panose="020B0604020202020204"/>
              <a:defRPr sz="1800"/>
            </a:pPr>
            <a:r>
              <a:rPr sz="2000" dirty="0"/>
              <a:t>Balance load to minimize number of active servers</a:t>
            </a:r>
            <a:endParaRPr sz="2000" dirty="0">
              <a:latin typeface="Calibri" panose="020F0502020204030204"/>
              <a:ea typeface="Calibri" panose="020F0502020204030204"/>
              <a:cs typeface="Calibri" panose="020F0502020204030204"/>
              <a:sym typeface="Calibri" panose="020F0502020204030204"/>
            </a:endParaRPr>
          </a:p>
          <a:p>
            <a:pPr marL="285750" indent="-285750">
              <a:spcBef>
                <a:spcPts val="400"/>
              </a:spcBef>
              <a:buClr>
                <a:srgbClr val="101141"/>
              </a:buClr>
              <a:buSzPct val="100000"/>
              <a:buFont typeface="Arial" panose="020B0604020202020204"/>
              <a:buChar char="•"/>
              <a:defRPr sz="1800"/>
            </a:pPr>
            <a:r>
              <a:rPr sz="2000" dirty="0"/>
              <a:t>Stateless, Run-anywhere Capabilities</a:t>
            </a:r>
          </a:p>
          <a:p>
            <a:pPr marL="814070" lvl="1" indent="-356870">
              <a:spcBef>
                <a:spcPts val="400"/>
              </a:spcBef>
              <a:buFont typeface="Arial" panose="020B0604020202020204"/>
              <a:buChar char="•"/>
              <a:defRPr sz="1800"/>
            </a:pPr>
            <a:r>
              <a:rPr sz="2000" dirty="0"/>
              <a:t>Shared network and storage allows flexible mappings</a:t>
            </a:r>
          </a:p>
          <a:p>
            <a:pPr marL="814070" lvl="1" indent="-356870">
              <a:spcBef>
                <a:spcPts val="400"/>
              </a:spcBef>
              <a:buFont typeface="Arial" panose="020B0604020202020204"/>
              <a:buChar char="•"/>
              <a:defRPr sz="1800"/>
            </a:pPr>
            <a:r>
              <a:rPr sz="2000" dirty="0"/>
              <a:t>Enables additional availability guarantees</a:t>
            </a:r>
          </a:p>
        </p:txBody>
      </p:sp>
      <p:sp>
        <p:nvSpPr>
          <p:cNvPr id="204" name="Shape 204"/>
          <p:cNvSpPr/>
          <p:nvPr/>
        </p:nvSpPr>
        <p:spPr>
          <a:xfrm>
            <a:off x="1828800" y="152400"/>
            <a:ext cx="6324600" cy="1143000"/>
          </a:xfrm>
          <a:prstGeom prst="rect">
            <a:avLst/>
          </a:prstGeom>
          <a:ln w="12700">
            <a:miter lim="400000"/>
          </a:ln>
        </p:spPr>
        <p:txBody>
          <a:bodyPr lIns="0" tIns="0" rIns="0" bIns="0" anchor="ctr">
            <a:normAutofit/>
          </a:bodyPr>
          <a:lstStyle/>
          <a:p>
            <a:pPr marL="260350" indent="-521335" defTabSz="694690">
              <a:lnSpc>
                <a:spcPts val="2700"/>
              </a:lnSpc>
            </a:pPr>
            <a:endParaRPr sz="2735" b="1" spc="-114">
              <a:latin typeface="Arial" panose="020B0604020202020204"/>
              <a:ea typeface="Arial" panose="020B0604020202020204"/>
              <a:cs typeface="Arial" panose="020B0604020202020204"/>
              <a:sym typeface="Arial" panose="020B0604020202020204"/>
            </a:endParaRPr>
          </a:p>
          <a:p>
            <a:pPr marL="260350" indent="-521335" defTabSz="694690">
              <a:lnSpc>
                <a:spcPts val="2700"/>
              </a:lnSpc>
            </a:pPr>
            <a:r>
              <a:rPr sz="2735" b="1" spc="-152">
                <a:latin typeface="Arial" panose="020B0604020202020204"/>
                <a:ea typeface="Arial" panose="020B0604020202020204"/>
                <a:cs typeface="Arial" panose="020B0604020202020204"/>
                <a:sym typeface="Arial" panose="020B0604020202020204"/>
              </a:rPr>
              <a:t>Technology Trends</a:t>
            </a:r>
            <a:endParaRPr sz="2735" b="1" spc="-114">
              <a:latin typeface="Arial" panose="020B0604020202020204"/>
              <a:ea typeface="Arial" panose="020B0604020202020204"/>
              <a:cs typeface="Arial" panose="020B0604020202020204"/>
              <a:sym typeface="Arial" panose="020B0604020202020204"/>
            </a:endParaRPr>
          </a:p>
        </p:txBody>
      </p:sp>
      <p:sp>
        <p:nvSpPr>
          <p:cNvPr id="205" name="Shape 205"/>
          <p:cNvSpPr>
            <a:spLocks noGrp="1"/>
          </p:cNvSpPr>
          <p:nvPr>
            <p:ph type="sldNum" sz="quarter" idx="2"/>
          </p:nvPr>
        </p:nvSpPr>
        <p:spPr>
          <a:prstGeom prst="rect">
            <a:avLst/>
          </a:prstGeom>
        </p:spPr>
        <p:txBody>
          <a:bodyPr/>
          <a:lstStyle/>
          <a:p>
            <a:pPr lvl="0">
              <a:defRPr sz="1800">
                <a:solidFill>
                  <a:srgbClr val="000000"/>
                </a:solidFill>
              </a:defRPr>
            </a:pPr>
            <a:fld id="{86CB4B4D-7CA3-9044-876B-883B54F8677D}" type="slidenum">
              <a:rPr>
                <a:solidFill>
                  <a:srgbClr val="888888"/>
                </a:solidFill>
              </a:rPr>
              <a:pPr lvl="0">
                <a:defRPr sz="1800">
                  <a:solidFill>
                    <a:srgbClr val="000000"/>
                  </a:solidFill>
                </a:defRPr>
              </a:pPr>
              <a:t>52</a:t>
            </a:fld>
            <a:endParaRPr>
              <a:solidFill>
                <a:srgbClr val="888888"/>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8409C271-983E-4B38-8EDB-506292054A2A}"/>
              </a:ext>
            </a:extLst>
          </p:cNvPr>
          <p:cNvPicPr>
            <a:picLocks noChangeAspect="1"/>
          </p:cNvPicPr>
          <p:nvPr/>
        </p:nvPicPr>
        <p:blipFill rotWithShape="1">
          <a:blip r:embed="rId2">
            <a:extLst>
              <a:ext uri="{28A0092B-C50C-407E-A947-70E740481C1C}">
                <a14:useLocalDpi xmlns:a14="http://schemas.microsoft.com/office/drawing/2010/main" val="0"/>
              </a:ext>
            </a:extLst>
          </a:blip>
          <a:srcRect b="3937"/>
          <a:stretch/>
        </p:blipFill>
        <p:spPr>
          <a:xfrm>
            <a:off x="1828800" y="1493838"/>
            <a:ext cx="8229600" cy="4525963"/>
          </a:xfrm>
          <a:prstGeom prst="rect">
            <a:avLst/>
          </a:prstGeom>
          <a:noFill/>
        </p:spPr>
      </p:pic>
      <p:sp>
        <p:nvSpPr>
          <p:cNvPr id="3" name="Content Placeholder 2"/>
          <p:cNvSpPr>
            <a:spLocks noGrp="1"/>
          </p:cNvSpPr>
          <p:nvPr>
            <p:ph sz="quarter" idx="10"/>
          </p:nvPr>
        </p:nvSpPr>
        <p:spPr>
          <a:xfrm>
            <a:off x="1828800" y="152400"/>
            <a:ext cx="6324600" cy="1143000"/>
          </a:xfrm>
        </p:spPr>
        <p:txBody>
          <a:bodyPr anchor="ctr">
            <a:normAutofit/>
          </a:bodyPr>
          <a:lstStyle/>
          <a:p>
            <a:pPr>
              <a:spcAft>
                <a:spcPts val="600"/>
              </a:spcAft>
            </a:pPr>
            <a:r>
              <a:rPr lang="en-US" dirty="0"/>
              <a:t>Q &amp; A……..</a:t>
            </a:r>
          </a:p>
        </p:txBody>
      </p:sp>
      <p:sp>
        <p:nvSpPr>
          <p:cNvPr id="2" name="Content Placeholder 1"/>
          <p:cNvSpPr>
            <a:spLocks noGrp="1"/>
          </p:cNvSpPr>
          <p:nvPr>
            <p:ph sz="quarter" idx="11"/>
          </p:nvPr>
        </p:nvSpPr>
        <p:spPr>
          <a:xfrm>
            <a:off x="6019800" y="6363741"/>
            <a:ext cx="914400" cy="914400"/>
          </a:xfrm>
        </p:spPr>
        <p:txBody>
          <a:bodyPr>
            <a:normAutofit/>
          </a:bodyPr>
          <a:lstStyle/>
          <a:p>
            <a:r>
              <a:rPr lang="en-US" dirty="0"/>
              <a:t> </a:t>
            </a:r>
          </a:p>
        </p:txBody>
      </p:sp>
      <p:sp>
        <p:nvSpPr>
          <p:cNvPr id="13" name="Slide Number Placeholder 6">
            <a:extLst>
              <a:ext uri="{FF2B5EF4-FFF2-40B4-BE49-F238E27FC236}">
                <a16:creationId xmlns:a16="http://schemas.microsoft.com/office/drawing/2014/main" id="{195B3047-2EF9-20EF-8E22-D1F1E165FC5F}"/>
              </a:ext>
            </a:extLst>
          </p:cNvPr>
          <p:cNvSpPr>
            <a:spLocks noGrp="1"/>
          </p:cNvSpPr>
          <p:nvPr>
            <p:ph type="sldNum" sz="quarter" idx="14"/>
          </p:nvPr>
        </p:nvSpPr>
        <p:spPr>
          <a:xfrm>
            <a:off x="8534400" y="6101552"/>
            <a:ext cx="2133600" cy="365125"/>
          </a:xfrm>
        </p:spPr>
        <p:txBody>
          <a:bodyPr/>
          <a:lstStyle/>
          <a:p>
            <a:pPr>
              <a:spcAft>
                <a:spcPts val="600"/>
              </a:spcAft>
            </a:pPr>
            <a:fld id="{BC8D7E44-7D4F-4942-A8C9-2DF6BF8399E8}" type="slidenum">
              <a:rPr lang="en-US" smtClean="0"/>
              <a:pPr>
                <a:spcAft>
                  <a:spcPts val="600"/>
                </a:spcAft>
              </a:pPr>
              <a:t>53</a:t>
            </a:fld>
            <a:endParaRPr lang="en-US"/>
          </a:p>
        </p:txBody>
      </p:sp>
    </p:spTree>
    <p:extLst>
      <p:ext uri="{BB962C8B-B14F-4D97-AF65-F5344CB8AC3E}">
        <p14:creationId xmlns:p14="http://schemas.microsoft.com/office/powerpoint/2010/main" val="1158673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038599" y="5410200"/>
            <a:ext cx="7060035" cy="533400"/>
          </a:xfrm>
        </p:spPr>
        <p:txBody>
          <a:bodyPr anchor="b">
            <a:normAutofit/>
          </a:bodyPr>
          <a:lstStyle/>
          <a:p>
            <a:pPr algn="just">
              <a:buFont typeface="Arial" panose="020B0604020202020204" pitchFamily="34" charset="0"/>
              <a:buChar char="•"/>
            </a:pPr>
            <a:r>
              <a:rPr lang="en-US" altLang="en-US" sz="600" dirty="0"/>
              <a:t>Hwang, Kai; </a:t>
            </a:r>
            <a:r>
              <a:rPr lang="en-US" altLang="en-US" sz="600" dirty="0" err="1"/>
              <a:t>Dongarra</a:t>
            </a:r>
            <a:r>
              <a:rPr lang="en-US" altLang="en-US" sz="600" dirty="0"/>
              <a:t>, Jack; Fox, Geoffrey C.. Distributed and Cloud Computing: From Parallel Processing to the Internet of Things (Kindle Locations 3532-3533). Elsevier Science. Kindle Edition. </a:t>
            </a:r>
            <a:endParaRPr lang="en-US" altLang="en-US" sz="600" dirty="0">
              <a:ea typeface="Verdana" panose="020B0604030504040204" pitchFamily="34" charset="0"/>
              <a:cs typeface="Verdana" panose="020B0604030504040204" pitchFamily="34" charset="0"/>
            </a:endParaRPr>
          </a:p>
          <a:p>
            <a:pPr>
              <a:spcAft>
                <a:spcPts val="600"/>
              </a:spcAft>
              <a:buFont typeface="Arial" pitchFamily="34" charset="0"/>
              <a:buChar char="•"/>
            </a:pPr>
            <a:endParaRPr lang="en-US" sz="600" dirty="0"/>
          </a:p>
        </p:txBody>
      </p:sp>
      <p:sp>
        <p:nvSpPr>
          <p:cNvPr id="3" name="Content Placeholder 2"/>
          <p:cNvSpPr>
            <a:spLocks noGrp="1"/>
          </p:cNvSpPr>
          <p:nvPr>
            <p:ph type="title"/>
          </p:nvPr>
        </p:nvSpPr>
        <p:spPr>
          <a:xfrm>
            <a:off x="4038600" y="3810000"/>
            <a:ext cx="6019800" cy="1524000"/>
          </a:xfrm>
        </p:spPr>
        <p:txBody>
          <a:bodyPr anchor="ctr">
            <a:normAutofit/>
          </a:bodyPr>
          <a:lstStyle/>
          <a:p>
            <a:r>
              <a:rPr lang="en-US" dirty="0"/>
              <a:t>Credits</a:t>
            </a:r>
          </a:p>
        </p:txBody>
      </p:sp>
      <p:sp>
        <p:nvSpPr>
          <p:cNvPr id="8" name="Date Placeholder 3">
            <a:extLst>
              <a:ext uri="{FF2B5EF4-FFF2-40B4-BE49-F238E27FC236}">
                <a16:creationId xmlns:a16="http://schemas.microsoft.com/office/drawing/2014/main" id="{5F0C0BD3-DD64-6EA9-E8EC-12AABE4F4C12}"/>
              </a:ext>
            </a:extLst>
          </p:cNvPr>
          <p:cNvSpPr>
            <a:spLocks noGrp="1"/>
          </p:cNvSpPr>
          <p:nvPr>
            <p:ph type="dt" sz="half" idx="14"/>
          </p:nvPr>
        </p:nvSpPr>
        <p:spPr>
          <a:xfrm>
            <a:off x="1981200" y="6356351"/>
            <a:ext cx="2133600" cy="365125"/>
          </a:xfrm>
        </p:spPr>
        <p:txBody>
          <a:bodyPr/>
          <a:lstStyle/>
          <a:p>
            <a:pPr>
              <a:spcAft>
                <a:spcPts val="600"/>
              </a:spcAft>
            </a:pPr>
            <a:r>
              <a:rPr lang="en-US"/>
              <a:t>23/07/2017</a:t>
            </a:r>
          </a:p>
        </p:txBody>
      </p:sp>
      <p:sp>
        <p:nvSpPr>
          <p:cNvPr id="10" name="Footer Placeholder 4">
            <a:extLst>
              <a:ext uri="{FF2B5EF4-FFF2-40B4-BE49-F238E27FC236}">
                <a16:creationId xmlns:a16="http://schemas.microsoft.com/office/drawing/2014/main" id="{97FCBA32-12C3-5FFB-7D75-89F0FFE01AAE}"/>
              </a:ext>
            </a:extLst>
          </p:cNvPr>
          <p:cNvSpPr>
            <a:spLocks noGrp="1"/>
          </p:cNvSpPr>
          <p:nvPr>
            <p:ph type="ftr" sz="quarter" idx="15"/>
          </p:nvPr>
        </p:nvSpPr>
        <p:spPr>
          <a:xfrm>
            <a:off x="4648200" y="6356351"/>
            <a:ext cx="2895600" cy="365125"/>
          </a:xfrm>
        </p:spPr>
        <p:txBody>
          <a:bodyPr/>
          <a:lstStyle/>
          <a:p>
            <a:pPr>
              <a:spcAft>
                <a:spcPts val="600"/>
              </a:spcAft>
            </a:pPr>
            <a:r>
              <a:rPr lang="en-IN"/>
              <a:t>SSZC313 Object Oriented Programming and Design</a:t>
            </a:r>
            <a:endParaRPr lang="en-US"/>
          </a:p>
        </p:txBody>
      </p:sp>
      <p:sp>
        <p:nvSpPr>
          <p:cNvPr id="12" name="Slide Number Placeholder 5">
            <a:extLst>
              <a:ext uri="{FF2B5EF4-FFF2-40B4-BE49-F238E27FC236}">
                <a16:creationId xmlns:a16="http://schemas.microsoft.com/office/drawing/2014/main" id="{5128F44B-C2AA-4A3F-2D81-54E3AED2E589}"/>
              </a:ext>
            </a:extLst>
          </p:cNvPr>
          <p:cNvSpPr>
            <a:spLocks noGrp="1"/>
          </p:cNvSpPr>
          <p:nvPr>
            <p:ph type="sldNum" sz="quarter" idx="16"/>
          </p:nvPr>
        </p:nvSpPr>
        <p:spPr>
          <a:xfrm>
            <a:off x="8839200" y="6340476"/>
            <a:ext cx="1828800" cy="365125"/>
          </a:xfrm>
        </p:spPr>
        <p:txBody>
          <a:bodyPr/>
          <a:lstStyle/>
          <a:p>
            <a:pPr>
              <a:spcAft>
                <a:spcPts val="600"/>
              </a:spcAft>
            </a:pPr>
            <a:fld id="{BC8D7E44-7D4F-4942-A8C9-2DF6BF8399E8}" type="slidenum">
              <a:rPr lang="en-US" smtClean="0"/>
              <a:pPr>
                <a:spcAft>
                  <a:spcPts val="600"/>
                </a:spcAft>
              </a:pPr>
              <a:t>54</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EDEA3670-BB46-FAC2-26E9-AEF334309FD4}"/>
              </a:ext>
            </a:extLst>
          </p:cNvPr>
          <p:cNvGraphicFramePr>
            <a:graphicFrameLocks noGrp="1"/>
          </p:cNvGraphicFramePr>
          <p:nvPr>
            <p:ph idx="1"/>
            <p:extLst>
              <p:ext uri="{D42A27DB-BD31-4B8C-83A1-F6EECF244321}">
                <p14:modId xmlns:p14="http://schemas.microsoft.com/office/powerpoint/2010/main" val="3517654059"/>
              </p:ext>
            </p:extLst>
          </p:nvPr>
        </p:nvGraphicFramePr>
        <p:xfrm>
          <a:off x="406399" y="1887793"/>
          <a:ext cx="11379202" cy="4571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What is Hypervisor</a:t>
            </a:r>
          </a:p>
        </p:txBody>
      </p:sp>
      <p:sp>
        <p:nvSpPr>
          <p:cNvPr id="2" name="TextBox 1">
            <a:extLst>
              <a:ext uri="{FF2B5EF4-FFF2-40B4-BE49-F238E27FC236}">
                <a16:creationId xmlns:a16="http://schemas.microsoft.com/office/drawing/2014/main" id="{6E3AA24B-56BC-280A-4562-D6DE61E9F884}"/>
              </a:ext>
            </a:extLst>
          </p:cNvPr>
          <p:cNvSpPr txBox="1"/>
          <p:nvPr/>
        </p:nvSpPr>
        <p:spPr>
          <a:xfrm>
            <a:off x="406399" y="1426128"/>
            <a:ext cx="3543809" cy="461665"/>
          </a:xfrm>
          <a:prstGeom prst="rect">
            <a:avLst/>
          </a:prstGeom>
          <a:noFill/>
        </p:spPr>
        <p:txBody>
          <a:bodyPr wrap="square" rtlCol="0">
            <a:spAutoFit/>
          </a:bodyPr>
          <a:lstStyle/>
          <a:p>
            <a:r>
              <a:rPr lang="en-US" sz="2400" b="1" u="sng" dirty="0"/>
              <a:t>Hypervisor Demystified</a:t>
            </a:r>
          </a:p>
        </p:txBody>
      </p:sp>
      <p:pic>
        <p:nvPicPr>
          <p:cNvPr id="8" name="Picture 2" descr="Types of Virtualization in Cloud Computing- An Overview">
            <a:extLst>
              <a:ext uri="{FF2B5EF4-FFF2-40B4-BE49-F238E27FC236}">
                <a16:creationId xmlns:a16="http://schemas.microsoft.com/office/drawing/2014/main" id="{9151EB7F-A1BD-BDB5-1DF9-E29ABFB650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52359" y="152400"/>
            <a:ext cx="1733242" cy="97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606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Why use Hypervisor</a:t>
            </a:r>
          </a:p>
        </p:txBody>
      </p:sp>
      <p:pic>
        <p:nvPicPr>
          <p:cNvPr id="8" name="Picture 2" descr="Types of Virtualization in Cloud Computing- An Overview">
            <a:extLst>
              <a:ext uri="{FF2B5EF4-FFF2-40B4-BE49-F238E27FC236}">
                <a16:creationId xmlns:a16="http://schemas.microsoft.com/office/drawing/2014/main" id="{9151EB7F-A1BD-BDB5-1DF9-E29ABFB650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2359" y="152400"/>
            <a:ext cx="1733242" cy="9727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ontent Placeholder 3">
            <a:extLst>
              <a:ext uri="{FF2B5EF4-FFF2-40B4-BE49-F238E27FC236}">
                <a16:creationId xmlns:a16="http://schemas.microsoft.com/office/drawing/2014/main" id="{53708617-9A8A-73BF-65FA-0EB03D16FDC6}"/>
              </a:ext>
            </a:extLst>
          </p:cNvPr>
          <p:cNvGraphicFramePr>
            <a:graphicFrameLocks noGrp="1"/>
          </p:cNvGraphicFramePr>
          <p:nvPr>
            <p:ph idx="1"/>
            <p:extLst>
              <p:ext uri="{D42A27DB-BD31-4B8C-83A1-F6EECF244321}">
                <p14:modId xmlns:p14="http://schemas.microsoft.com/office/powerpoint/2010/main" val="1143141675"/>
              </p:ext>
            </p:extLst>
          </p:nvPr>
        </p:nvGraphicFramePr>
        <p:xfrm>
          <a:off x="406399" y="1493837"/>
          <a:ext cx="7170057" cy="4785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85314C44-CFA8-BF72-7D6A-114F98FCFA80}"/>
              </a:ext>
            </a:extLst>
          </p:cNvPr>
          <p:cNvSpPr txBox="1"/>
          <p:nvPr/>
        </p:nvSpPr>
        <p:spPr>
          <a:xfrm>
            <a:off x="7296912" y="1493837"/>
            <a:ext cx="4640643" cy="2062103"/>
          </a:xfrm>
          <a:prstGeom prst="rect">
            <a:avLst/>
          </a:prstGeom>
          <a:noFill/>
        </p:spPr>
        <p:txBody>
          <a:bodyPr wrap="square">
            <a:spAutoFit/>
          </a:bodyPr>
          <a:lstStyle/>
          <a:p>
            <a:pPr algn="l"/>
            <a:r>
              <a:rPr lang="en-US" sz="1600" b="0" i="0" dirty="0">
                <a:solidFill>
                  <a:srgbClr val="404040"/>
                </a:solidFill>
                <a:effectLst/>
                <a:latin typeface="Corbel" panose="020B0503020204020204" pitchFamily="34" charset="0"/>
              </a:rPr>
              <a:t>There are two types of hypervisors, according to their place in the server virtualization structure:</a:t>
            </a:r>
          </a:p>
          <a:p>
            <a:pPr algn="l">
              <a:buFont typeface="Arial" panose="020B0604020202020204" pitchFamily="34" charset="0"/>
              <a:buChar char="•"/>
            </a:pPr>
            <a:r>
              <a:rPr lang="en-US" sz="1600" b="1" i="0" dirty="0">
                <a:solidFill>
                  <a:srgbClr val="404040"/>
                </a:solidFill>
                <a:effectLst/>
                <a:latin typeface="Corbel" panose="020B0503020204020204" pitchFamily="34" charset="0"/>
              </a:rPr>
              <a:t>Type 1 Hypervisors</a:t>
            </a:r>
            <a:r>
              <a:rPr lang="en-US" sz="1600" b="0" i="0" dirty="0">
                <a:solidFill>
                  <a:srgbClr val="404040"/>
                </a:solidFill>
                <a:effectLst/>
                <a:latin typeface="Corbel" panose="020B0503020204020204" pitchFamily="34" charset="0"/>
              </a:rPr>
              <a:t>, also known as bare-metal or native.</a:t>
            </a:r>
          </a:p>
          <a:p>
            <a:pPr algn="l">
              <a:buFont typeface="Arial" panose="020B0604020202020204" pitchFamily="34" charset="0"/>
              <a:buChar char="•"/>
            </a:pPr>
            <a:r>
              <a:rPr lang="en-US" sz="1600" b="1" i="0" dirty="0">
                <a:solidFill>
                  <a:srgbClr val="404040"/>
                </a:solidFill>
                <a:effectLst/>
                <a:latin typeface="Corbel" panose="020B0503020204020204" pitchFamily="34" charset="0"/>
              </a:rPr>
              <a:t>Type 2 Hypervisors</a:t>
            </a:r>
            <a:r>
              <a:rPr lang="en-US" sz="1600" b="0" i="0" dirty="0">
                <a:solidFill>
                  <a:srgbClr val="404040"/>
                </a:solidFill>
                <a:effectLst/>
                <a:latin typeface="Corbel" panose="020B0503020204020204" pitchFamily="34" charset="0"/>
              </a:rPr>
              <a:t>, also known as hosted hypervisors.</a:t>
            </a:r>
          </a:p>
          <a:p>
            <a:pPr algn="l"/>
            <a:r>
              <a:rPr lang="en-US" sz="1600" b="0" i="0" dirty="0">
                <a:solidFill>
                  <a:srgbClr val="404040"/>
                </a:solidFill>
                <a:effectLst/>
                <a:latin typeface="Corbel" panose="020B0503020204020204" pitchFamily="34" charset="0"/>
              </a:rPr>
              <a:t>The sections below explain both types in greater detail.</a:t>
            </a:r>
          </a:p>
        </p:txBody>
      </p:sp>
      <p:pic>
        <p:nvPicPr>
          <p:cNvPr id="2050" name="Picture 2" descr="What's the difference between Type 1 vs. Type 2 hypervisor? | TechTarget">
            <a:extLst>
              <a:ext uri="{FF2B5EF4-FFF2-40B4-BE49-F238E27FC236}">
                <a16:creationId xmlns:a16="http://schemas.microsoft.com/office/drawing/2014/main" id="{B24D406B-717E-CB38-DE4E-79272968B4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7127" y="3886669"/>
            <a:ext cx="3220212" cy="241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642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1 Hypervisor</a:t>
            </a:r>
          </a:p>
        </p:txBody>
      </p:sp>
      <p:sp>
        <p:nvSpPr>
          <p:cNvPr id="3" name="Content Placeholder 2">
            <a:extLst>
              <a:ext uri="{FF2B5EF4-FFF2-40B4-BE49-F238E27FC236}">
                <a16:creationId xmlns:a16="http://schemas.microsoft.com/office/drawing/2014/main" id="{8ED920BC-5A7A-F44B-D722-A7067CC1673C}"/>
              </a:ext>
            </a:extLst>
          </p:cNvPr>
          <p:cNvSpPr>
            <a:spLocks noGrp="1"/>
          </p:cNvSpPr>
          <p:nvPr>
            <p:ph idx="1"/>
          </p:nvPr>
        </p:nvSpPr>
        <p:spPr>
          <a:xfrm>
            <a:off x="141224" y="1493837"/>
            <a:ext cx="4887976" cy="4525963"/>
          </a:xfrm>
        </p:spPr>
        <p:txBody>
          <a:bodyPr>
            <a:normAutofit fontScale="77500" lnSpcReduction="20000"/>
          </a:bodyPr>
          <a:lstStyle/>
          <a:p>
            <a:pPr algn="l">
              <a:lnSpc>
                <a:spcPct val="150000"/>
              </a:lnSpc>
            </a:pPr>
            <a:r>
              <a:rPr lang="en-US" sz="2000" b="0" i="0" dirty="0">
                <a:solidFill>
                  <a:srgbClr val="404040"/>
                </a:solidFill>
                <a:effectLst/>
                <a:latin typeface="Corbel" panose="020B0503020204020204" pitchFamily="34" charset="0"/>
              </a:rPr>
              <a:t>A Type 1 hypervisor is a layer of software installed directly on top of a physical server and its underlying hardware. Since no other software runs between the hardware and the hypervisor, it is also called the </a:t>
            </a:r>
            <a:r>
              <a:rPr lang="en-US" sz="2000" b="0" i="0" u="none" strike="noStrike" dirty="0">
                <a:solidFill>
                  <a:srgbClr val="0074DB"/>
                </a:solidFill>
                <a:effectLst/>
                <a:latin typeface="Corbel" panose="020B0503020204020204" pitchFamily="34" charset="0"/>
                <a:hlinkClick r:id="rId3"/>
              </a:rPr>
              <a:t>bare-metal hypervisor</a:t>
            </a:r>
            <a:r>
              <a:rPr lang="en-US" sz="2000" b="0" i="0" dirty="0">
                <a:solidFill>
                  <a:srgbClr val="404040"/>
                </a:solidFill>
                <a:effectLst/>
                <a:latin typeface="Corbel" panose="020B0503020204020204" pitchFamily="34" charset="0"/>
              </a:rPr>
              <a:t>.</a:t>
            </a:r>
          </a:p>
          <a:p>
            <a:pPr algn="l">
              <a:lnSpc>
                <a:spcPct val="150000"/>
              </a:lnSpc>
            </a:pPr>
            <a:r>
              <a:rPr lang="en-US" sz="2000" b="0" i="0" dirty="0">
                <a:solidFill>
                  <a:srgbClr val="404040"/>
                </a:solidFill>
                <a:effectLst/>
                <a:latin typeface="Corbel" panose="020B0503020204020204" pitchFamily="34" charset="0"/>
              </a:rPr>
              <a:t>This hypervisor type provides excellent performance and stability since it does not run inside Windows or any other operating system. Instead, it is a simple operating system designed to run virtual machines. The physical machine the hypervisor runs on serves virtualization purposes only.</a:t>
            </a:r>
          </a:p>
          <a:p>
            <a:pPr algn="l">
              <a:lnSpc>
                <a:spcPct val="150000"/>
              </a:lnSpc>
            </a:pPr>
            <a:r>
              <a:rPr lang="en-US" sz="2000" b="0" i="0" dirty="0">
                <a:solidFill>
                  <a:srgbClr val="404040"/>
                </a:solidFill>
                <a:effectLst/>
                <a:latin typeface="Corbel" panose="020B0503020204020204" pitchFamily="34" charset="0"/>
              </a:rPr>
              <a:t>Type 1 hypervisors are mainly found in enterprise environments.</a:t>
            </a:r>
          </a:p>
          <a:p>
            <a:pPr>
              <a:lnSpc>
                <a:spcPct val="150000"/>
              </a:lnSpc>
            </a:pPr>
            <a:endParaRPr lang="en-IN" sz="2000" dirty="0">
              <a:latin typeface="Corbel" panose="020B0503020204020204" pitchFamily="34" charset="0"/>
            </a:endParaRPr>
          </a:p>
        </p:txBody>
      </p:sp>
      <p:pic>
        <p:nvPicPr>
          <p:cNvPr id="3074" name="Picture 2" descr="type 1 Hypervisor example with virtual machines and physical server">
            <a:extLst>
              <a:ext uri="{FF2B5EF4-FFF2-40B4-BE49-F238E27FC236}">
                <a16:creationId xmlns:a16="http://schemas.microsoft.com/office/drawing/2014/main" id="{7653FD90-25BE-B275-2077-8FF487854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504" y="1337151"/>
            <a:ext cx="3191256" cy="24163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xample of VMware hypervisor">
            <a:extLst>
              <a:ext uri="{FF2B5EF4-FFF2-40B4-BE49-F238E27FC236}">
                <a16:creationId xmlns:a16="http://schemas.microsoft.com/office/drawing/2014/main" id="{033A081A-98D1-446F-6ADA-2CB3FA393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040" y="3720959"/>
            <a:ext cx="3567691" cy="275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929531C-8388-9C49-C2FC-3F3C5A29C671}"/>
                  </a:ext>
                </a:extLst>
              </p14:cNvPr>
              <p14:cNvContentPartPr/>
              <p14:nvPr/>
            </p14:nvContentPartPr>
            <p14:xfrm>
              <a:off x="5511960" y="1327320"/>
              <a:ext cx="5220000" cy="2241720"/>
            </p14:xfrm>
          </p:contentPart>
        </mc:Choice>
        <mc:Fallback xmlns="">
          <p:pic>
            <p:nvPicPr>
              <p:cNvPr id="2" name="Ink 1">
                <a:extLst>
                  <a:ext uri="{FF2B5EF4-FFF2-40B4-BE49-F238E27FC236}">
                    <a16:creationId xmlns:a16="http://schemas.microsoft.com/office/drawing/2014/main" id="{1929531C-8388-9C49-C2FC-3F3C5A29C671}"/>
                  </a:ext>
                </a:extLst>
              </p:cNvPr>
              <p:cNvPicPr/>
              <p:nvPr/>
            </p:nvPicPr>
            <p:blipFill>
              <a:blip r:embed="rId7"/>
              <a:stretch>
                <a:fillRect/>
              </a:stretch>
            </p:blipFill>
            <p:spPr>
              <a:xfrm>
                <a:off x="5502600" y="1317960"/>
                <a:ext cx="5238720" cy="2260440"/>
              </a:xfrm>
              <a:prstGeom prst="rect">
                <a:avLst/>
              </a:prstGeom>
            </p:spPr>
          </p:pic>
        </mc:Fallback>
      </mc:AlternateContent>
    </p:spTree>
    <p:extLst>
      <p:ext uri="{BB962C8B-B14F-4D97-AF65-F5344CB8AC3E}">
        <p14:creationId xmlns:p14="http://schemas.microsoft.com/office/powerpoint/2010/main" val="8038727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EDB9DFF-EE30-2DAF-FB3B-700952AE99F3}"/>
              </a:ext>
            </a:extLst>
          </p:cNvPr>
          <p:cNvSpPr>
            <a:spLocks noGrp="1"/>
          </p:cNvSpPr>
          <p:nvPr>
            <p:ph sz="quarter" idx="10"/>
          </p:nvPr>
        </p:nvSpPr>
        <p:spPr>
          <a:xfrm>
            <a:off x="406399" y="152400"/>
            <a:ext cx="11482333" cy="1143000"/>
          </a:xfrm>
        </p:spPr>
        <p:txBody>
          <a:bodyPr/>
          <a:lstStyle/>
          <a:p>
            <a:r>
              <a:rPr lang="en-US" dirty="0"/>
              <a:t>Type 1 Hypervisor – Pros</a:t>
            </a:r>
          </a:p>
        </p:txBody>
      </p:sp>
      <p:sp>
        <p:nvSpPr>
          <p:cNvPr id="3" name="Content Placeholder 2">
            <a:extLst>
              <a:ext uri="{FF2B5EF4-FFF2-40B4-BE49-F238E27FC236}">
                <a16:creationId xmlns:a16="http://schemas.microsoft.com/office/drawing/2014/main" id="{8ED920BC-5A7A-F44B-D722-A7067CC1673C}"/>
              </a:ext>
            </a:extLst>
          </p:cNvPr>
          <p:cNvSpPr>
            <a:spLocks noGrp="1"/>
          </p:cNvSpPr>
          <p:nvPr>
            <p:ph idx="1"/>
          </p:nvPr>
        </p:nvSpPr>
        <p:spPr>
          <a:xfrm>
            <a:off x="141224" y="1493837"/>
            <a:ext cx="11819128" cy="4525963"/>
          </a:xfrm>
        </p:spPr>
        <p:txBody>
          <a:bodyPr>
            <a:noAutofit/>
          </a:bodyPr>
          <a:lstStyle/>
          <a:p>
            <a:pPr algn="l">
              <a:lnSpc>
                <a:spcPct val="150000"/>
              </a:lnSpc>
              <a:buFont typeface="Arial" panose="020B0604020202020204" pitchFamily="34" charset="0"/>
              <a:buChar char="•"/>
            </a:pPr>
            <a:r>
              <a:rPr lang="en-US" sz="1800" b="1" i="0" dirty="0">
                <a:solidFill>
                  <a:srgbClr val="404040"/>
                </a:solidFill>
                <a:effectLst/>
                <a:highlight>
                  <a:srgbClr val="00FF00"/>
                </a:highlight>
                <a:latin typeface="Corbel" panose="020B0503020204020204" pitchFamily="34" charset="0"/>
              </a:rPr>
              <a:t>VM Mobility</a:t>
            </a:r>
            <a:r>
              <a:rPr lang="en-US" sz="1800" b="0" i="0" dirty="0">
                <a:solidFill>
                  <a:srgbClr val="404040"/>
                </a:solidFill>
                <a:effectLst/>
                <a:highlight>
                  <a:srgbClr val="00FF00"/>
                </a:highlight>
                <a:latin typeface="Corbel" panose="020B0503020204020204" pitchFamily="34" charset="0"/>
              </a:rPr>
              <a:t> </a:t>
            </a:r>
            <a:r>
              <a:rPr lang="en-US" sz="1800" b="0" i="0" dirty="0">
                <a:solidFill>
                  <a:srgbClr val="404040"/>
                </a:solidFill>
                <a:effectLst/>
                <a:latin typeface="Corbel" panose="020B0503020204020204" pitchFamily="34" charset="0"/>
              </a:rPr>
              <a:t>- Type 1 hypervisors enable moving virtual machines between physical servers, manually or automatically. This move is based on the resource needs of a VM at a given moment and happens without any impact on the end-users. In case of a hardware failure, management software moves virtual machines to a working server as soon as an issue arises. The detection and restoration procedure takes place automatically and seamlessly.</a:t>
            </a:r>
          </a:p>
          <a:p>
            <a:pPr algn="l">
              <a:lnSpc>
                <a:spcPct val="150000"/>
              </a:lnSpc>
              <a:buFont typeface="Arial" panose="020B0604020202020204" pitchFamily="34" charset="0"/>
              <a:buChar char="•"/>
            </a:pPr>
            <a:r>
              <a:rPr lang="en-US" sz="1800" b="1" i="0" dirty="0">
                <a:solidFill>
                  <a:srgbClr val="404040"/>
                </a:solidFill>
                <a:effectLst/>
                <a:highlight>
                  <a:srgbClr val="00FF00"/>
                </a:highlight>
                <a:latin typeface="Corbel" panose="020B0503020204020204" pitchFamily="34" charset="0"/>
              </a:rPr>
              <a:t>Security</a:t>
            </a:r>
            <a:r>
              <a:rPr lang="en-US" sz="1800" b="0" i="0" dirty="0">
                <a:solidFill>
                  <a:srgbClr val="404040"/>
                </a:solidFill>
                <a:effectLst/>
                <a:latin typeface="Corbel" panose="020B0503020204020204" pitchFamily="34" charset="0"/>
              </a:rPr>
              <a:t> - The type 1 hypervisor has direct access to hardware without an additional OS layer. This direct connection significantly decreases the attack surface for potential malicious actors.</a:t>
            </a:r>
          </a:p>
          <a:p>
            <a:pPr algn="l">
              <a:lnSpc>
                <a:spcPct val="150000"/>
              </a:lnSpc>
              <a:buFont typeface="Arial" panose="020B0604020202020204" pitchFamily="34" charset="0"/>
              <a:buChar char="•"/>
            </a:pPr>
            <a:r>
              <a:rPr lang="en-US" sz="1800" b="1" i="0" dirty="0">
                <a:solidFill>
                  <a:srgbClr val="404040"/>
                </a:solidFill>
                <a:effectLst/>
                <a:highlight>
                  <a:srgbClr val="00FF00"/>
                </a:highlight>
                <a:latin typeface="Corbel" panose="020B0503020204020204" pitchFamily="34" charset="0"/>
              </a:rPr>
              <a:t>Resource Over-Allocation</a:t>
            </a:r>
            <a:r>
              <a:rPr lang="en-US" sz="1800" b="0" i="0" dirty="0">
                <a:solidFill>
                  <a:srgbClr val="404040"/>
                </a:solidFill>
                <a:effectLst/>
                <a:highlight>
                  <a:srgbClr val="00FF00"/>
                </a:highlight>
                <a:latin typeface="Corbel" panose="020B0503020204020204" pitchFamily="34" charset="0"/>
              </a:rPr>
              <a:t> </a:t>
            </a:r>
            <a:r>
              <a:rPr lang="en-US" sz="1800" b="0" i="0" dirty="0">
                <a:solidFill>
                  <a:srgbClr val="404040"/>
                </a:solidFill>
                <a:effectLst/>
                <a:latin typeface="Corbel" panose="020B0503020204020204" pitchFamily="34" charset="0"/>
              </a:rPr>
              <a:t>- With type 1 hypervisors, you can assign more resources to your virtual machines than you have. For example, if you have 128GB of RAM on your server and eight virtual machines, you can assign 24GB of RAM to each. This totals 192GB of RAM, but VMs themselves will not consume all 24GB from the physical server. The VMs detect they have 24GB when they only use the amount of RAM they need to perform particular tasks.</a:t>
            </a:r>
          </a:p>
        </p:txBody>
      </p:sp>
    </p:spTree>
    <p:extLst>
      <p:ext uri="{BB962C8B-B14F-4D97-AF65-F5344CB8AC3E}">
        <p14:creationId xmlns:p14="http://schemas.microsoft.com/office/powerpoint/2010/main" val="106833101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A6797FAF49DF45BA5C42A2843A5EA7" ma:contentTypeVersion="4" ma:contentTypeDescription="Create a new document." ma:contentTypeScope="" ma:versionID="18e3b883f3126bb6a1085a3f64715087">
  <xsd:schema xmlns:xsd="http://www.w3.org/2001/XMLSchema" xmlns:xs="http://www.w3.org/2001/XMLSchema" xmlns:p="http://schemas.microsoft.com/office/2006/metadata/properties" xmlns:ns2="9fd87005-01a7-45f6-9748-bb23345f6fa5" targetNamespace="http://schemas.microsoft.com/office/2006/metadata/properties" ma:root="true" ma:fieldsID="8db35eb946f8fd9b2412ca12e2dac4c1" ns2:_="">
    <xsd:import namespace="9fd87005-01a7-45f6-9748-bb23345f6fa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d87005-01a7-45f6-9748-bb23345f6f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8B4935-44CD-47D4-A28B-032008FA30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9CE09CE-3BFD-4503-8378-D76747E5788D}"/>
</file>

<file path=customXml/itemProps3.xml><?xml version="1.0" encoding="utf-8"?>
<ds:datastoreItem xmlns:ds="http://schemas.openxmlformats.org/officeDocument/2006/customXml" ds:itemID="{730CEA0D-BFA0-4AA0-91AD-239B192AD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3940</TotalTime>
  <Words>22565</Words>
  <Application>Microsoft Office PowerPoint</Application>
  <PresentationFormat>Widescreen</PresentationFormat>
  <Paragraphs>1166</Paragraphs>
  <Slides>54</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-apple-system</vt:lpstr>
      <vt:lpstr>Arial</vt:lpstr>
      <vt:lpstr>Calibri</vt:lpstr>
      <vt:lpstr>Calibri Light</vt:lpstr>
      <vt:lpstr>Corbel</vt:lpstr>
      <vt:lpstr>Euphemia</vt:lpstr>
      <vt:lpstr>Segoe UI</vt:lpstr>
      <vt:lpstr>Times New Roman</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Prabakeran S</cp:lastModifiedBy>
  <cp:revision>85</cp:revision>
  <dcterms:created xsi:type="dcterms:W3CDTF">2020-05-30T16:23:00Z</dcterms:created>
  <dcterms:modified xsi:type="dcterms:W3CDTF">2024-08-18T05:09:37Z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y fmtid="{D5CDD505-2E9C-101B-9397-08002B2CF9AE}" pid="3" name="MSIP_Label_3a23c400-78e7-4d42-982d-273adef68ef9_Enabled">
    <vt:lpwstr>true</vt:lpwstr>
  </property>
  <property fmtid="{D5CDD505-2E9C-101B-9397-08002B2CF9AE}" pid="4" name="MSIP_Label_3a23c400-78e7-4d42-982d-273adef68ef9_SetDate">
    <vt:lpwstr>2022-05-10T09:11:47Z</vt:lpwstr>
  </property>
  <property fmtid="{D5CDD505-2E9C-101B-9397-08002B2CF9AE}" pid="5" name="MSIP_Label_3a23c400-78e7-4d42-982d-273adef68ef9_Method">
    <vt:lpwstr>Privileged</vt:lpwstr>
  </property>
  <property fmtid="{D5CDD505-2E9C-101B-9397-08002B2CF9AE}" pid="6" name="MSIP_Label_3a23c400-78e7-4d42-982d-273adef68ef9_Name">
    <vt:lpwstr>3a23c400-78e7-4d42-982d-273adef68ef9</vt:lpwstr>
  </property>
  <property fmtid="{D5CDD505-2E9C-101B-9397-08002B2CF9AE}" pid="7" name="MSIP_Label_3a23c400-78e7-4d42-982d-273adef68ef9_SiteId">
    <vt:lpwstr>7fe14ab6-8f5d-4139-84bf-cd8aed0ee6b9</vt:lpwstr>
  </property>
  <property fmtid="{D5CDD505-2E9C-101B-9397-08002B2CF9AE}" pid="8" name="MSIP_Label_3a23c400-78e7-4d42-982d-273adef68ef9_ActionId">
    <vt:lpwstr>c872d928-63f5-41a5-a84c-7651a02f1646</vt:lpwstr>
  </property>
  <property fmtid="{D5CDD505-2E9C-101B-9397-08002B2CF9AE}" pid="9" name="MSIP_Label_3a23c400-78e7-4d42-982d-273adef68ef9_ContentBits">
    <vt:lpwstr>0</vt:lpwstr>
  </property>
  <property fmtid="{D5CDD505-2E9C-101B-9397-08002B2CF9AE}" pid="10" name="ContentTypeId">
    <vt:lpwstr>0x010100DDA6797FAF49DF45BA5C42A2843A5EA7</vt:lpwstr>
  </property>
</Properties>
</file>